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www.icloud.com/numbers/0leoOOlezWp6BYKSiPJhdXy7Q"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 Id="rId3" Type="http://schemas.openxmlformats.org/officeDocument/2006/relationships/hyperlink" Target="https://github.com/braddelong/public-files/tree/master/econ-115"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assignments/8051996"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 Id="rId7" Type="http://schemas.openxmlformats.org/officeDocument/2006/relationships/hyperlink" Target="https://github.com/braddelong/public-files"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7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7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6"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7" name="Image" descr="Image"/>
          <p:cNvPicPr>
            <a:picLocks noChangeAspect="0"/>
          </p:cNvPicPr>
          <p:nvPr/>
        </p:nvPicPr>
        <p:blipFill>
          <a:blip r:embed="rId2">
            <a:extLst/>
          </a:blip>
          <a:stretch>
            <a:fillRect/>
          </a:stretch>
        </p:blipFill>
        <p:spPr>
          <a:xfrm>
            <a:off x="5874957" y="1267123"/>
            <a:ext cx="2975207" cy="28971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8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8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6"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92"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History was economic…</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Explosion of wealth…</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Cornucopia of technology…</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Demographic transition…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Feminist revolution…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Empowered tyrannies…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Wealth gulfs…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Inclusion and hierarchy attenuation…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a:t>
            </a:r>
            <a:r>
              <a:rPr i="1"/>
              <a:t>transformative</a:t>
            </a:r>
            <a:r>
              <a:t>—for good and ill, but mostly for good, I think—a 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95"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8"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101"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104"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7"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10"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13"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9"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22"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691A, or elsewhere: email &lt;</a:t>
            </a:r>
            <a:r>
              <a:rPr u="sng">
                <a:solidFill>
                  <a:srgbClr val="0000FF"/>
                </a:solidFill>
                <a:uFill>
                  <a:solidFill>
                    <a:srgbClr val="0000FF"/>
                  </a:solidFill>
                </a:uFill>
                <a:hlinkClick r:id="rId2" invalidUrl="" action="" tgtFrame="" tooltip="" history="1" highlightClick="0" endSnd="0"/>
              </a:rPr>
              <a:t>delong@econ.berkeley.edu</a:t>
            </a:r>
            <a:r>
              <a:t>&gt;</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Sign up at: &lt;</a:t>
            </a:r>
            <a:r>
              <a:rPr>
                <a:hlinkClick r:id="rId3" invalidUrl="" action="" tgtFrame="" tooltip="" history="1" highlightClick="0" endSnd="0"/>
              </a:rPr>
              <a:t>https://www.icloud.com/numbers/0leoOOlezWp6BYKSiPJhdXy7Q</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2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31"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32" name="Image" descr="Image"/>
          <p:cNvPicPr>
            <a:picLocks noChangeAspect="1"/>
          </p:cNvPicPr>
          <p:nvPr/>
        </p:nvPicPr>
        <p:blipFill>
          <a:blip r:embed="rId2">
            <a:extLst/>
          </a:blip>
          <a:stretch>
            <a:fillRect/>
          </a:stretch>
        </p:blipFill>
        <p:spPr>
          <a:xfrm>
            <a:off x="5009086"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3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8"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9"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42"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43"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6"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7"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50"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65175">
              <a:spcBef>
                <a:spcPts val="600"/>
              </a:spcBef>
              <a:buSzTx/>
              <a:buFont typeface="Arial"/>
              <a:buNone/>
              <a:defRPr b="1" sz="1392">
                <a:uFill>
                  <a:solidFill>
                    <a:srgbClr val="000000"/>
                  </a:solidFill>
                </a:uFill>
                <a:latin typeface="+mn-lt"/>
                <a:ea typeface="+mn-ea"/>
                <a:cs typeface="+mn-cs"/>
                <a:sym typeface="Helvetica"/>
              </a:defRPr>
            </a:pPr>
            <a:r>
              <a:t>How could Tesla make a difference?</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He made a difference because he could work for corporations</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And his ideas could be developed and applied by corporations. </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quit</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139565" indent="-139565" defTabSz="265175">
              <a:spcBef>
                <a:spcPts val="600"/>
              </a:spcBef>
              <a:buSzPct val="100000"/>
              <a:defRPr sz="1392">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p:txBody>
      </p:sp>
      <p:pic>
        <p:nvPicPr>
          <p:cNvPr id="151"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a:t>
            </a:r>
          </a:p>
        </p:txBody>
      </p:sp>
      <p:sp>
        <p:nvSpPr>
          <p:cNvPr id="154"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78892">
              <a:spcBef>
                <a:spcPts val="700"/>
              </a:spcBef>
              <a:buSzTx/>
              <a:buFont typeface="Arial"/>
              <a:buNone/>
              <a:defRPr b="1" sz="1464">
                <a:uFill>
                  <a:solidFill>
                    <a:srgbClr val="000000"/>
                  </a:solidFill>
                </a:uFill>
                <a:latin typeface="+mn-lt"/>
                <a:ea typeface="+mn-ea"/>
                <a:cs typeface="+mn-cs"/>
                <a:sym typeface="Helvetica"/>
              </a:defRPr>
            </a:pPr>
            <a:r>
              <a:t>How could Tesla make a difference?</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Nevertheless, Tesla found financial backers. Tesla made inventions.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1887 sees Tesla as the proprietor of Tesla Electric Light and Manufacturing (but his financial backers soon fire him from his own company).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46784" indent="-146784" defTabSz="278892">
              <a:spcBef>
                <a:spcPts val="700"/>
              </a:spcBef>
              <a:buSzPct val="100000"/>
              <a:defRPr sz="1464">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p:txBody>
      </p:sp>
      <p:pic>
        <p:nvPicPr>
          <p:cNvPr id="155"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58"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Tesla finds financial backers</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to rationalize operations</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59"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Book Draft</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0"/>
              </a:spcBef>
              <a:buSzTx/>
              <a:buNone/>
              <a:defRPr sz="1600">
                <a:solidFill>
                  <a:srgbClr val="2D3B45"/>
                </a:solidFill>
                <a:latin typeface="+mn-lt"/>
                <a:ea typeface="+mn-ea"/>
                <a:cs typeface="+mn-cs"/>
                <a:sym typeface="Helvetica"/>
              </a:defRPr>
            </a:pPr>
            <a:r>
              <a:t>DRAFT of J. Bradford DeLong, </a:t>
            </a:r>
            <a:r>
              <a:rPr i="1"/>
              <a:t>Slouching Towards Utopia?: An Economic History of the Long Twentieth Century</a:t>
            </a:r>
            <a:r>
              <a:t> (New York: Basic Books, forthcoming):</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2" invalidUrl="" action="" tgtFrame="" tooltip="" history="1" highlightClick="0" endSnd="0"/>
              </a:rPr>
              <a:t>https://delong.typepad.com/files/slouching-towards-utopia-fall-2019.zip</a:t>
            </a:r>
            <a:r>
              <a:t>&gt;</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3" invalidUrl="" action="" tgtFrame="" tooltip="" history="1" highlightClick="0" endSnd="0"/>
              </a:rPr>
              <a:t>https://github.com/braddelong/public-files/tree/master/econ-115&gt;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62"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63"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66"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 as an NGO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orphaned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7"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70"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71"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74"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75"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78"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79"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82"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83"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86"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87"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90"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91"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94"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97"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Administration, etc."/>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Assignment 3: What Is Economics? Paper</a:t>
            </a:r>
          </a:p>
        </p:txBody>
      </p:sp>
      <p:sp>
        <p:nvSpPr>
          <p:cNvPr id="49"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65302">
              <a:spcBef>
                <a:spcPts val="900"/>
              </a:spcBef>
              <a:buSzTx/>
              <a:buFont typeface="Arial"/>
              <a:buNone/>
              <a:defRPr b="1" sz="1879">
                <a:uFill>
                  <a:solidFill>
                    <a:srgbClr val="000000"/>
                  </a:solidFill>
                </a:uFill>
                <a:latin typeface="+mn-lt"/>
                <a:ea typeface="+mn-ea"/>
                <a:cs typeface="+mn-cs"/>
                <a:sym typeface="Helvetica"/>
              </a:defRPr>
            </a:pPr>
            <a:r>
              <a:t>Due February 9: &lt;</a:t>
            </a:r>
            <a:r>
              <a:rPr u="sng">
                <a:solidFill>
                  <a:srgbClr val="0000FF"/>
                </a:solidFill>
                <a:uFill>
                  <a:solidFill>
                    <a:srgbClr val="0000FF"/>
                  </a:solidFill>
                </a:uFill>
                <a:hlinkClick r:id="rId2" invalidUrl="" action="" tgtFrame="" tooltip="" history="1" highlightClick="0" endSnd="0"/>
              </a:rPr>
              <a:t>https://bcourses.berkeley.edu/courses/1487684/assignments/8051996</a:t>
            </a:r>
            <a:r>
              <a:t>&gt;</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UCLA professor Stephen Bainbridge believes that Partha Dasgupta's </a:t>
            </a:r>
            <a:r>
              <a:rPr i="1"/>
              <a:t>Economics: A Very Short Introduction</a:t>
            </a:r>
            <a:r>
              <a:t> is a bad book. He wrote, in his Amazon review:</a:t>
            </a:r>
          </a:p>
          <a:p>
            <a:pPr lvl="1" marL="496682"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1.0 out of 5 stars: Very disappointing, September 25, 2007: By Stephen M. Bainbridge: “If you're looking for a VSI to Econ 101 and 102, skip this book. The treatment of microeconomic basics consists of exactly 14 pages. Macroeconomic theory gets a whopping 4 pages. The rest consists mainly of a political tract on wealth and poverty. It's the first VSI whose title amounts to a misrepresentation…"</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Partha Dasgupta, of course disagrees.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Who do you tend to agree with? (You can say that you are in the middle, but setting out and defending an "in the middle" position is actually very hard here.)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Explain why and to what extent you come down on Dasgupta's or on Bainbridge's side of this dispute.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Justify your opinions by setting out what you think economics is, or ought to be.</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Write 400-500 words, and submit them on this webpage.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200"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203"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206"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209"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12"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a:t>
            </a:r>
          </a:p>
        </p:txBody>
      </p:sp>
      <p:sp>
        <p:nvSpPr>
          <p:cNvPr id="215"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3. Globalization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Transportation: iron-hulled screw-propellered steamships plus railroads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Trade in goods: every place on railroad or with a dock cheek-by-jowl with every other place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Migration: 100 million people switch continents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Communication: the telegraph—and the submarine telegraph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Investment: western Europe financing global industry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 world in some ways very modern, in other ways very old-style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 II</a:t>
            </a:r>
          </a:p>
        </p:txBody>
      </p:sp>
      <p:sp>
        <p:nvSpPr>
          <p:cNvPr id="218"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4. The Engine of Growth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Value of useful-ideas index in 1800, 1870, 2020: 9, 16, 421</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industrial research lab to routinize invention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modern corporation to routinize diffusion and deployment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Plus general purpose technologies—machine tools, non-human power sources, &amp;c….</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Nicola Tesla: savant, but without proper support simply an idiot…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Herbert Hoover: orphan on the make, and globalization (and imperialism!) made him…</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Leon Trotsky: in New York “a peek into the furnace where the fate of humanity is being forged…”</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21"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24"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atch Our Breath…"/>
          <p:cNvSpPr txBox="1"/>
          <p:nvPr>
            <p:ph type="title"/>
          </p:nvPr>
        </p:nvSpPr>
        <p:spPr>
          <a:xfrm>
            <a:off x="276457" y="-2"/>
            <a:ext cx="8572501" cy="1270003"/>
          </a:xfrm>
          <a:prstGeom prst="rect">
            <a:avLst/>
          </a:prstGeom>
        </p:spPr>
        <p:txBody>
          <a:bodyPr/>
          <a:lstStyle/>
          <a:p>
            <a:pPr/>
            <a:r>
              <a:t>Catch Our Breath…</a:t>
            </a:r>
          </a:p>
        </p:txBody>
      </p:sp>
      <p:sp>
        <p:nvSpPr>
          <p:cNvPr id="227"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28"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52"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2" marL="11189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7" invalidUrl="" action="" tgtFrame="" tooltip="" history="1" highlightClick="0" endSnd="0"/>
              </a:rPr>
              <a:t>https://github.com/braddelong/public-files</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atch Our Breath…"/>
          <p:cNvSpPr txBox="1"/>
          <p:nvPr>
            <p:ph type="title"/>
          </p:nvPr>
        </p:nvSpPr>
        <p:spPr>
          <a:xfrm>
            <a:off x="276457" y="-2"/>
            <a:ext cx="8572501" cy="1270003"/>
          </a:xfrm>
          <a:prstGeom prst="rect">
            <a:avLst/>
          </a:prstGeom>
        </p:spPr>
        <p:txBody>
          <a:bodyPr/>
          <a:lstStyle/>
          <a:p>
            <a:pPr/>
            <a:r>
              <a:t>Notes</a:t>
            </a:r>
          </a:p>
        </p:txBody>
      </p:sp>
      <p:sp>
        <p:nvSpPr>
          <p:cNvPr id="231" name="Ask a couple of questions?…"/>
          <p:cNvSpPr txBox="1"/>
          <p:nvPr>
            <p:ph type="body" sz="half" idx="1"/>
          </p:nvPr>
        </p:nvSpPr>
        <p:spPr>
          <a:xfrm>
            <a:off x="276456" y="1270000"/>
            <a:ext cx="3810003" cy="4762500"/>
          </a:xfrm>
          <a:prstGeom prst="rect">
            <a:avLst/>
          </a:prstGeom>
        </p:spPr>
        <p:txBody>
          <a:bodyPr anchor="t"/>
          <a:lstStyle/>
          <a:p>
            <a:pPr>
              <a:spcBef>
                <a:spcPts val="1200"/>
              </a:spcBef>
            </a:pPr>
          </a:p>
        </p:txBody>
      </p:sp>
      <p:pic>
        <p:nvPicPr>
          <p:cNvPr id="232"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35"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38"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41"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44"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47"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50"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53"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56"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59"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 Malthusian forces—population explosion &amp; thus smaller farm sizes. Growth, the growth had been slow 0.8%/year?</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62"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65"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68"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71"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b="1">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b="1"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