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 defTabSz="410765">
              <a:defRPr sz="56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long.typepad.com/files/jones-r--d.pdf" TargetMode="External"/><Relationship Id="rId3" Type="http://schemas.openxmlformats.org/officeDocument/2006/relationships/hyperlink" Target="mailto:brad.delong@gmail.com" TargetMode="External"/><Relationship Id="rId4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rad.delong@gmail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rad.delong@gmail.com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rad.delong@gmail.com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rad.delong@gmail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-bradford-delong.net/pdf_files/QJE_Equipment.pdf" TargetMode="External"/><Relationship Id="rId3" Type="http://schemas.openxmlformats.org/officeDocument/2006/relationships/hyperlink" Target="https://web.stanford.edu/~chadj/JonesJME1994.pdf" TargetMode="External"/><Relationship Id="rId4" Type="http://schemas.openxmlformats.org/officeDocument/2006/relationships/hyperlink" Target="http://www.jstor.org/stable/2118405" TargetMode="External"/><Relationship Id="rId5" Type="http://schemas.openxmlformats.org/officeDocument/2006/relationships/hyperlink" Target="https://delong.typepad.com/files/pritchett-divergence.pdf" TargetMode="External"/><Relationship Id="rId6" Type="http://schemas.openxmlformats.org/officeDocument/2006/relationships/hyperlink" Target="http://piketty.pse.ens.fr/files/Solow1956.pdf" TargetMode="External"/><Relationship Id="rId7" Type="http://schemas.openxmlformats.org/officeDocument/2006/relationships/hyperlink" Target="mailto:brad.delong@g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ading Jones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/>
            </a:lvl1pPr>
          </a:lstStyle>
          <a:p>
            <a:pPr/>
            <a:r>
              <a:t>Reading Jones</a:t>
            </a:r>
          </a:p>
        </p:txBody>
      </p:sp>
      <p:sp>
        <p:nvSpPr>
          <p:cNvPr id="37" name="Charles Jones (1995): R&amp;D-Based Models of Economic Growth &lt;https://delong.typepad.com/files/jones-r--d.pdf&gt;…"/>
          <p:cNvSpPr txBox="1"/>
          <p:nvPr>
            <p:ph type="body" sz="half" idx="4294967295"/>
          </p:nvPr>
        </p:nvSpPr>
        <p:spPr>
          <a:xfrm>
            <a:off x="277663" y="1270000"/>
            <a:ext cx="4361938" cy="47770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94911" indent="-194911" defTabSz="370331">
              <a:spcBef>
                <a:spcPts val="900"/>
              </a:spcBef>
              <a:buFontTx/>
              <a:defRPr sz="194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Charles Jones</a:t>
            </a:r>
            <a:r>
              <a:t> (1995): </a:t>
            </a:r>
            <a:r>
              <a:rPr i="1"/>
              <a:t>R&amp;D-Based Models of Economic Growth</a:t>
            </a:r>
            <a:r>
              <a:t>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https://delong.typepad.com/files/jones-r--d.pdf</a:t>
            </a:r>
            <a:r>
              <a:t>&gt;</a:t>
            </a:r>
          </a:p>
          <a:p>
            <a:pPr marL="194911" indent="-194911" defTabSz="370331">
              <a:spcBef>
                <a:spcPts val="900"/>
              </a:spcBef>
              <a:buFontTx/>
              <a:defRPr sz="194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'scale effects' prediction of R&amp;D-based models of growth is inconsistent with the time-series evidence from industrialized economies…</a:t>
            </a:r>
          </a:p>
          <a:p>
            <a:pPr marL="194911" indent="-194911" defTabSz="370331">
              <a:spcBef>
                <a:spcPts val="900"/>
              </a:spcBef>
              <a:buFontTx/>
              <a:defRPr sz="194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Eliminating the prediction of scale effects typically alters other implications of the R&amp;D-based models induces a return to Solow-like implications for long-run growth... </a:t>
            </a:r>
          </a:p>
          <a:p>
            <a:pPr marL="194911" indent="-194911" defTabSz="370331">
              <a:spcBef>
                <a:spcPts val="900"/>
              </a:spcBef>
              <a:buFontTx/>
              <a:defRPr sz="194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Growth then becomes independent of policy changes such as subsidies to R&amp;D or... capital accumulation...</a:t>
            </a:r>
          </a:p>
        </p:txBody>
      </p:sp>
      <p:sp>
        <p:nvSpPr>
          <p:cNvPr id="38" name="J. Bradford DeLong brad.delong@gmail.com 2020-01-08"/>
          <p:cNvSpPr txBox="1"/>
          <p:nvPr/>
        </p:nvSpPr>
        <p:spPr>
          <a:xfrm>
            <a:off x="0" y="6207759"/>
            <a:ext cx="88501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brad.delong@gmail.com</a:t>
            </a:r>
            <a:r>
              <a:t> 2020-01-08 </a:t>
            </a:r>
          </a:p>
        </p:txBody>
      </p:sp>
      <p:pic>
        <p:nvPicPr>
          <p:cNvPr id="39" name="Image" descr="Imag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88226" y="1270000"/>
            <a:ext cx="4361938" cy="4777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king a “Semi-Endogenous” Model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88036">
              <a:defRPr sz="3780">
                <a:solidFill>
                  <a:srgbClr val="000080"/>
                </a:solidFill>
              </a:defRPr>
            </a:lvl1pPr>
          </a:lstStyle>
          <a:p>
            <a:pPr/>
            <a:r>
              <a:t>Making a “Semi-Endogenous” Model</a:t>
            </a:r>
          </a:p>
        </p:txBody>
      </p:sp>
      <p:sp>
        <p:nvSpPr>
          <p:cNvPr id="42" name="J. Bradford DeLong brad.delong@gmail.com 2020-01-08"/>
          <p:cNvSpPr txBox="1"/>
          <p:nvPr/>
        </p:nvSpPr>
        <p:spPr>
          <a:xfrm>
            <a:off x="0" y="6487159"/>
            <a:ext cx="529787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brad.delong@gmail.com</a:t>
            </a:r>
            <a:r>
              <a:t> 2020-01-08</a:t>
            </a:r>
          </a:p>
        </p:txBody>
      </p:sp>
      <p:sp>
        <p:nvSpPr>
          <p:cNvPr id="43" name="Decreasing returns to R&amp;D, and stepping-on-toes effects…"/>
          <p:cNvSpPr txBox="1"/>
          <p:nvPr>
            <p:ph type="body" idx="4294967295"/>
          </p:nvPr>
        </p:nvSpPr>
        <p:spPr>
          <a:xfrm>
            <a:off x="277663" y="1270000"/>
            <a:ext cx="8572501" cy="5207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370331">
              <a:spcBef>
                <a:spcPts val="900"/>
              </a:spcBef>
              <a:buSzTx/>
              <a:buFontTx/>
              <a:buNone/>
              <a:defRPr b="1" sz="1944">
                <a:latin typeface="+mj-lt"/>
                <a:ea typeface="+mj-ea"/>
                <a:cs typeface="+mj-cs"/>
                <a:sym typeface="Helvetica"/>
              </a:defRPr>
            </a:pPr>
            <a:r>
              <a:t>Decreasing returns to R&amp;D, and stepping-on-toes effects</a:t>
            </a:r>
          </a:p>
          <a:p>
            <a:pPr marL="194911" indent="-194911" defTabSz="370331">
              <a:spcBef>
                <a:spcPts val="900"/>
              </a:spcBef>
              <a:buFontTx/>
              <a:defRPr sz="194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steady-state growth rate depends on the growth rate of inventions.... </a:t>
            </a:r>
          </a:p>
          <a:p>
            <a:pPr marL="194911" indent="-194911" defTabSz="370331">
              <a:spcBef>
                <a:spcPts val="900"/>
              </a:spcBef>
              <a:buFontTx/>
              <a:defRPr sz="194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Welfare properties... are driven primarily by the monopolistic competition associated with innovation rather than by the externalities associated with R&amp;D:</a:t>
            </a:r>
          </a:p>
          <a:p>
            <a:pPr lvl="1" marL="503521" indent="-194911" defTabSz="370331">
              <a:spcBef>
                <a:spcPts val="900"/>
              </a:spcBef>
              <a:buFontTx/>
              <a:buChar char="•"/>
              <a:defRPr sz="194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there are diminishing returns to R&amp;D... there may actually be too much R&amp;D.... </a:t>
            </a:r>
          </a:p>
          <a:p>
            <a:pPr lvl="1" marL="503521" indent="-194911" defTabSz="370331">
              <a:spcBef>
                <a:spcPts val="900"/>
              </a:spcBef>
              <a:buFontTx/>
              <a:buChar char="•"/>
              <a:defRPr sz="194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[Duplication and overlap] will [also] cause the decentralized economy to over invest.... </a:t>
            </a:r>
          </a:p>
          <a:p>
            <a:pPr lvl="1" marL="503521" indent="-194911" defTabSz="370331">
              <a:spcBef>
                <a:spcPts val="900"/>
              </a:spcBef>
              <a:buFontTx/>
              <a:buChar char="•"/>
              <a:defRPr sz="194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Because of the monopoly markup over marginal cost in the sale of producer durables to the final sector... too little labor... [will be] devoid to R&amp;D along the balanced-growth path.... </a:t>
            </a:r>
          </a:p>
          <a:p>
            <a:pPr marL="194911" indent="-194911" defTabSz="370331">
              <a:spcBef>
                <a:spcPts val="900"/>
              </a:spcBef>
              <a:buFontTx/>
              <a:defRPr sz="194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[But] for nearly all these parameter values [tried], the decentralized economy underinvests in R&amp;D.... The interaction between market structure and [intellectual property]... is possibly more important than the degree of externalitries in the R&amp;D process itself...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Jones’s Math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>
                <a:solidFill>
                  <a:srgbClr val="000080"/>
                </a:solidFill>
              </a:defRPr>
            </a:lvl1pPr>
          </a:lstStyle>
          <a:p>
            <a:pPr/>
            <a:r>
              <a:t>Jones’s Math</a:t>
            </a:r>
          </a:p>
        </p:txBody>
      </p:sp>
      <p:sp>
        <p:nvSpPr>
          <p:cNvPr id="46" name="J. Bradford DeLong brad.delong@gmail.com 2020-01-08"/>
          <p:cNvSpPr txBox="1"/>
          <p:nvPr/>
        </p:nvSpPr>
        <p:spPr>
          <a:xfrm>
            <a:off x="0" y="6487159"/>
            <a:ext cx="529787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brad.delong@gmail.com</a:t>
            </a:r>
            <a:r>
              <a:t> 2020-01-08</a:t>
            </a:r>
          </a:p>
        </p:txBody>
      </p:sp>
      <p:sp>
        <p:nvSpPr>
          <p:cNvPr id="47" name="Steady-state growth rate is the effective rate of STEM labor force growth divided by the degree to which there are decreasing returns to investment in R&amp;D:…"/>
          <p:cNvSpPr txBox="1"/>
          <p:nvPr>
            <p:ph type="body" idx="4294967295"/>
          </p:nvPr>
        </p:nvSpPr>
        <p:spPr>
          <a:xfrm>
            <a:off x="277663" y="1270000"/>
            <a:ext cx="6756401" cy="5207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58816" indent="-158816" defTabSz="301752">
              <a:buFontTx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Steady-state growth rate is the effective rate of STEM labor force growth divided by the degree to which there are decreasing returns to investment in R&amp;D:</a:t>
            </a:r>
          </a:p>
          <a:p>
            <a:pPr lvl="1" marL="410276" indent="-158816" defTabSz="301752">
              <a:buFontTx/>
              <a:buChar char="•"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Increased R&amp;D effort from a larger STEM workforce has to be just offset by increasing difficulty of discovery as the low-hanging fruit has already been picked…</a:t>
            </a:r>
          </a:p>
          <a:p>
            <a:pPr lvl="1" marL="410276" indent="-158816" defTabSz="301752">
              <a:buFontTx/>
              <a:buChar char="•"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A: total factor productivity…</a:t>
            </a:r>
          </a:p>
          <a:p>
            <a:pPr lvl="1" marL="410276" indent="-158816" defTabSz="301752">
              <a:buFontTx/>
              <a:buChar char="•"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</a:t>
            </a:r>
            <a:r>
              <a:rPr baseline="-5999"/>
              <a:t>A</a:t>
            </a:r>
            <a:r>
              <a:t>: labor employed in invention…</a:t>
            </a:r>
          </a:p>
          <a:p>
            <a:pPr lvl="1" marL="410276" indent="-158816" defTabSz="301752">
              <a:buFontTx/>
              <a:buChar char="•"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φ: value less than zero means that the invention pool gets “fished out”…</a:t>
            </a:r>
          </a:p>
          <a:p>
            <a:pPr lvl="1" marL="410276" indent="-158816" defTabSz="301752">
              <a:buFontTx/>
              <a:buChar char="•"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</a:t>
            </a:r>
            <a:r>
              <a:rPr baseline="-5999"/>
              <a:t>A</a:t>
            </a:r>
            <a:r>
              <a:t>: external effects of crowding on net invention…</a:t>
            </a:r>
          </a:p>
          <a:p>
            <a:pPr lvl="2" marL="661736" indent="-158816" defTabSz="301752">
              <a:buFontTx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</a:t>
            </a:r>
            <a:r>
              <a:rPr baseline="-5999"/>
              <a:t>A</a:t>
            </a:r>
            <a:r>
              <a:t> = l</a:t>
            </a:r>
            <a:r>
              <a:rPr baseline="-5999"/>
              <a:t>A</a:t>
            </a:r>
            <a:r>
              <a:t> in equilibrium…</a:t>
            </a:r>
          </a:p>
          <a:p>
            <a:pPr lvl="1" marL="410276" indent="-158816" defTabSz="301752">
              <a:buFontTx/>
              <a:buChar char="•"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λ-1: how much crowding into research reduces net invention…</a:t>
            </a:r>
          </a:p>
          <a:p>
            <a:pPr marL="158816" indent="-158816" defTabSz="301752">
              <a:buFontTx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Assuming φ &lt; 1 eliminates the scale effects, which are replaced by a dependence of the steady-state growth rate on the growth rate of the (STEM) labor force rather than on its level…</a:t>
            </a:r>
          </a:p>
          <a:p>
            <a:pPr marL="158816" indent="-158816" defTabSz="301752">
              <a:buFontTx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Steady-state dynamics not terribly relevant: 1/e time for the model is on the order of 200 years…</a:t>
            </a:r>
          </a:p>
          <a:p>
            <a:pPr lvl="1" marL="410276" indent="-158816" defTabSz="301752">
              <a:buFontTx/>
              <a:buChar char="•"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Cf. 30 years for a typical 1/e time for the neoclassical growth model…</a:t>
            </a:r>
          </a:p>
        </p:txBody>
      </p:sp>
      <p:pic>
        <p:nvPicPr>
          <p:cNvPr id="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34063" y="1270000"/>
            <a:ext cx="1816101" cy="49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4063" y="1930231"/>
            <a:ext cx="14351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34063" y="2958762"/>
            <a:ext cx="1181101" cy="67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Jones’s Math II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>
                <a:solidFill>
                  <a:srgbClr val="000080"/>
                </a:solidFill>
              </a:defRPr>
            </a:lvl1pPr>
          </a:lstStyle>
          <a:p>
            <a:pPr/>
            <a:r>
              <a:t>Jones’s Math II</a:t>
            </a:r>
          </a:p>
        </p:txBody>
      </p:sp>
      <p:sp>
        <p:nvSpPr>
          <p:cNvPr id="53" name="J. Bradford DeLong brad.delong@gmail.com 2020-01-08"/>
          <p:cNvSpPr txBox="1"/>
          <p:nvPr/>
        </p:nvSpPr>
        <p:spPr>
          <a:xfrm>
            <a:off x="0" y="6487159"/>
            <a:ext cx="529787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brad.delong@gmail.com</a:t>
            </a:r>
            <a:r>
              <a:t> 2020-01-08</a:t>
            </a:r>
          </a:p>
        </p:txBody>
      </p:sp>
      <p:sp>
        <p:nvSpPr>
          <p:cNvPr id="54" name="Steady-state growth rate is the effective rate of STEM labor force growth divided by the degree to which there are decreasing returns to investment in R&amp;D:…"/>
          <p:cNvSpPr txBox="1"/>
          <p:nvPr>
            <p:ph type="body" idx="4294967295"/>
          </p:nvPr>
        </p:nvSpPr>
        <p:spPr>
          <a:xfrm>
            <a:off x="277663" y="1270000"/>
            <a:ext cx="6756401" cy="5207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58816" indent="-158816" defTabSz="301752">
              <a:buFontTx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Steady-state growth rate is the effective rate of STEM labor force growth divided by the degree to which there are decreasing returns to investment in R&amp;D:</a:t>
            </a:r>
          </a:p>
          <a:p>
            <a:pPr lvl="1" marL="410276" indent="-158816" defTabSz="301752">
              <a:buFontTx/>
              <a:buChar char="•"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Increased R&amp;D effort from a larger STEM workforce has to be just offset by increasing difficulty of discovery as the low-hanging fruit has already been picked…</a:t>
            </a:r>
          </a:p>
          <a:p>
            <a:pPr lvl="1" marL="410276" indent="-158816" defTabSz="301752">
              <a:buFontTx/>
              <a:buChar char="•"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A: total factor productivity…</a:t>
            </a:r>
          </a:p>
          <a:p>
            <a:pPr lvl="1" marL="410276" indent="-158816" defTabSz="301752">
              <a:buFontTx/>
              <a:buChar char="•"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</a:t>
            </a:r>
            <a:r>
              <a:rPr baseline="-5999"/>
              <a:t>A</a:t>
            </a:r>
            <a:r>
              <a:t>: labor employed in invention…</a:t>
            </a:r>
          </a:p>
          <a:p>
            <a:pPr lvl="1" marL="410276" indent="-158816" defTabSz="301752">
              <a:buFontTx/>
              <a:buChar char="•"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φ: value less than zero means that the invention pool gets “fished out”…</a:t>
            </a:r>
          </a:p>
          <a:p>
            <a:pPr lvl="1" marL="410276" indent="-158816" defTabSz="301752">
              <a:buFontTx/>
              <a:buChar char="•"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</a:t>
            </a:r>
            <a:r>
              <a:rPr baseline="-5999"/>
              <a:t>A</a:t>
            </a:r>
            <a:r>
              <a:t>: external effects of crowding on net invention…</a:t>
            </a:r>
          </a:p>
          <a:p>
            <a:pPr lvl="2" marL="661736" indent="-158816" defTabSz="301752">
              <a:buFontTx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</a:t>
            </a:r>
            <a:r>
              <a:rPr baseline="-5999"/>
              <a:t>A</a:t>
            </a:r>
            <a:r>
              <a:t> = l</a:t>
            </a:r>
            <a:r>
              <a:rPr baseline="-5999"/>
              <a:t>A</a:t>
            </a:r>
            <a:r>
              <a:t> in equilibrium…</a:t>
            </a:r>
          </a:p>
          <a:p>
            <a:pPr lvl="1" marL="410276" indent="-158816" defTabSz="301752">
              <a:buFontTx/>
              <a:buChar char="•"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λ-1: how much crowding into research reduces net invention…</a:t>
            </a:r>
          </a:p>
          <a:p>
            <a:pPr marL="158816" indent="-158816" defTabSz="301752">
              <a:buFontTx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Assuming φ &lt; 1 eliminates the scale effects, which are replaced by a dependence of the steady-state growth rate on the growth rate of the (STEM) labor force rather than on its level…</a:t>
            </a:r>
          </a:p>
          <a:p>
            <a:pPr marL="158816" indent="-158816" defTabSz="301752">
              <a:buFontTx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Steady-state dynamics not terribly relevant: 1/e time for the model is on the order of 200 years…</a:t>
            </a:r>
          </a:p>
          <a:p>
            <a:pPr lvl="1" marL="410276" indent="-158816" defTabSz="301752">
              <a:buFontTx/>
              <a:buChar char="•"/>
              <a:defRPr sz="15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Cf. 30 years for a typical 1/e time for the neoclassical growth model…</a:t>
            </a:r>
          </a:p>
        </p:txBody>
      </p:sp>
      <p:pic>
        <p:nvPicPr>
          <p:cNvPr id="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34063" y="1270000"/>
            <a:ext cx="1816101" cy="49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4063" y="1930231"/>
            <a:ext cx="14351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34063" y="2958762"/>
            <a:ext cx="1181101" cy="67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Questions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>
                <a:solidFill>
                  <a:srgbClr val="000080"/>
                </a:solidFill>
              </a:defRPr>
            </a:lvl1pPr>
          </a:lstStyle>
          <a:p>
            <a:pPr/>
            <a:r>
              <a:t>Questions</a:t>
            </a:r>
          </a:p>
        </p:txBody>
      </p:sp>
      <p:sp>
        <p:nvSpPr>
          <p:cNvPr id="60" name="Given that the STEM labor force has increased massively since 1870, what modeling strategy does Jones use to build a model in which the rate of TFP growth has not materially accelerated since 1870?…"/>
          <p:cNvSpPr txBox="1"/>
          <p:nvPr>
            <p:ph type="body" idx="4294967295"/>
          </p:nvPr>
        </p:nvSpPr>
        <p:spPr>
          <a:xfrm>
            <a:off x="277663" y="1270000"/>
            <a:ext cx="8572501" cy="521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08008" indent="-308008" defTabSz="438911">
              <a:spcBef>
                <a:spcPts val="1100"/>
              </a:spcBef>
              <a:buFontTx/>
              <a:buAutoNum type="arabicPeriod" startAt="1"/>
              <a:defRPr sz="230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Given that the STEM labor force has increased massively since 1870, what modeling strategy does Jones use to build a model in which the rate of TFP growth has not materially accelerated since 1870?</a:t>
            </a:r>
          </a:p>
          <a:p>
            <a:pPr marL="308008" indent="-308008" defTabSz="438911">
              <a:spcBef>
                <a:spcPts val="1100"/>
              </a:spcBef>
              <a:buFontTx/>
              <a:buAutoNum type="arabicPeriod" startAt="1"/>
              <a:defRPr sz="230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steady-state growth rate in terms of the rate-of-increase n of the STEM labor force, the extent λ to which increases in the STEM labor force increase effective R&amp;D effort, and the wedge 1-φ between actual and constant returns to scale ease of innovation due to the early picking of low-hanging fruit?</a:t>
            </a:r>
          </a:p>
          <a:p>
            <a:pPr marL="308008" indent="-308008" defTabSz="438911">
              <a:spcBef>
                <a:spcPts val="1100"/>
              </a:spcBef>
              <a:buFontTx/>
              <a:buAutoNum type="arabicPeriod" startAt="1"/>
              <a:defRPr sz="230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intuition behind the formula for the steady-state growth rate that Jones comes up with?</a:t>
            </a:r>
          </a:p>
          <a:p>
            <a:pPr marL="308008" indent="-308008" defTabSz="438911">
              <a:spcBef>
                <a:spcPts val="1100"/>
              </a:spcBef>
              <a:buFontTx/>
              <a:buAutoNum type="arabicPeriod" startAt="1"/>
              <a:defRPr sz="230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long is the 1/e time for convergence to the steady-state growth path for this model of Jones’s?</a:t>
            </a:r>
          </a:p>
          <a:p>
            <a:pPr marL="308008" indent="-308008" defTabSz="438911">
              <a:spcBef>
                <a:spcPts val="1100"/>
              </a:spcBef>
              <a:buFontTx/>
              <a:buAutoNum type="arabicPeriod" startAt="1"/>
              <a:defRPr sz="230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relevant is the steady-state growth path?</a:t>
            </a:r>
          </a:p>
        </p:txBody>
      </p:sp>
      <p:sp>
        <p:nvSpPr>
          <p:cNvPr id="61" name="J. Bradford DeLong brad.delong@gmail.com 2020-01-08"/>
          <p:cNvSpPr txBox="1"/>
          <p:nvPr/>
        </p:nvSpPr>
        <p:spPr>
          <a:xfrm>
            <a:off x="0" y="6487159"/>
            <a:ext cx="529787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brad.delong@gmail.com</a:t>
            </a:r>
            <a:r>
              <a:t> 2020-01-08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urther Reading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>
                <a:solidFill>
                  <a:srgbClr val="000080"/>
                </a:solidFill>
              </a:defRPr>
            </a:lvl1pPr>
          </a:lstStyle>
          <a:p>
            <a:pPr/>
            <a:r>
              <a:t>Further Reading</a:t>
            </a:r>
          </a:p>
        </p:txBody>
      </p:sp>
      <p:sp>
        <p:nvSpPr>
          <p:cNvPr id="64" name="J. Bradford DeLong &amp; Lawrence H. Summers (1991): Equipment Investment and Economic Growth &lt;http://www.j-bradford-delong.net/pdf_files/QJE_Equipment.pdf&gt;…"/>
          <p:cNvSpPr txBox="1"/>
          <p:nvPr>
            <p:ph type="body" idx="4294967295"/>
          </p:nvPr>
        </p:nvSpPr>
        <p:spPr>
          <a:xfrm>
            <a:off x="277663" y="1270000"/>
            <a:ext cx="8572501" cy="521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J. Bradford DeLong &amp; Lawrence H. Summers</a:t>
            </a:r>
            <a:r>
              <a:t> (1991): </a:t>
            </a:r>
            <a:r>
              <a:rPr i="1"/>
              <a:t>Equipment Investment and Economic Growth</a:t>
            </a:r>
            <a:r>
              <a:t>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http://www.j-bradford-delong.net/pdf_files/QJE_Equipment.pdf</a:t>
            </a:r>
            <a:r>
              <a:t>&gt;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Charles Jones (1994): </a:t>
            </a:r>
            <a:r>
              <a:rPr i="1"/>
              <a:t>Economic Growth and the Relative Price of Capital</a:t>
            </a:r>
            <a:r>
              <a:t>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https://web.stanford.edu/~chadj/JonesJME1994.pdf</a:t>
            </a:r>
            <a:r>
              <a:t>&gt;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Michael Kremer</a:t>
            </a:r>
            <a:r>
              <a:t> (1993): </a:t>
            </a:r>
            <a:r>
              <a:rPr i="1"/>
              <a:t>Population Growth and Technological Change: One Million B.C. to 1990</a:t>
            </a:r>
            <a:r>
              <a:t>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http://www.jstor.org/stable/2118405</a:t>
            </a:r>
            <a:r>
              <a:t>&gt; 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Lant Pritchett</a:t>
            </a:r>
            <a:r>
              <a:t> (1997):</a:t>
            </a:r>
            <a:r>
              <a:rPr b="1"/>
              <a:t> </a:t>
            </a:r>
            <a:r>
              <a:rPr i="1"/>
              <a:t>Divergence, Bigtime</a:t>
            </a:r>
            <a:r>
              <a:t>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https://delong.typepad.com/files/pritchett-divergence.pdf</a:t>
            </a:r>
            <a:r>
              <a:t>&gt;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Robert Solow</a:t>
            </a:r>
            <a:r>
              <a:t> (1956): </a:t>
            </a:r>
            <a:r>
              <a:rPr i="1"/>
              <a:t>A Contribution to the Theory of Economic Growth</a:t>
            </a:r>
            <a:r>
              <a:t>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http://piketty.pse.ens.fr/files/Solow1956.pdf</a:t>
            </a:r>
            <a:r>
              <a:t>&gt;</a:t>
            </a:r>
          </a:p>
        </p:txBody>
      </p:sp>
      <p:sp>
        <p:nvSpPr>
          <p:cNvPr id="65" name="J. Bradford DeLong brad.delong@gmail.com 2020-01-08"/>
          <p:cNvSpPr txBox="1"/>
          <p:nvPr/>
        </p:nvSpPr>
        <p:spPr>
          <a:xfrm>
            <a:off x="0" y="6487159"/>
            <a:ext cx="529787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brad.delong@gmail.com</a:t>
            </a:r>
            <a:r>
              <a:t> 2020-01-08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