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>
            <a:normAutofit fontScale="100000" lnSpcReduction="0"/>
          </a:bodyPr>
          <a:lstStyle>
            <a:lvl1pPr defTabSz="410765">
              <a:defRPr sz="5600"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>
            <a:normAutofit fontScale="100000" lnSpcReduction="0"/>
          </a:bodyPr>
          <a:lstStyle>
            <a:lvl1pPr marL="296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740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185333" indent="-296333" defTabSz="410765">
              <a:spcBef>
                <a:spcPts val="2900"/>
              </a:spcBef>
              <a:buSzPct val="75000"/>
              <a:buFontTx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6298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074333" indent="-296333" defTabSz="410765">
              <a:spcBef>
                <a:spcPts val="2900"/>
              </a:spcBef>
              <a:buSzPct val="75000"/>
              <a:buFontTx/>
              <a:buChar char="•"/>
              <a:defRPr sz="24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410765">
              <a:defRPr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00008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4pPr>
      <a:lvl5pPr marL="22352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5pPr>
      <a:lvl6pPr marL="26924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6pPr>
      <a:lvl7pPr marL="31496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7pPr>
      <a:lvl8pPr marL="36068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8pPr>
      <a:lvl9pPr marL="4064000" marR="0" indent="-406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>
            <a:solidFill>
              <a:srgbClr val="898989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rad.delong@gmail.com" TargetMode="External"/><Relationship Id="rId3" Type="http://schemas.openxmlformats.org/officeDocument/2006/relationships/hyperlink" Target="https://www.icloud.com/keynote/0528R1DULwv4FG3FC7l4LND6A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rad.delong@gmail.com" TargetMode="External"/><Relationship Id="rId3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rad.delong@gmail.com" TargetMode="External"/><Relationship Id="rId3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rad.delong@gmail.com" TargetMode="External"/><Relationship Id="rId3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rad.delong@gmail.com" TargetMode="External"/><Relationship Id="rId3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Relationship Id="rId3" Type="http://schemas.openxmlformats.org/officeDocument/2006/relationships/hyperlink" Target="mailto:brad.delong@gmail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long.typepad.com/files/clark-alms-selections.pdf" TargetMode="External"/><Relationship Id="rId3" Type="http://schemas.openxmlformats.org/officeDocument/2006/relationships/hyperlink" Target="mailto:brad.delong@gmail.com" TargetMode="External"/><Relationship Id="rId4" Type="http://schemas.openxmlformats.org/officeDocument/2006/relationships/hyperlink" Target="https://www.icloud.com/keynote/0528R1DULwv4FG3FC7l4LND6A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rad.delong@gmail.com" TargetMode="Externa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rad.delong@gmail.com" TargetMode="Externa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rad.delong@gmail.com" TargetMode="External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rad.delong@gmail.com" TargetMode="External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rad.delong@gmail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rad.delong@gmail.com" TargetMode="External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hyperlink" Target="mailto:brad.delong@gmai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Questions"/>
          <p:cNvSpPr txBox="1"/>
          <p:nvPr>
            <p:ph type="title" idx="4294967295"/>
          </p:nvPr>
        </p:nvSpPr>
        <p:spPr>
          <a:xfrm>
            <a:off x="457200" y="0"/>
            <a:ext cx="8229600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>
                <a:solidFill>
                  <a:srgbClr val="800000"/>
                </a:solidFill>
              </a:defRPr>
            </a:lvl1pPr>
          </a:lstStyle>
          <a:p>
            <a:pPr/>
            <a:r>
              <a:t>Questions</a:t>
            </a:r>
          </a:p>
        </p:txBody>
      </p:sp>
      <p:sp>
        <p:nvSpPr>
          <p:cNvPr id="46" name="How much shorter were pre-industrial humans than modern humans?…"/>
          <p:cNvSpPr txBox="1"/>
          <p:nvPr>
            <p:ph type="body" idx="4294967295"/>
          </p:nvPr>
        </p:nvSpPr>
        <p:spPr>
          <a:xfrm>
            <a:off x="457200" y="1417637"/>
            <a:ext cx="8229601" cy="444758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16568" indent="-216568" defTabSz="274320">
              <a:lnSpc>
                <a:spcPct val="90000"/>
              </a:lnSpc>
              <a:spcBef>
                <a:spcPts val="300"/>
              </a:spcBef>
              <a:buFontTx/>
              <a:buAutoNum type="arabicPeriod" startAt="1"/>
              <a:defRPr sz="1620"/>
            </a:pPr>
            <a:r>
              <a:t>How much shorter were pre-industrial humans than modern humans?</a:t>
            </a:r>
          </a:p>
          <a:p>
            <a:pPr marL="216568" indent="-216568" defTabSz="274320">
              <a:lnSpc>
                <a:spcPct val="90000"/>
              </a:lnSpc>
              <a:spcBef>
                <a:spcPts val="300"/>
              </a:spcBef>
              <a:buFontTx/>
              <a:buAutoNum type="arabicPeriod" startAt="1"/>
              <a:defRPr sz="1620"/>
            </a:pPr>
            <a:r>
              <a:t>Does it look like laborers were richer or poorer in classical Athens than in Britain in 1800?</a:t>
            </a:r>
          </a:p>
          <a:p>
            <a:pPr marL="216568" indent="-216568" defTabSz="274320">
              <a:lnSpc>
                <a:spcPct val="90000"/>
              </a:lnSpc>
              <a:spcBef>
                <a:spcPts val="300"/>
              </a:spcBef>
              <a:buFontTx/>
              <a:buAutoNum type="arabicPeriod" startAt="1"/>
              <a:defRPr sz="1620"/>
            </a:pPr>
            <a:r>
              <a:t>Does it look like laborers were richer or poorer in ancient Babylonia than in Britain in 1800?</a:t>
            </a:r>
          </a:p>
          <a:p>
            <a:pPr marL="216568" indent="-216568" defTabSz="274320">
              <a:lnSpc>
                <a:spcPct val="90000"/>
              </a:lnSpc>
              <a:spcBef>
                <a:spcPts val="300"/>
              </a:spcBef>
              <a:buFontTx/>
              <a:buAutoNum type="arabicPeriod" startAt="1"/>
              <a:defRPr sz="1620"/>
            </a:pPr>
            <a:r>
              <a:t>What were he implications of the western European marriage pattern?</a:t>
            </a:r>
          </a:p>
          <a:p>
            <a:pPr marL="216568" indent="-216568" defTabSz="274320">
              <a:lnSpc>
                <a:spcPct val="90000"/>
              </a:lnSpc>
              <a:spcBef>
                <a:spcPts val="300"/>
              </a:spcBef>
              <a:buFontTx/>
              <a:buAutoNum type="arabicPeriod" startAt="1"/>
              <a:defRPr sz="1620"/>
            </a:pPr>
            <a:r>
              <a:t>What did the typical person before the Industrial Revolution spend their money on?</a:t>
            </a:r>
          </a:p>
          <a:p>
            <a:pPr marL="216568" indent="-216568" defTabSz="274320">
              <a:lnSpc>
                <a:spcPct val="90000"/>
              </a:lnSpc>
              <a:spcBef>
                <a:spcPts val="300"/>
              </a:spcBef>
              <a:buFontTx/>
              <a:buAutoNum type="arabicPeriod" startAt="1"/>
              <a:defRPr sz="1620"/>
            </a:pPr>
            <a:r>
              <a:t>What is the pattern of long-run real wage trends in England?</a:t>
            </a:r>
          </a:p>
          <a:p>
            <a:pPr marL="216568" indent="-216568" defTabSz="274320">
              <a:lnSpc>
                <a:spcPct val="90000"/>
              </a:lnSpc>
              <a:spcBef>
                <a:spcPts val="300"/>
              </a:spcBef>
              <a:buFontTx/>
              <a:buAutoNum type="arabicPeriod" startAt="1"/>
              <a:defRPr sz="1620"/>
            </a:pPr>
            <a:r>
              <a:t>When does it look like English technology began to improve?</a:t>
            </a:r>
          </a:p>
          <a:p>
            <a:pPr marL="216568" indent="-216568" defTabSz="274320">
              <a:lnSpc>
                <a:spcPct val="90000"/>
              </a:lnSpc>
              <a:spcBef>
                <a:spcPts val="300"/>
              </a:spcBef>
              <a:buFontTx/>
              <a:buAutoNum type="arabicPeriod" startAt="1"/>
              <a:defRPr sz="1620"/>
            </a:pPr>
            <a:r>
              <a:t>When did English real wages begin to exceed their levels of 1450?</a:t>
            </a:r>
          </a:p>
          <a:p>
            <a:pPr marL="216568" indent="-216568" defTabSz="274320">
              <a:lnSpc>
                <a:spcPct val="90000"/>
              </a:lnSpc>
              <a:spcBef>
                <a:spcPts val="300"/>
              </a:spcBef>
              <a:buFontTx/>
              <a:buAutoNum type="arabicPeriod" startAt="1"/>
              <a:defRPr sz="1620"/>
            </a:pPr>
            <a:r>
              <a:t>When did the population of England begin to exceed its level of 1310?</a:t>
            </a:r>
          </a:p>
          <a:p>
            <a:pPr marL="216568" indent="-216568" defTabSz="274320">
              <a:lnSpc>
                <a:spcPct val="90000"/>
              </a:lnSpc>
              <a:spcBef>
                <a:spcPts val="300"/>
              </a:spcBef>
              <a:buFontTx/>
              <a:buAutoNum type="arabicPeriod" startAt="1"/>
              <a:defRPr sz="1620"/>
            </a:pPr>
            <a:r>
              <a:t> What were the long-run consequences of the Neolithic Revolution?</a:t>
            </a:r>
          </a:p>
          <a:p>
            <a:pPr marL="216568" indent="-216568" defTabSz="274320">
              <a:lnSpc>
                <a:spcPct val="90000"/>
              </a:lnSpc>
              <a:spcBef>
                <a:spcPts val="300"/>
              </a:spcBef>
              <a:buFontTx/>
              <a:buAutoNum type="arabicPeriod" startAt="1"/>
              <a:defRPr sz="1620"/>
            </a:pPr>
            <a:r>
              <a:t>Why did the Neolithic Revolution take place?</a:t>
            </a:r>
          </a:p>
          <a:p>
            <a:pPr marL="216568" indent="-216568" defTabSz="274320">
              <a:lnSpc>
                <a:spcPct val="90000"/>
              </a:lnSpc>
              <a:spcBef>
                <a:spcPts val="300"/>
              </a:spcBef>
              <a:buFontTx/>
              <a:buAutoNum type="arabicPeriod" startAt="1"/>
              <a:defRPr sz="1620"/>
            </a:pPr>
            <a:r>
              <a:t>In the Malthusian model, what are the consequences of a one-shot improvement in technology?</a:t>
            </a:r>
          </a:p>
          <a:p>
            <a:pPr marL="216568" indent="-216568" defTabSz="274320">
              <a:lnSpc>
                <a:spcPct val="90000"/>
              </a:lnSpc>
              <a:spcBef>
                <a:spcPts val="300"/>
              </a:spcBef>
              <a:buFontTx/>
              <a:buAutoNum type="arabicPeriod" startAt="1"/>
              <a:defRPr sz="1620"/>
            </a:pPr>
            <a:r>
              <a:t>In the Malthusian model, what are the consequences of a downward shift in the birth rate schedule?</a:t>
            </a:r>
          </a:p>
          <a:p>
            <a:pPr marL="216568" indent="-216568" defTabSz="274320">
              <a:lnSpc>
                <a:spcPct val="90000"/>
              </a:lnSpc>
              <a:spcBef>
                <a:spcPts val="300"/>
              </a:spcBef>
              <a:buFontTx/>
              <a:buAutoNum type="arabicPeriod" startAt="1"/>
              <a:defRPr sz="1620"/>
            </a:pPr>
            <a:r>
              <a:t>In the Malthusian model, what are the consequences of a downward shift in the death rate schedule?</a:t>
            </a:r>
          </a:p>
        </p:txBody>
      </p:sp>
      <p:sp>
        <p:nvSpPr>
          <p:cNvPr id="47" name="J. Bradford DeLong brad.delong@gmail.com 2020-01-13 https://www.icloud.com/keynote/0528R1DULwv4FG3FC7l4LND6A"/>
          <p:cNvSpPr txBox="1"/>
          <p:nvPr/>
        </p:nvSpPr>
        <p:spPr>
          <a:xfrm>
            <a:off x="0" y="6207759"/>
            <a:ext cx="885016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brad.delong@gmail.com</a:t>
            </a:r>
            <a:r>
              <a:t> 2020-01-13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https://www.icloud.com/keynote/0528R1DULwv4FG3FC7l4LND6A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Material Living Standards in Malthusian Equilibrium"/>
          <p:cNvSpPr txBox="1"/>
          <p:nvPr>
            <p:ph type="title" idx="4294967295"/>
          </p:nvPr>
        </p:nvSpPr>
        <p:spPr>
          <a:xfrm>
            <a:off x="457200" y="0"/>
            <a:ext cx="8229600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42315">
              <a:defRPr sz="4240"/>
            </a:lvl1pPr>
          </a:lstStyle>
          <a:p>
            <a:pPr/>
            <a:r>
              <a:t>Material Living Standards in Malthusian Equilibrium</a:t>
            </a:r>
          </a:p>
        </p:txBody>
      </p:sp>
      <p:sp>
        <p:nvSpPr>
          <p:cNvPr id="88" name="For all societies before 1800, the bulk of material consumption was food, shelter, and clothing…"/>
          <p:cNvSpPr txBox="1"/>
          <p:nvPr>
            <p:ph type="body" sz="half" idx="4294967295"/>
          </p:nvPr>
        </p:nvSpPr>
        <p:spPr>
          <a:xfrm>
            <a:off x="457200" y="1417637"/>
            <a:ext cx="3601714" cy="50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46887" indent="-246887" defTabSz="329184">
              <a:lnSpc>
                <a:spcPct val="90000"/>
              </a:lnSpc>
              <a:spcBef>
                <a:spcPts val="400"/>
              </a:spcBef>
              <a:defRPr sz="1944"/>
            </a:pPr>
            <a:r>
              <a:t>For all societies before 1800, the bulk of material consumption was food, shelter, and clothing</a:t>
            </a:r>
          </a:p>
          <a:p>
            <a:pPr marL="246887" indent="-246887" defTabSz="329184">
              <a:lnSpc>
                <a:spcPct val="90000"/>
              </a:lnSpc>
              <a:spcBef>
                <a:spcPts val="400"/>
              </a:spcBef>
              <a:defRPr sz="1944"/>
            </a:pPr>
            <a:r>
              <a:t>Material living standards will be so low as to make life expectancy the inverse of the birth rate</a:t>
            </a:r>
          </a:p>
          <a:p>
            <a:pPr marL="246887" indent="-246887" defTabSz="329184">
              <a:lnSpc>
                <a:spcPct val="90000"/>
              </a:lnSpc>
              <a:spcBef>
                <a:spcPts val="400"/>
              </a:spcBef>
              <a:defRPr sz="1944"/>
            </a:pPr>
            <a:r>
              <a:t>Children so malnourished their immune systems are compromised</a:t>
            </a:r>
          </a:p>
          <a:p>
            <a:pPr marL="246887" indent="-246887" defTabSz="329184">
              <a:lnSpc>
                <a:spcPct val="90000"/>
              </a:lnSpc>
              <a:spcBef>
                <a:spcPts val="400"/>
              </a:spcBef>
              <a:defRPr sz="1944"/>
            </a:pPr>
            <a:r>
              <a:t>Potential mothers so malnourished they fail to ovulate reliably</a:t>
            </a:r>
          </a:p>
          <a:p>
            <a:pPr marL="246887" indent="-246887" defTabSz="329184">
              <a:lnSpc>
                <a:spcPct val="90000"/>
              </a:lnSpc>
              <a:spcBef>
                <a:spcPts val="400"/>
              </a:spcBef>
              <a:defRPr sz="1944"/>
            </a:pPr>
            <a:r>
              <a:t>But England in 1800 was relatively rich—largely because of sociological forces that made for late marriage</a:t>
            </a:r>
          </a:p>
        </p:txBody>
      </p:sp>
      <p:sp>
        <p:nvSpPr>
          <p:cNvPr id="89" name="J. Bradford DeLong brad.delong@gmail.com 2020-01-13"/>
          <p:cNvSpPr txBox="1"/>
          <p:nvPr/>
        </p:nvSpPr>
        <p:spPr>
          <a:xfrm>
            <a:off x="0" y="6487159"/>
            <a:ext cx="88501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brad.delong@gmail.com</a:t>
            </a:r>
            <a:r>
              <a:t> 2020-01-13 </a:t>
            </a:r>
          </a:p>
        </p:txBody>
      </p:sp>
      <p:pic>
        <p:nvPicPr>
          <p:cNvPr id="90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8913" y="1417637"/>
            <a:ext cx="4627887" cy="5069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plications of the Western European Marriage Pattern"/>
          <p:cNvSpPr txBox="1"/>
          <p:nvPr>
            <p:ph type="title" idx="4294967295"/>
          </p:nvPr>
        </p:nvSpPr>
        <p:spPr>
          <a:xfrm>
            <a:off x="457200" y="0"/>
            <a:ext cx="8229600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42315">
              <a:defRPr sz="4240"/>
            </a:lvl1pPr>
          </a:lstStyle>
          <a:p>
            <a:pPr/>
            <a:r>
              <a:t>Implications of the Western European Marriage Pattern</a:t>
            </a:r>
          </a:p>
        </p:txBody>
      </p:sp>
      <p:sp>
        <p:nvSpPr>
          <p:cNvPr id="93" name="Fathers would not let daughters marry until their prospective spouse had a stable farm of his own—or equivalent…"/>
          <p:cNvSpPr txBox="1"/>
          <p:nvPr>
            <p:ph type="body" sz="half" idx="4294967295"/>
          </p:nvPr>
        </p:nvSpPr>
        <p:spPr>
          <a:xfrm>
            <a:off x="457200" y="1417637"/>
            <a:ext cx="4826530" cy="50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673"/>
            </a:pPr>
            <a:r>
              <a:t>Fathers would not let daughters marry until their prospective spouse had a stable farm of his own—or equivalent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673"/>
            </a:pPr>
            <a:r>
              <a:t>Women would not be attractive on the marriage mart unless they came with a dowry—largely earned by their own work in their late teens and early twenties</a:t>
            </a:r>
          </a:p>
          <a:p>
            <a:pPr marL="339470" indent="-339470" defTabSz="452627">
              <a:lnSpc>
                <a:spcPct val="90000"/>
              </a:lnSpc>
              <a:spcBef>
                <a:spcPts val="600"/>
              </a:spcBef>
              <a:defRPr sz="2673"/>
            </a:pPr>
            <a:r>
              <a:t>These made England in 1800 richer than much of the world in 2000</a:t>
            </a:r>
          </a:p>
        </p:txBody>
      </p:sp>
      <p:sp>
        <p:nvSpPr>
          <p:cNvPr id="94" name="J. Bradford DeLong brad.delong@gmail.com 2020-01-13"/>
          <p:cNvSpPr txBox="1"/>
          <p:nvPr/>
        </p:nvSpPr>
        <p:spPr>
          <a:xfrm>
            <a:off x="0" y="6487159"/>
            <a:ext cx="88501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brad.delong@gmail.com</a:t>
            </a:r>
            <a:r>
              <a:t> 2020-01-13 </a:t>
            </a:r>
          </a:p>
        </p:txBody>
      </p:sp>
      <p:pic>
        <p:nvPicPr>
          <p:cNvPr id="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3729" y="1417637"/>
            <a:ext cx="3403071" cy="5069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n Fact…"/>
          <p:cNvSpPr txBox="1"/>
          <p:nvPr>
            <p:ph type="title" idx="4294967295"/>
          </p:nvPr>
        </p:nvSpPr>
        <p:spPr>
          <a:xfrm>
            <a:off x="457200" y="0"/>
            <a:ext cx="8229600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In Fact…</a:t>
            </a:r>
          </a:p>
        </p:txBody>
      </p:sp>
      <p:sp>
        <p:nvSpPr>
          <p:cNvPr id="98" name="J. Bradford DeLong brad.delong@gmail.com 2020-01-13"/>
          <p:cNvSpPr txBox="1"/>
          <p:nvPr/>
        </p:nvSpPr>
        <p:spPr>
          <a:xfrm>
            <a:off x="0" y="6487159"/>
            <a:ext cx="88501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brad.delong@gmail.com</a:t>
            </a:r>
            <a:r>
              <a:t> 2020-01-13 </a:t>
            </a:r>
          </a:p>
        </p:txBody>
      </p:sp>
      <p:pic>
        <p:nvPicPr>
          <p:cNvPr id="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1844" y="1417637"/>
            <a:ext cx="6870701" cy="499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n Fact…"/>
          <p:cNvSpPr txBox="1"/>
          <p:nvPr>
            <p:ph type="title" idx="4294967295"/>
          </p:nvPr>
        </p:nvSpPr>
        <p:spPr>
          <a:xfrm>
            <a:off x="457200" y="0"/>
            <a:ext cx="8229600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8000"/>
            </a:lvl1pPr>
          </a:lstStyle>
          <a:p>
            <a:pPr/>
            <a:r>
              <a:t>In Fact…</a:t>
            </a:r>
          </a:p>
        </p:txBody>
      </p:sp>
      <p:sp>
        <p:nvSpPr>
          <p:cNvPr id="102" name="J. Bradford DeLong brad.delong@gmail.com 2020-01-13"/>
          <p:cNvSpPr txBox="1"/>
          <p:nvPr/>
        </p:nvSpPr>
        <p:spPr>
          <a:xfrm>
            <a:off x="0" y="6487159"/>
            <a:ext cx="88501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brad.delong@gmail.com</a:t>
            </a:r>
            <a:r>
              <a:t> 2020-01-13 </a:t>
            </a:r>
          </a:p>
        </p:txBody>
      </p:sp>
      <p:pic>
        <p:nvPicPr>
          <p:cNvPr id="103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1417637"/>
            <a:ext cx="8229600" cy="5069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atch Our Breath…"/>
          <p:cNvSpPr txBox="1"/>
          <p:nvPr>
            <p:ph type="title"/>
          </p:nvPr>
        </p:nvSpPr>
        <p:spPr>
          <a:xfrm>
            <a:off x="390757" y="-1"/>
            <a:ext cx="8255001" cy="1587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/>
            <a:r>
              <a:t>Catch Our Breath…</a:t>
            </a:r>
          </a:p>
        </p:txBody>
      </p:sp>
      <p:sp>
        <p:nvSpPr>
          <p:cNvPr id="106" name="Ask a couple of questions?…"/>
          <p:cNvSpPr txBox="1"/>
          <p:nvPr>
            <p:ph type="body" sz="half" idx="1"/>
          </p:nvPr>
        </p:nvSpPr>
        <p:spPr>
          <a:xfrm>
            <a:off x="390757" y="1508814"/>
            <a:ext cx="4127501" cy="4762501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800"/>
              </a:spcBef>
            </a:pPr>
            <a:r>
              <a:t>Ask a couple of questions? </a:t>
            </a:r>
          </a:p>
          <a:p>
            <a:pPr>
              <a:spcBef>
                <a:spcPts val="800"/>
              </a:spcBef>
            </a:pPr>
            <a:r>
              <a:t>Make a couple of comments?</a:t>
            </a:r>
          </a:p>
          <a:p>
            <a:pPr>
              <a:spcBef>
                <a:spcPts val="800"/>
              </a:spcBef>
            </a:pPr>
            <a:r>
              <a:t>Any more readings to recommend?</a:t>
            </a:r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8257" y="1508814"/>
            <a:ext cx="4127501" cy="4087583"/>
          </a:xfrm>
          <a:prstGeom prst="rect">
            <a:avLst/>
          </a:prstGeom>
          <a:ln w="3175">
            <a:miter lim="400000"/>
          </a:ln>
        </p:spPr>
      </p:pic>
      <p:sp>
        <p:nvSpPr>
          <p:cNvPr id="108" name="J. Bradford DeLong brad.delong@gmail.com 2020-01-13"/>
          <p:cNvSpPr txBox="1"/>
          <p:nvPr/>
        </p:nvSpPr>
        <p:spPr>
          <a:xfrm>
            <a:off x="0" y="6487159"/>
            <a:ext cx="88501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brad.delong@gmail.com</a:t>
            </a:r>
            <a:r>
              <a:t> 2020-01-13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ading Clark: A Farewell to Alms: Selections"/>
          <p:cNvSpPr txBox="1"/>
          <p:nvPr>
            <p:ph type="title" idx="4294967295"/>
          </p:nvPr>
        </p:nvSpPr>
        <p:spPr>
          <a:xfrm>
            <a:off x="457200" y="0"/>
            <a:ext cx="8229600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406908">
              <a:defRPr sz="4272">
                <a:solidFill>
                  <a:srgbClr val="800000"/>
                </a:solidFill>
              </a:defRPr>
            </a:lvl1pPr>
          </a:lstStyle>
          <a:p>
            <a:pPr/>
            <a:r>
              <a:t>Reading Clark: A Farewell to Alms: Selections</a:t>
            </a:r>
          </a:p>
        </p:txBody>
      </p:sp>
      <p:sp>
        <p:nvSpPr>
          <p:cNvPr id="50" name="Greg Clark (2007): A Farewell to Alms, selections &lt;https://delong.typepad.com/files/clark-alms-selections.pdf&gt;…"/>
          <p:cNvSpPr txBox="1"/>
          <p:nvPr>
            <p:ph type="body" idx="4294967295"/>
          </p:nvPr>
        </p:nvSpPr>
        <p:spPr>
          <a:xfrm>
            <a:off x="457200" y="1417637"/>
            <a:ext cx="8229601" cy="46786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342900">
              <a:lnSpc>
                <a:spcPct val="90000"/>
              </a:lnSpc>
              <a:spcBef>
                <a:spcPts val="400"/>
              </a:spcBef>
              <a:buSzTx/>
              <a:buFontTx/>
              <a:buNone/>
              <a:defRPr b="1" sz="2025"/>
            </a:pPr>
            <a:r>
              <a:t>Greg Clark</a:t>
            </a:r>
            <a:r>
              <a:rPr b="0"/>
              <a:t> (2007): </a:t>
            </a:r>
            <a:r>
              <a:rPr b="0" i="1"/>
              <a:t>A Farewell to Alms</a:t>
            </a:r>
            <a:r>
              <a:rPr b="0"/>
              <a:t>, selections </a:t>
            </a:r>
            <a:r>
              <a:rPr b="0">
                <a:solidFill>
                  <a:srgbClr val="2D3B45"/>
                </a:solidFill>
              </a:rPr>
              <a:t>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https://delong.typepad.com/files/clark-alms-selections.pdf</a:t>
            </a:r>
            <a:r>
              <a:rPr b="0"/>
              <a:t>&gt;</a:t>
            </a:r>
          </a:p>
          <a:p>
            <a:pPr marL="0" indent="0" defTabSz="342900">
              <a:lnSpc>
                <a:spcPct val="90000"/>
              </a:lnSpc>
              <a:spcBef>
                <a:spcPts val="400"/>
              </a:spcBef>
              <a:buSzTx/>
              <a:buFontTx/>
              <a:buNone/>
              <a:defRPr b="1" sz="2025"/>
            </a:pPr>
          </a:p>
          <a:p>
            <a:pPr marL="0" indent="0" defTabSz="342900">
              <a:lnSpc>
                <a:spcPct val="90000"/>
              </a:lnSpc>
              <a:spcBef>
                <a:spcPts val="400"/>
              </a:spcBef>
              <a:buSzTx/>
              <a:buFontTx/>
              <a:buNone/>
              <a:defRPr b="1" sz="2025"/>
            </a:pPr>
            <a:r>
              <a:t>The Malthusian model requires only three basic assumptions:</a:t>
            </a:r>
          </a:p>
          <a:p>
            <a:pPr marL="270710" indent="-270710" defTabSz="342900">
              <a:lnSpc>
                <a:spcPct val="90000"/>
              </a:lnSpc>
              <a:spcBef>
                <a:spcPts val="400"/>
              </a:spcBef>
              <a:buFontTx/>
              <a:buAutoNum type="arabicPeriod" startAt="1"/>
              <a:defRPr sz="2025"/>
            </a:pPr>
            <a:r>
              <a:t>Each society has a birth rate, determined by customs regulating fertility, but increasing with material living standards. </a:t>
            </a:r>
          </a:p>
          <a:p>
            <a:pPr marL="270710" indent="-270710" defTabSz="342900">
              <a:lnSpc>
                <a:spcPct val="90000"/>
              </a:lnSpc>
              <a:spcBef>
                <a:spcPts val="400"/>
              </a:spcBef>
              <a:buFontTx/>
              <a:buAutoNum type="arabicPeriod" startAt="1"/>
              <a:defRPr sz="2025"/>
            </a:pPr>
            <a:r>
              <a:t>The death rate in each society declines as living standards increase. </a:t>
            </a:r>
          </a:p>
          <a:p>
            <a:pPr marL="0" indent="0" defTabSz="342900">
              <a:lnSpc>
                <a:spcPct val="90000"/>
              </a:lnSpc>
              <a:spcBef>
                <a:spcPts val="400"/>
              </a:spcBef>
              <a:buSzTx/>
              <a:buFontTx/>
              <a:buNone/>
              <a:defRPr sz="2025"/>
            </a:pPr>
            <a:r>
              <a:t>Material living standards decline as population increases. </a:t>
            </a:r>
            <a:br/>
          </a:p>
          <a:p>
            <a:pPr marL="257174" indent="-257174" defTabSz="342900">
              <a:lnSpc>
                <a:spcPct val="90000"/>
              </a:lnSpc>
              <a:spcBef>
                <a:spcPts val="400"/>
              </a:spcBef>
              <a:defRPr sz="2025"/>
            </a:pPr>
            <a:r>
              <a:t>As long as technology improved slowly, material conditions could not permanently improve, even while there was cumulatively significant gain in the technologies </a:t>
            </a:r>
          </a:p>
          <a:p>
            <a:pPr lvl="1" marL="600075" indent="-257175" defTabSz="342900">
              <a:lnSpc>
                <a:spcPct val="90000"/>
              </a:lnSpc>
              <a:spcBef>
                <a:spcPts val="400"/>
              </a:spcBef>
              <a:buChar char="•"/>
              <a:defRPr sz="2025"/>
            </a:pPr>
            <a:r>
              <a:t>The typical rate of technological advance before 1800 was well below 0.05 percent per year, about a thirtieth of the modern rate </a:t>
            </a:r>
          </a:p>
        </p:txBody>
      </p:sp>
      <p:sp>
        <p:nvSpPr>
          <p:cNvPr id="51" name="J. Bradford DeLong brad.delong@gmail.com 2020-01-13 https://www.icloud.com/keynote/0528R1DULwv4FG3FC7l4LND6A"/>
          <p:cNvSpPr txBox="1"/>
          <p:nvPr/>
        </p:nvSpPr>
        <p:spPr>
          <a:xfrm>
            <a:off x="0" y="6207759"/>
            <a:ext cx="885016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brad.delong@gmail.com</a:t>
            </a:r>
            <a:r>
              <a:t> 2020-01-13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https://www.icloud.com/keynote/0528R1DULwv4FG3FC7l4LND6A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verage Surviving (and Reproducing) Children per Woman, 1300-1800"/>
          <p:cNvSpPr txBox="1"/>
          <p:nvPr>
            <p:ph type="title" idx="4294967295"/>
          </p:nvPr>
        </p:nvSpPr>
        <p:spPr>
          <a:xfrm>
            <a:off x="457200" y="0"/>
            <a:ext cx="8229600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Average </a:t>
            </a:r>
            <a:r>
              <a:t>Surviving (and Reproducing) Children per Woman, 1300-1800</a:t>
            </a:r>
          </a:p>
        </p:txBody>
      </p:sp>
      <p:sp>
        <p:nvSpPr>
          <p:cNvPr id="54" name="World population grew from perhaps 0.1 million in 130,000 BC to 770 million by 1800.…"/>
          <p:cNvSpPr txBox="1"/>
          <p:nvPr>
            <p:ph type="body" sz="half" idx="4294967295"/>
          </p:nvPr>
        </p:nvSpPr>
        <p:spPr>
          <a:xfrm>
            <a:off x="457200" y="1417637"/>
            <a:ext cx="3149601" cy="50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09168" indent="-209168" defTabSz="278892">
              <a:lnSpc>
                <a:spcPct val="90000"/>
              </a:lnSpc>
              <a:spcBef>
                <a:spcPts val="300"/>
              </a:spcBef>
              <a:defRPr sz="1647"/>
            </a:pPr>
            <a:r>
              <a:t>World population grew from perhaps 0.1 million in 130,000 BC to 770 million by 1800. </a:t>
            </a:r>
          </a:p>
          <a:p>
            <a:pPr marL="209168" indent="-209168" defTabSz="278892">
              <a:lnSpc>
                <a:spcPct val="90000"/>
              </a:lnSpc>
              <a:spcBef>
                <a:spcPts val="300"/>
              </a:spcBef>
              <a:defRPr sz="1647"/>
            </a:pPr>
            <a:r>
              <a:t>But this still represents an average of 2.005 surviving children per woman before 1800. </a:t>
            </a:r>
          </a:p>
          <a:p>
            <a:pPr marL="209168" indent="-209168" defTabSz="278892">
              <a:lnSpc>
                <a:spcPct val="90000"/>
              </a:lnSpc>
              <a:spcBef>
                <a:spcPts val="300"/>
              </a:spcBef>
              <a:defRPr sz="1647"/>
            </a:pPr>
            <a:r>
              <a:t>Even within successful preindustrial economies, such as those in western Europe, long-run rates of population growth were very small</a:t>
            </a:r>
          </a:p>
          <a:p>
            <a:pPr marL="209168" indent="-209168" defTabSz="278892">
              <a:lnSpc>
                <a:spcPct val="90000"/>
              </a:lnSpc>
              <a:spcBef>
                <a:spcPts val="300"/>
              </a:spcBef>
              <a:defRPr sz="1647"/>
            </a:pPr>
            <a:r>
              <a:t>In a stationary population life expectancy is the inverse of the death rate. </a:t>
            </a:r>
          </a:p>
          <a:p>
            <a:pPr marL="209168" indent="-209168" defTabSz="278892">
              <a:lnSpc>
                <a:spcPct val="90000"/>
              </a:lnSpc>
              <a:spcBef>
                <a:spcPts val="300"/>
              </a:spcBef>
              <a:defRPr sz="1647"/>
            </a:pPr>
            <a:r>
              <a:t>In a stationary population birth rates equal death rates. </a:t>
            </a:r>
          </a:p>
          <a:p>
            <a:pPr marL="209168" indent="-209168" defTabSz="278892">
              <a:lnSpc>
                <a:spcPct val="90000"/>
              </a:lnSpc>
              <a:spcBef>
                <a:spcPts val="300"/>
              </a:spcBef>
              <a:defRPr sz="1647"/>
            </a:pPr>
            <a:r>
              <a:t>Thus in preindustrial society the only way to achieve high life expectancies was by limiting births.</a:t>
            </a:r>
          </a:p>
        </p:txBody>
      </p:sp>
      <p:sp>
        <p:nvSpPr>
          <p:cNvPr id="55" name="J. Bradford DeLong brad.delong@gmail.com 2020-01-13"/>
          <p:cNvSpPr txBox="1"/>
          <p:nvPr/>
        </p:nvSpPr>
        <p:spPr>
          <a:xfrm>
            <a:off x="0" y="6487159"/>
            <a:ext cx="88501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brad.delong@gmail.com</a:t>
            </a:r>
            <a:r>
              <a:t> 2020-01-13 </a:t>
            </a:r>
          </a:p>
        </p:txBody>
      </p:sp>
      <p:pic>
        <p:nvPicPr>
          <p:cNvPr id="56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5954" y="1417637"/>
            <a:ext cx="4990846" cy="5069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Material Living Standards in Malthusian Equilibrium"/>
          <p:cNvSpPr txBox="1"/>
          <p:nvPr>
            <p:ph type="title" idx="4294967295"/>
          </p:nvPr>
        </p:nvSpPr>
        <p:spPr>
          <a:xfrm>
            <a:off x="457200" y="0"/>
            <a:ext cx="8229600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42315">
              <a:defRPr sz="4240"/>
            </a:lvl1pPr>
          </a:lstStyle>
          <a:p>
            <a:pPr/>
            <a:r>
              <a:t>Material Living Standards in Malthusian Equilibrium</a:t>
            </a:r>
          </a:p>
        </p:txBody>
      </p:sp>
      <p:sp>
        <p:nvSpPr>
          <p:cNvPr id="59" name="For all societies before 1800, the bulk of material consumption was food, shelter, and clothing…"/>
          <p:cNvSpPr txBox="1"/>
          <p:nvPr>
            <p:ph type="body" sz="half" idx="4294967295"/>
          </p:nvPr>
        </p:nvSpPr>
        <p:spPr>
          <a:xfrm>
            <a:off x="457200" y="1417637"/>
            <a:ext cx="3601714" cy="50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05180" indent="-305180" defTabSz="406908">
              <a:lnSpc>
                <a:spcPct val="90000"/>
              </a:lnSpc>
              <a:spcBef>
                <a:spcPts val="500"/>
              </a:spcBef>
              <a:defRPr sz="2403"/>
            </a:pPr>
            <a:r>
              <a:t>For all societies before 1800, the bulk of material consumption was food, shelter, and clothing</a:t>
            </a:r>
          </a:p>
          <a:p>
            <a:pPr marL="305180" indent="-305180" defTabSz="406908">
              <a:lnSpc>
                <a:spcPct val="90000"/>
              </a:lnSpc>
              <a:spcBef>
                <a:spcPts val="500"/>
              </a:spcBef>
              <a:defRPr sz="2403"/>
            </a:pPr>
            <a:r>
              <a:t>Material living standards will be so low as to make life expectancy the inverse of the birth rate</a:t>
            </a:r>
          </a:p>
          <a:p>
            <a:pPr marL="305180" indent="-305180" defTabSz="406908">
              <a:lnSpc>
                <a:spcPct val="90000"/>
              </a:lnSpc>
              <a:spcBef>
                <a:spcPts val="500"/>
              </a:spcBef>
              <a:defRPr sz="2403"/>
            </a:pPr>
            <a:r>
              <a:t>Children so malnourished their immune systems are compromised</a:t>
            </a:r>
          </a:p>
          <a:p>
            <a:pPr marL="305180" indent="-305180" defTabSz="406908">
              <a:lnSpc>
                <a:spcPct val="90000"/>
              </a:lnSpc>
              <a:spcBef>
                <a:spcPts val="500"/>
              </a:spcBef>
              <a:defRPr sz="2403"/>
            </a:pPr>
            <a:r>
              <a:t>Potential mothers so malnourished they fail to ovulate reliably</a:t>
            </a:r>
          </a:p>
        </p:txBody>
      </p:sp>
      <p:sp>
        <p:nvSpPr>
          <p:cNvPr id="60" name="J. Bradford DeLong brad.delong@gmail.com 2020-01-13"/>
          <p:cNvSpPr txBox="1"/>
          <p:nvPr/>
        </p:nvSpPr>
        <p:spPr>
          <a:xfrm>
            <a:off x="0" y="6487159"/>
            <a:ext cx="88501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brad.delong@gmail.com</a:t>
            </a:r>
            <a:r>
              <a:t> 2020-01-13 </a:t>
            </a:r>
          </a:p>
        </p:txBody>
      </p:sp>
      <p:pic>
        <p:nvPicPr>
          <p:cNvPr id="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8913" y="1417637"/>
            <a:ext cx="4627887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ifts in Birth and Death Rate Schedules"/>
          <p:cNvSpPr txBox="1"/>
          <p:nvPr>
            <p:ph type="title" idx="4294967295"/>
          </p:nvPr>
        </p:nvSpPr>
        <p:spPr>
          <a:xfrm>
            <a:off x="457200" y="0"/>
            <a:ext cx="8229600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42315">
              <a:defRPr sz="4240"/>
            </a:lvl1pPr>
          </a:lstStyle>
          <a:p>
            <a:pPr/>
            <a:r>
              <a:t>Shifts in Birth and Death Rate Schedules</a:t>
            </a:r>
          </a:p>
        </p:txBody>
      </p:sp>
      <p:sp>
        <p:nvSpPr>
          <p:cNvPr id="64" name="An upward shift in the birth rate schedule leads, in equilibrium, to:…"/>
          <p:cNvSpPr txBox="1"/>
          <p:nvPr>
            <p:ph type="body" sz="half" idx="4294967295"/>
          </p:nvPr>
        </p:nvSpPr>
        <p:spPr>
          <a:xfrm>
            <a:off x="457200" y="1417637"/>
            <a:ext cx="3601714" cy="50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01751" indent="-301751" defTabSz="402336">
              <a:lnSpc>
                <a:spcPct val="90000"/>
              </a:lnSpc>
              <a:spcBef>
                <a:spcPts val="500"/>
              </a:spcBef>
              <a:defRPr sz="2376"/>
            </a:pPr>
            <a:r>
              <a:t>An upward shift in the birth rate schedule leads, in equilibrium, to:</a:t>
            </a:r>
          </a:p>
          <a:p>
            <a:pPr lvl="1" marL="704087" indent="-301752" defTabSz="402336">
              <a:lnSpc>
                <a:spcPct val="90000"/>
              </a:lnSpc>
              <a:spcBef>
                <a:spcPts val="500"/>
              </a:spcBef>
              <a:buChar char="•"/>
              <a:defRPr sz="2376"/>
            </a:pPr>
            <a:r>
              <a:t>A larger population</a:t>
            </a:r>
          </a:p>
          <a:p>
            <a:pPr lvl="1" marL="704087" indent="-301752" defTabSz="402336">
              <a:lnSpc>
                <a:spcPct val="90000"/>
              </a:lnSpc>
              <a:spcBef>
                <a:spcPts val="500"/>
              </a:spcBef>
              <a:buChar char="•"/>
              <a:defRPr sz="2376"/>
            </a:pPr>
            <a:r>
              <a:t>Lower living standards</a:t>
            </a:r>
          </a:p>
          <a:p>
            <a:pPr lvl="1" marL="704087" indent="-301752" defTabSz="402336">
              <a:lnSpc>
                <a:spcPct val="90000"/>
              </a:lnSpc>
              <a:spcBef>
                <a:spcPts val="500"/>
              </a:spcBef>
              <a:buChar char="•"/>
              <a:defRPr sz="2376"/>
            </a:pPr>
            <a:r>
              <a:t>Shorter life expectancy</a:t>
            </a:r>
          </a:p>
          <a:p>
            <a:pPr marL="301751" indent="-301751" defTabSz="402336">
              <a:lnSpc>
                <a:spcPct val="90000"/>
              </a:lnSpc>
              <a:spcBef>
                <a:spcPts val="500"/>
              </a:spcBef>
              <a:defRPr sz="2376"/>
            </a:pPr>
            <a:r>
              <a:t>An upward shift in the death rate schedule leads, in equilibrium, to:</a:t>
            </a:r>
          </a:p>
          <a:p>
            <a:pPr lvl="1" marL="704087" indent="-301752" defTabSz="402336">
              <a:lnSpc>
                <a:spcPct val="90000"/>
              </a:lnSpc>
              <a:spcBef>
                <a:spcPts val="500"/>
              </a:spcBef>
              <a:buChar char="•"/>
              <a:defRPr sz="2376"/>
            </a:pPr>
            <a:r>
              <a:t>A smaller population</a:t>
            </a:r>
          </a:p>
          <a:p>
            <a:pPr lvl="1" marL="704087" indent="-301752" defTabSz="402336">
              <a:lnSpc>
                <a:spcPct val="90000"/>
              </a:lnSpc>
              <a:spcBef>
                <a:spcPts val="500"/>
              </a:spcBef>
              <a:buChar char="•"/>
              <a:defRPr sz="2376"/>
            </a:pPr>
            <a:r>
              <a:t>Higher living standarss</a:t>
            </a:r>
          </a:p>
          <a:p>
            <a:pPr lvl="1" marL="704087" indent="-301752" defTabSz="402336">
              <a:lnSpc>
                <a:spcPct val="90000"/>
              </a:lnSpc>
              <a:spcBef>
                <a:spcPts val="500"/>
              </a:spcBef>
              <a:buChar char="•"/>
              <a:defRPr sz="2376"/>
            </a:pPr>
            <a:r>
              <a:t>Longer life expectancy</a:t>
            </a:r>
          </a:p>
        </p:txBody>
      </p:sp>
      <p:sp>
        <p:nvSpPr>
          <p:cNvPr id="65" name="J. Bradford DeLong brad.delong@gmail.com 2020-01-13"/>
          <p:cNvSpPr txBox="1"/>
          <p:nvPr/>
        </p:nvSpPr>
        <p:spPr>
          <a:xfrm>
            <a:off x="0" y="6487159"/>
            <a:ext cx="88501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brad.delong@gmail.com</a:t>
            </a:r>
            <a:r>
              <a:t> 2020-01-13 </a:t>
            </a:r>
          </a:p>
        </p:txBody>
      </p:sp>
      <p:pic>
        <p:nvPicPr>
          <p:cNvPr id="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8913" y="1417637"/>
            <a:ext cx="4627887" cy="4822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Isolated One-Shot Technological Advance"/>
          <p:cNvSpPr txBox="1"/>
          <p:nvPr>
            <p:ph type="title" idx="4294967295"/>
          </p:nvPr>
        </p:nvSpPr>
        <p:spPr>
          <a:xfrm>
            <a:off x="457200" y="0"/>
            <a:ext cx="8229600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42315">
              <a:defRPr sz="4240"/>
            </a:lvl1pPr>
          </a:lstStyle>
          <a:p>
            <a:pPr/>
            <a:r>
              <a:t>Isolated One-Shot Technological Advance</a:t>
            </a:r>
          </a:p>
        </p:txBody>
      </p:sp>
      <p:sp>
        <p:nvSpPr>
          <p:cNvPr id="69" name="An isolated jump in technology leads to:…"/>
          <p:cNvSpPr txBox="1"/>
          <p:nvPr>
            <p:ph type="body" sz="half" idx="4294967295"/>
          </p:nvPr>
        </p:nvSpPr>
        <p:spPr>
          <a:xfrm>
            <a:off x="457200" y="1417637"/>
            <a:ext cx="3601714" cy="508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33171" indent="-233171" defTabSz="310895">
              <a:lnSpc>
                <a:spcPct val="90000"/>
              </a:lnSpc>
              <a:spcBef>
                <a:spcPts val="400"/>
              </a:spcBef>
              <a:defRPr sz="1836"/>
            </a:pPr>
            <a:r>
              <a:t>An isolated jump in technology leads to:</a:t>
            </a:r>
          </a:p>
          <a:p>
            <a:pPr lvl="1" marL="544068" indent="-233172" defTabSz="310895">
              <a:lnSpc>
                <a:spcPct val="90000"/>
              </a:lnSpc>
              <a:spcBef>
                <a:spcPts val="400"/>
              </a:spcBef>
              <a:buChar char="•"/>
              <a:defRPr sz="1836"/>
            </a:pPr>
            <a:r>
              <a:t>In equilibrium:</a:t>
            </a:r>
          </a:p>
          <a:p>
            <a:pPr lvl="2" marL="854963" indent="-233172" defTabSz="310895">
              <a:lnSpc>
                <a:spcPct val="90000"/>
              </a:lnSpc>
              <a:spcBef>
                <a:spcPts val="400"/>
              </a:spcBef>
              <a:defRPr sz="1836"/>
            </a:pPr>
            <a:r>
              <a:t>A larger population</a:t>
            </a:r>
          </a:p>
          <a:p>
            <a:pPr lvl="2" marL="854963" indent="-233172" defTabSz="310895">
              <a:lnSpc>
                <a:spcPct val="90000"/>
              </a:lnSpc>
              <a:spcBef>
                <a:spcPts val="400"/>
              </a:spcBef>
              <a:defRPr sz="1836"/>
            </a:pPr>
            <a:r>
              <a:t>The same living standards</a:t>
            </a:r>
          </a:p>
          <a:p>
            <a:pPr lvl="2" marL="854963" indent="-233172" defTabSz="310895">
              <a:lnSpc>
                <a:spcPct val="90000"/>
              </a:lnSpc>
              <a:spcBef>
                <a:spcPts val="400"/>
              </a:spcBef>
              <a:defRPr sz="1836"/>
            </a:pPr>
            <a:r>
              <a:t>The same life expectancy</a:t>
            </a:r>
          </a:p>
          <a:p>
            <a:pPr lvl="1" marL="544068" indent="-233172" defTabSz="310895">
              <a:lnSpc>
                <a:spcPct val="90000"/>
              </a:lnSpc>
              <a:spcBef>
                <a:spcPts val="400"/>
              </a:spcBef>
              <a:buChar char="•"/>
              <a:defRPr sz="1836"/>
            </a:pPr>
            <a:r>
              <a:t>Along the transition path:</a:t>
            </a:r>
          </a:p>
          <a:p>
            <a:pPr lvl="2" marL="854963" indent="-233172" defTabSz="310895">
              <a:lnSpc>
                <a:spcPct val="90000"/>
              </a:lnSpc>
              <a:spcBef>
                <a:spcPts val="400"/>
              </a:spcBef>
              <a:defRPr sz="1836"/>
            </a:pPr>
            <a:r>
              <a:t>A growing population</a:t>
            </a:r>
          </a:p>
          <a:p>
            <a:pPr lvl="2" marL="854963" indent="-233172" defTabSz="310895">
              <a:lnSpc>
                <a:spcPct val="90000"/>
              </a:lnSpc>
              <a:spcBef>
                <a:spcPts val="400"/>
              </a:spcBef>
              <a:defRPr sz="1836"/>
            </a:pPr>
            <a:r>
              <a:t>Higher but declining living standards</a:t>
            </a:r>
          </a:p>
          <a:p>
            <a:pPr lvl="2" marL="854963" indent="-233172" defTabSz="310895">
              <a:lnSpc>
                <a:spcPct val="90000"/>
              </a:lnSpc>
              <a:spcBef>
                <a:spcPts val="400"/>
              </a:spcBef>
              <a:defRPr sz="1836"/>
            </a:pPr>
            <a:r>
              <a:t>Higher but declining life expectancy</a:t>
            </a:r>
          </a:p>
          <a:p>
            <a:pPr marL="233171" indent="-233171" defTabSz="310895">
              <a:lnSpc>
                <a:spcPct val="90000"/>
              </a:lnSpc>
              <a:spcBef>
                <a:spcPts val="400"/>
              </a:spcBef>
              <a:defRPr sz="1836"/>
            </a:pPr>
            <a:r>
              <a:t>In the preindustrial world sporadic technological advance produced people, not wealth </a:t>
            </a:r>
          </a:p>
        </p:txBody>
      </p:sp>
      <p:sp>
        <p:nvSpPr>
          <p:cNvPr id="70" name="J. Bradford DeLong brad.delong@gmail.com 2020-01-13"/>
          <p:cNvSpPr txBox="1"/>
          <p:nvPr/>
        </p:nvSpPr>
        <p:spPr>
          <a:xfrm>
            <a:off x="0" y="6487159"/>
            <a:ext cx="88501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brad.delong@gmail.com</a:t>
            </a:r>
            <a:r>
              <a:t> 2020-01-13 </a:t>
            </a:r>
          </a:p>
        </p:txBody>
      </p:sp>
      <p:pic>
        <p:nvPicPr>
          <p:cNvPr id="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58913" y="1417637"/>
            <a:ext cx="4627887" cy="4780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Why the Neolithic Revolution?"/>
          <p:cNvSpPr txBox="1"/>
          <p:nvPr>
            <p:ph type="title" idx="4294967295"/>
          </p:nvPr>
        </p:nvSpPr>
        <p:spPr>
          <a:xfrm>
            <a:off x="457200" y="0"/>
            <a:ext cx="8229600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88036">
              <a:defRPr sz="5040"/>
            </a:lvl1pPr>
          </a:lstStyle>
          <a:p>
            <a:pPr/>
            <a:r>
              <a:t>Why the Neolithic Revolution?</a:t>
            </a:r>
          </a:p>
        </p:txBody>
      </p:sp>
      <p:sp>
        <p:nvSpPr>
          <p:cNvPr id="74" name="Settled agriculture failed to improve and probably reduced living conditions in the long run…"/>
          <p:cNvSpPr txBox="1"/>
          <p:nvPr>
            <p:ph type="body" idx="4294967295"/>
          </p:nvPr>
        </p:nvSpPr>
        <p:spPr>
          <a:xfrm>
            <a:off x="457200" y="1417637"/>
            <a:ext cx="8229600" cy="506952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3282" indent="-263282" defTabSz="416052">
              <a:lnSpc>
                <a:spcPct val="90000"/>
              </a:lnSpc>
              <a:spcBef>
                <a:spcPts val="500"/>
              </a:spcBef>
              <a:defRPr sz="2912"/>
            </a:pPr>
            <a:r>
              <a:rPr sz="2457"/>
              <a:t>Settled agriculture failed to improve and probably reduced living conditions in the long run</a:t>
            </a:r>
            <a:endParaRPr sz="2457"/>
          </a:p>
          <a:p>
            <a:pPr lvl="1" marL="679334" indent="-263282" defTabSz="416052">
              <a:lnSpc>
                <a:spcPct val="90000"/>
              </a:lnSpc>
              <a:spcBef>
                <a:spcPts val="500"/>
              </a:spcBef>
              <a:buChar char="•"/>
              <a:defRPr sz="2912"/>
            </a:pPr>
            <a:r>
              <a:rPr sz="2457"/>
              <a:t>Settlement reduced death rates</a:t>
            </a:r>
            <a:endParaRPr sz="2457"/>
          </a:p>
          <a:p>
            <a:pPr lvl="1" marL="679334" indent="-263282" defTabSz="416052">
              <a:lnSpc>
                <a:spcPct val="90000"/>
              </a:lnSpc>
              <a:spcBef>
                <a:spcPts val="500"/>
              </a:spcBef>
              <a:buChar char="•"/>
              <a:defRPr sz="2912"/>
            </a:pPr>
            <a:r>
              <a:rPr sz="2457"/>
              <a:t>Disease increased mortality some, but increased morbidity more</a:t>
            </a:r>
            <a:endParaRPr sz="2457"/>
          </a:p>
          <a:p>
            <a:pPr lvl="1" marL="679334" indent="-263282" defTabSz="416052">
              <a:lnSpc>
                <a:spcPct val="90000"/>
              </a:lnSpc>
              <a:spcBef>
                <a:spcPts val="500"/>
              </a:spcBef>
              <a:buChar char="•"/>
              <a:defRPr sz="2912"/>
            </a:pPr>
            <a:r>
              <a:rPr sz="2457"/>
              <a:t>People were certainly sicker, certainly more numerous, and perhaps poorer</a:t>
            </a:r>
            <a:endParaRPr sz="2457"/>
          </a:p>
          <a:p>
            <a:pPr marL="263282" indent="-263282" defTabSz="416052">
              <a:lnSpc>
                <a:spcPct val="90000"/>
              </a:lnSpc>
              <a:spcBef>
                <a:spcPts val="500"/>
              </a:spcBef>
              <a:defRPr sz="2912"/>
            </a:pPr>
            <a:r>
              <a:rPr sz="2457"/>
              <a:t>Agriculture was adopted because it was initially a better technology, which generated higher incomes along the transition path</a:t>
            </a:r>
            <a:endParaRPr sz="2457"/>
          </a:p>
          <a:p>
            <a:pPr marL="263282" indent="-263282" defTabSz="416052">
              <a:lnSpc>
                <a:spcPct val="90000"/>
              </a:lnSpc>
              <a:spcBef>
                <a:spcPts val="500"/>
              </a:spcBef>
              <a:defRPr sz="2912"/>
            </a:pPr>
            <a:r>
              <a:rPr sz="2457"/>
              <a:t>But the eventual new Malthusian equilibrium was probably less favorable to humans than that of the previous hunter- gatherer societies </a:t>
            </a:r>
          </a:p>
        </p:txBody>
      </p:sp>
      <p:sp>
        <p:nvSpPr>
          <p:cNvPr id="75" name="J. Bradford DeLong brad.delong@gmail.com 2020-01-13"/>
          <p:cNvSpPr txBox="1"/>
          <p:nvPr/>
        </p:nvSpPr>
        <p:spPr>
          <a:xfrm>
            <a:off x="0" y="6487159"/>
            <a:ext cx="88501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brad.delong@gmail.com</a:t>
            </a:r>
            <a:r>
              <a:t> 2020-01-13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vealed Technological Advance"/>
          <p:cNvSpPr txBox="1"/>
          <p:nvPr>
            <p:ph type="title" idx="4294967295"/>
          </p:nvPr>
        </p:nvSpPr>
        <p:spPr>
          <a:xfrm>
            <a:off x="457200" y="0"/>
            <a:ext cx="8229600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269747">
              <a:defRPr sz="4719"/>
            </a:lvl1pPr>
          </a:lstStyle>
          <a:p>
            <a:pPr/>
            <a:r>
              <a:t>Revealed Technological Advance</a:t>
            </a:r>
          </a:p>
        </p:txBody>
      </p:sp>
      <p:sp>
        <p:nvSpPr>
          <p:cNvPr id="78" name="There was growth in the medieval period from 1200 to 1316…"/>
          <p:cNvSpPr txBox="1"/>
          <p:nvPr>
            <p:ph type="body" sz="half" idx="4294967295"/>
          </p:nvPr>
        </p:nvSpPr>
        <p:spPr>
          <a:xfrm>
            <a:off x="457200" y="1243583"/>
            <a:ext cx="3484563" cy="488258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78307" indent="-178307" defTabSz="237743">
              <a:lnSpc>
                <a:spcPct val="90000"/>
              </a:lnSpc>
              <a:spcBef>
                <a:spcPts val="300"/>
              </a:spcBef>
              <a:defRPr sz="1664"/>
            </a:pPr>
            <a:r>
              <a:t>There was growth in the medieval period from 1200 to 1316</a:t>
            </a:r>
          </a:p>
          <a:p>
            <a:pPr marL="178307" indent="-178307" defTabSz="237743">
              <a:lnSpc>
                <a:spcPct val="90000"/>
              </a:lnSpc>
              <a:spcBef>
                <a:spcPts val="300"/>
              </a:spcBef>
              <a:defRPr sz="1664"/>
            </a:pPr>
            <a:r>
              <a:t>At six million, the population in 1316 was as great as in the early eighteenth century. </a:t>
            </a:r>
          </a:p>
          <a:p>
            <a:pPr marL="178307" indent="-178307" defTabSz="237743">
              <a:lnSpc>
                <a:spcPct val="90000"/>
              </a:lnSpc>
              <a:spcBef>
                <a:spcPts val="300"/>
              </a:spcBef>
              <a:defRPr sz="1664"/>
            </a:pPr>
            <a:r>
              <a:t>But the arrival from Asia of the bubonic plague (the so-called Black Death) in 1348 caused a long period of population decline.</a:t>
            </a:r>
          </a:p>
          <a:p>
            <a:pPr marL="178307" indent="-178307" defTabSz="237743">
              <a:lnSpc>
                <a:spcPct val="90000"/>
              </a:lnSpc>
              <a:spcBef>
                <a:spcPts val="300"/>
              </a:spcBef>
              <a:defRPr sz="1664"/>
            </a:pPr>
            <a:r>
              <a:t>In the 1450s England had barely two million people. </a:t>
            </a:r>
          </a:p>
          <a:p>
            <a:pPr marL="178307" indent="-178307" defTabSz="237743">
              <a:lnSpc>
                <a:spcPct val="90000"/>
              </a:lnSpc>
              <a:spcBef>
                <a:spcPts val="300"/>
              </a:spcBef>
              <a:defRPr sz="1664"/>
            </a:pPr>
            <a:r>
              <a:t>From 1200 to 1650, as population changed under the influence of disease shocks, the income-population points lie along one downward-sloping line </a:t>
            </a:r>
          </a:p>
          <a:p>
            <a:pPr marL="178307" indent="-178307" defTabSz="237743">
              <a:lnSpc>
                <a:spcPct val="90000"/>
              </a:lnSpc>
              <a:spcBef>
                <a:spcPts val="300"/>
              </a:spcBef>
              <a:defRPr sz="1664"/>
            </a:pPr>
            <a:r>
              <a:t>After 1650, improvements in technology expand the income-population possibilities</a:t>
            </a:r>
          </a:p>
        </p:txBody>
      </p:sp>
      <p:sp>
        <p:nvSpPr>
          <p:cNvPr id="79" name="J. Bradford DeLong brad.delong@gmail.com 2020-01-13"/>
          <p:cNvSpPr txBox="1"/>
          <p:nvPr/>
        </p:nvSpPr>
        <p:spPr>
          <a:xfrm>
            <a:off x="0" y="6487159"/>
            <a:ext cx="88501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brad.delong@gmail.com</a:t>
            </a:r>
            <a:r>
              <a:t> 2020-01-13 </a:t>
            </a:r>
          </a:p>
        </p:txBody>
      </p:sp>
      <p:pic>
        <p:nvPicPr>
          <p:cNvPr id="80" name="Image" descr="Imag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1762" y="1243583"/>
            <a:ext cx="4745038" cy="5243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Direct Estimates of Long-Run Real Wage Trends"/>
          <p:cNvSpPr txBox="1"/>
          <p:nvPr>
            <p:ph type="title" idx="4294967295"/>
          </p:nvPr>
        </p:nvSpPr>
        <p:spPr>
          <a:xfrm>
            <a:off x="457200" y="0"/>
            <a:ext cx="8229600" cy="14176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Direct Estimates of Long-Run Real Wage Trends</a:t>
            </a:r>
          </a:p>
        </p:txBody>
      </p:sp>
      <p:sp>
        <p:nvSpPr>
          <p:cNvPr id="83" name="We know what monks paid their construction workers.…"/>
          <p:cNvSpPr txBox="1"/>
          <p:nvPr>
            <p:ph type="body" sz="half" idx="4294967295"/>
          </p:nvPr>
        </p:nvSpPr>
        <p:spPr>
          <a:xfrm>
            <a:off x="457200" y="1417637"/>
            <a:ext cx="3484563" cy="47085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86428" indent="-286428" defTabSz="452627">
              <a:lnSpc>
                <a:spcPct val="90000"/>
              </a:lnSpc>
              <a:spcBef>
                <a:spcPts val="600"/>
              </a:spcBef>
              <a:defRPr sz="3168"/>
            </a:pPr>
            <a:r>
              <a:rPr sz="2673"/>
              <a:t>We know what monks paid their construction workers.</a:t>
            </a:r>
            <a:endParaRPr sz="2673"/>
          </a:p>
          <a:p>
            <a:pPr marL="286428" indent="-286428" defTabSz="452627">
              <a:lnSpc>
                <a:spcPct val="90000"/>
              </a:lnSpc>
              <a:spcBef>
                <a:spcPts val="600"/>
              </a:spcBef>
              <a:defRPr sz="3168"/>
            </a:pPr>
            <a:r>
              <a:rPr sz="2673"/>
              <a:t>We know what bread and other staples cost.</a:t>
            </a:r>
            <a:endParaRPr sz="2673"/>
          </a:p>
          <a:p>
            <a:pPr marL="286428" indent="-286428" defTabSz="452627">
              <a:lnSpc>
                <a:spcPct val="90000"/>
              </a:lnSpc>
              <a:spcBef>
                <a:spcPts val="600"/>
              </a:spcBef>
              <a:defRPr sz="3168"/>
            </a:pPr>
            <a:r>
              <a:rPr sz="2673"/>
              <a:t>Questions remain about whether and in what sense these workers are in representative of broader populations…</a:t>
            </a:r>
          </a:p>
        </p:txBody>
      </p:sp>
      <p:pic>
        <p:nvPicPr>
          <p:cNvPr id="84" name="http___delong.typepad.com_20090121_growth_delong-2.pdf-1.png" descr="http___delong.typepad.com_20090121_growth_delong-2.pdf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41762" y="1417637"/>
            <a:ext cx="5202238" cy="4656138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J. Bradford DeLong brad.delong@gmail.com 2020-01-13"/>
          <p:cNvSpPr txBox="1"/>
          <p:nvPr/>
        </p:nvSpPr>
        <p:spPr>
          <a:xfrm>
            <a:off x="0" y="6487159"/>
            <a:ext cx="885016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J. Bradford DeLong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brad.delong@gmail.com</a:t>
            </a:r>
            <a:r>
              <a:t> 2020-01-13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