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 defTabSz="410765">
              <a:defRPr sz="56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braddelong/public-files/blob/master/econ-135-lecture-2.pptx" TargetMode="External"/><Relationship Id="rId3" Type="http://schemas.openxmlformats.org/officeDocument/2006/relationships/hyperlink" Target="https://tinyurl.com/dl-2020-01-18f" TargetMode="External"/><Relationship Id="rId4" Type="http://schemas.openxmlformats.org/officeDocument/2006/relationships/hyperlink" Target="https://delong.typepad.com/files/dasgupta-economics.pdf" TargetMode="External"/><Relationship Id="rId5" Type="http://schemas.openxmlformats.org/officeDocument/2006/relationships/hyperlink" Target="https://tinyurl.com/dl-2020-01-12g" TargetMode="External"/><Relationship Id="rId6" Type="http://schemas.openxmlformats.org/officeDocument/2006/relationships/hyperlink" Target="https://www.bradford-delong.com/2020/01/lecture-notes-the-solow-growth-model-the-history-of-economic-growth-econ-135.html" TargetMode="External"/><Relationship Id="rId7" Type="http://schemas.openxmlformats.org/officeDocument/2006/relationships/hyperlink" Target="http://datahub.berkeley.edu/user-redirect/interact?account=braddelong&amp;repo=long-form-drafts&amp;branch=master&amp;path=solow-model-3-growing.ipynb" TargetMode="External"/><Relationship Id="rId8" Type="http://schemas.openxmlformats.org/officeDocument/2006/relationships/hyperlink" Target="http://datahub.berkeley.edu/user-redirect/interact?account=braddelong&amp;repo=long-form-drafts&amp;branch=master&amp;path=solow-model-4-using.ipynb" TargetMode="External"/><Relationship Id="rId9" Type="http://schemas.openxmlformats.org/officeDocument/2006/relationships/hyperlink" Target="https://nbviewer.jupyter.org/github/braddelong/lecture-support-2020/blob/master/lecture-support-solow-2020-01-23.ipynb" TargetMode="External"/><Relationship Id="rId10" Type="http://schemas.openxmlformats.org/officeDocument/2006/relationships/hyperlink" Target="http://piketty.pse.ens.fr/files/Solow1956.pdf" TargetMode="External"/><Relationship Id="rId11" Type="http://schemas.openxmlformats.org/officeDocument/2006/relationships/hyperlink" Target="https://www.nber.org/chapters/c5650.pdf" TargetMode="External"/><Relationship Id="rId12" Type="http://schemas.openxmlformats.org/officeDocument/2006/relationships/hyperlink" Target="http://www.piketty.pse.ens.fr/files/Solow1957.pdf" TargetMode="External"/><Relationship Id="rId13" Type="http://schemas.openxmlformats.org/officeDocument/2006/relationships/hyperlink" Target="http://www.j-bradford-delong.net/teaching_Folder/Econ_210c_spring_2002/Readings/Abramovitz.pdf" TargetMode="External"/><Relationship Id="rId14" Type="http://schemas.openxmlformats.org/officeDocument/2006/relationships/hyperlink" Target="https://www.nobelprize.org/prizes/economic-sciences/1987/solow/lecture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s: &lt;https://github.com/braddelong/public-files/blob/master/econ-135-lecture-2.pptx&gt;…"/>
          <p:cNvSpPr txBox="1"/>
          <p:nvPr>
            <p:ph type="body" idx="4294967295"/>
          </p:nvPr>
        </p:nvSpPr>
        <p:spPr>
          <a:xfrm>
            <a:off x="277663" y="1267122"/>
            <a:ext cx="8572501" cy="539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233172">
              <a:spcBef>
                <a:spcPts val="0"/>
              </a:spcBef>
              <a:buSzTx/>
              <a:buFontTx/>
              <a:buNone/>
              <a:defRPr b="1" sz="1224">
                <a:latin typeface="+mj-lt"/>
                <a:ea typeface="+mj-ea"/>
                <a:cs typeface="+mj-cs"/>
                <a:sym typeface="Helvetica"/>
              </a:defRPr>
            </a:pPr>
            <a:r>
              <a:t>Slides:</a:t>
            </a:r>
            <a:r>
              <a:rPr b="0"/>
              <a:t>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https://github.com/braddelong/public-files/blob/master/econ-135-lecture-2.pptx</a:t>
            </a:r>
            <a:r>
              <a:rPr b="0"/>
              <a:t>&gt;</a:t>
            </a:r>
            <a:endParaRPr b="0"/>
          </a:p>
          <a:p>
            <a:pPr marL="0" indent="0" defTabSz="233172">
              <a:spcBef>
                <a:spcPts val="0"/>
              </a:spcBef>
              <a:buSzTx/>
              <a:buFontTx/>
              <a:buNone/>
              <a:defRPr b="1" sz="1224">
                <a:latin typeface="+mj-lt"/>
                <a:ea typeface="+mj-ea"/>
                <a:cs typeface="+mj-cs"/>
                <a:sym typeface="Helvetica"/>
              </a:defRPr>
            </a:pPr>
            <a:r>
              <a:t>Read After: </a:t>
            </a:r>
            <a:r>
              <a:rPr b="0"/>
              <a:t>J. Bradford DeLong: Lecture Notes: The Solow Growth Model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https://tinyurl.com/dl-2020-01-18f</a:t>
            </a:r>
            <a:r>
              <a:rPr b="0"/>
              <a:t>&gt;</a:t>
            </a:r>
            <a:endParaRPr b="0"/>
          </a:p>
          <a:p>
            <a:pPr marL="0" indent="0" defTabSz="233172">
              <a:spcBef>
                <a:spcPts val="0"/>
              </a:spcBef>
              <a:buSzTx/>
              <a:buFontTx/>
              <a:buNone/>
              <a:defRPr b="1" sz="1224">
                <a:latin typeface="+mj-lt"/>
                <a:ea typeface="+mj-ea"/>
                <a:cs typeface="+mj-cs"/>
                <a:sym typeface="Helvetica"/>
              </a:defRPr>
            </a:pPr>
            <a:r>
              <a:t>Read After: </a:t>
            </a:r>
            <a:r>
              <a:rPr b="0"/>
              <a:t>Partha Dasgupta (2007): Economics: A Very Short Introduction, chapters 5-8 &amp; Epilogue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https://delong.typepad.com/files/dasgupta-economics.pdf</a:t>
            </a:r>
            <a:r>
              <a:rPr b="0"/>
              <a:t>&gt;</a:t>
            </a:r>
            <a:endParaRPr b="0"/>
          </a:p>
          <a:p>
            <a:pPr marL="0" indent="0" defTabSz="233172">
              <a:spcBef>
                <a:spcPts val="0"/>
              </a:spcBef>
              <a:buSzTx/>
              <a:buFontTx/>
              <a:buNone/>
              <a:defRPr b="1" sz="1224">
                <a:latin typeface="+mj-lt"/>
                <a:ea typeface="+mj-ea"/>
                <a:cs typeface="+mj-cs"/>
                <a:sym typeface="Helvetica"/>
              </a:defRPr>
            </a:pPr>
            <a:r>
              <a:t>Do: </a:t>
            </a:r>
            <a:r>
              <a:rPr b="0"/>
              <a:t>Assignment 2 (3 pts): Letter to GSI, due Sa Jan 25 9:00 am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https://tinyurl.com/dl-2020-01-12g</a:t>
            </a:r>
            <a:r>
              <a:rPr b="0"/>
              <a:t>&gt;</a:t>
            </a:r>
            <a:endParaRPr b="0"/>
          </a:p>
          <a:p>
            <a:pPr marL="0" indent="0" defTabSz="233172">
              <a:spcBef>
                <a:spcPts val="0"/>
              </a:spcBef>
              <a:buSzTx/>
              <a:buFontTx/>
              <a:buNone/>
              <a:defRPr b="1" sz="1224">
                <a:latin typeface="+mj-lt"/>
                <a:ea typeface="+mj-ea"/>
                <a:cs typeface="+mj-cs"/>
                <a:sym typeface="Helvetica"/>
              </a:defRPr>
            </a:pPr>
            <a:endParaRPr b="0"/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Administration</a:t>
            </a:r>
            <a:r>
              <a:t>: Office hours poll</a:t>
            </a:r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Lecture:</a:t>
            </a:r>
            <a:r>
              <a:rPr b="0"/>
              <a:t> Solow basics</a:t>
            </a:r>
            <a:endParaRPr b="0"/>
          </a:p>
          <a:p>
            <a:pPr lvl="1" marL="317032" indent="-122722" defTabSz="233172">
              <a:spcBef>
                <a:spcPts val="600"/>
              </a:spcBef>
              <a:buFontTx/>
              <a:buChar char="•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https://www.bradford-delong.com/2020/01/lecture-notes-the-solow-growth-model-the-history-of-economic-growth-econ-135.html</a:t>
            </a:r>
            <a:r>
              <a:rPr b="0"/>
              <a:t>&gt;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http://datahub.berkeley.edu/user-redirect/interact?account=braddelong&amp;repo=long-form-drafts&amp;branch=master&amp;path=solow-model-3-growing.ipynb</a:t>
            </a:r>
            <a:r>
              <a:rPr b="0"/>
              <a:t>&gt;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http://datahub.berkeley.edu/user-redirect/interact?account=braddelong&amp;repo=long-form-drafts&amp;branch=master&amp;path=solow-model-4-using.ipynb</a:t>
            </a:r>
            <a:r>
              <a:rPr b="0"/>
              <a:t>&gt;</a:t>
            </a:r>
            <a:endParaRPr b="0"/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Review</a:t>
            </a:r>
            <a:r>
              <a:rPr b="0"/>
              <a:t>: </a:t>
            </a:r>
            <a:r>
              <a:rPr b="0" strike="sngStrike"/>
              <a:t>Growth patterns</a:t>
            </a:r>
            <a:endParaRPr b="0" strike="sngStrike"/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Lecture:</a:t>
            </a:r>
            <a:r>
              <a:rPr b="0"/>
              <a:t> Solving the Solow model</a:t>
            </a:r>
            <a:endParaRPr b="0"/>
          </a:p>
          <a:p>
            <a:pPr lvl="1" marL="317032" indent="-122722" defTabSz="233172">
              <a:spcBef>
                <a:spcPts val="600"/>
              </a:spcBef>
              <a:buFontTx/>
              <a:buChar char="•"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https://nbviewer.jupyter.org/github/braddelong/lecture-support-2020/blob/master/lecture-support-solow-2020-01-23.ipynb</a:t>
            </a:r>
            <a:r>
              <a:t>&gt;</a:t>
            </a:r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Big Ideas</a:t>
            </a:r>
            <a:r>
              <a:rPr b="0"/>
              <a:t>: Principal takeaways from this class</a:t>
            </a:r>
            <a:endParaRPr b="0"/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MOAR</a:t>
            </a:r>
            <a:r>
              <a:rPr b="0"/>
              <a:t> references:</a:t>
            </a:r>
            <a:endParaRPr b="0"/>
          </a:p>
          <a:p>
            <a:pPr marL="122722" indent="-122722" defTabSz="233172">
              <a:spcBef>
                <a:spcPts val="600"/>
              </a:spcBef>
              <a:buFontTx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 Solow (1956): A Contribution to the Theory of Economic Growth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http://piketty.pse.ens.fr/files/Solow1956.pdf</a:t>
            </a:r>
            <a:r>
              <a:t>&gt;</a:t>
            </a:r>
          </a:p>
          <a:p>
            <a:pPr marL="122722" indent="-122722" defTabSz="233172">
              <a:spcBef>
                <a:spcPts val="600"/>
              </a:spcBef>
              <a:buFontTx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Moses Abramovitz (1956): Resource and Output Trends in the United States Since 1870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" invalidUrl="" action="" tgtFrame="" tooltip="" history="1" highlightClick="0" endSnd="0"/>
              </a:rPr>
              <a:t>https://www.nber.org/chapters/c5650.pdf</a:t>
            </a:r>
            <a:r>
              <a:t>&gt;</a:t>
            </a:r>
          </a:p>
          <a:p>
            <a:pPr marL="122722" indent="-122722" defTabSz="233172">
              <a:spcBef>
                <a:spcPts val="600"/>
              </a:spcBef>
              <a:buFontTx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 Solow (1957): Technical Change and the Aggregate Production Function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2" invalidUrl="" action="" tgtFrame="" tooltip="" history="1" highlightClick="0" endSnd="0"/>
              </a:rPr>
              <a:t>http://www.piketty.pse.ens.fr/files/Solow1957.pdf</a:t>
            </a:r>
            <a:r>
              <a:t>&gt;</a:t>
            </a:r>
          </a:p>
          <a:p>
            <a:pPr marL="122722" indent="-122722" defTabSz="233172">
              <a:spcBef>
                <a:spcPts val="600"/>
              </a:spcBef>
              <a:buFontTx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Moses Abramovitz (1986): Catching Up, Forging Ahead, and Falling Behind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3" invalidUrl="" action="" tgtFrame="" tooltip="" history="1" highlightClick="0" endSnd="0"/>
              </a:rPr>
              <a:t>http://www.j-bradford-delong.net/teaching_Folder/Econ_210c_spring_2002/Readings/Abramovitz.pdf</a:t>
            </a:r>
            <a:r>
              <a:t>&gt;</a:t>
            </a:r>
          </a:p>
          <a:p>
            <a:pPr marL="122722" indent="-122722" defTabSz="233172">
              <a:spcBef>
                <a:spcPts val="600"/>
              </a:spcBef>
              <a:buFontTx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 Solow (1987): Growth Theory and After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4" invalidUrl="" action="" tgtFrame="" tooltip="" history="1" highlightClick="0" endSnd="0"/>
              </a:rPr>
              <a:t>https://www.nobelprize.org/prizes/economic-sciences/1987/solow/lecture/</a:t>
            </a:r>
            <a:r>
              <a:t>&gt;</a:t>
            </a:r>
          </a:p>
        </p:txBody>
      </p:sp>
      <p:sp>
        <p:nvSpPr>
          <p:cNvPr id="37" name="Lecture 2: Solow Theory: Outline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24611">
              <a:defRPr sz="426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Lecture 2: Solow Theory: 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g Ideas: Lecture 2: Solow Theory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01752">
              <a:defRPr sz="3960"/>
            </a:lvl1pPr>
          </a:lstStyle>
          <a:p>
            <a:pPr/>
            <a:r>
              <a:t>Big Ideas: Lecture 2: Solow Theory</a:t>
            </a:r>
          </a:p>
        </p:txBody>
      </p:sp>
      <p:sp>
        <p:nvSpPr>
          <p:cNvPr id="40" name="Takeaways from this lecture:…"/>
          <p:cNvSpPr txBox="1"/>
          <p:nvPr>
            <p:ph type="body" idx="4294967295"/>
          </p:nvPr>
        </p:nvSpPr>
        <p:spPr>
          <a:xfrm>
            <a:off x="277663" y="1270000"/>
            <a:ext cx="8572501" cy="53773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29768">
              <a:spcBef>
                <a:spcPts val="0"/>
              </a:spcBef>
              <a:buSzTx/>
              <a:buFontTx/>
              <a:buNone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Takeaways from this lecture:</a:t>
            </a:r>
            <a:endParaRPr b="1"/>
          </a:p>
          <a:p>
            <a:pPr marL="0" indent="0" defTabSz="429768">
              <a:spcBef>
                <a:spcPts val="0"/>
              </a:spcBef>
              <a:buSzTx/>
              <a:buFontTx/>
              <a:buNone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6193" indent="-226193" defTabSz="429768">
              <a:spcBef>
                <a:spcPts val="1100"/>
              </a:spcBef>
              <a:buFontTx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Math is a </a:t>
            </a:r>
            <a:r>
              <a:rPr b="1"/>
              <a:t>language</a:t>
            </a:r>
            <a:r>
              <a:t>!</a:t>
            </a:r>
          </a:p>
          <a:p>
            <a:pPr marL="226193" indent="-226193" defTabSz="429768">
              <a:spcBef>
                <a:spcPts val="1100"/>
              </a:spcBef>
              <a:buFontTx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Three assumptions about the production function immediately get us to: </a:t>
            </a:r>
          </a:p>
          <a:p>
            <a:pPr lvl="1" marL="584333" indent="-226193" defTabSz="429768">
              <a:spcBef>
                <a:spcPts val="1100"/>
              </a:spcBef>
              <a:buFontTx/>
              <a:buChar char="•"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 = κ</a:t>
            </a:r>
            <a:r>
              <a:rPr baseline="31999"/>
              <a:t>θ</a:t>
            </a:r>
            <a:r>
              <a:t>EL </a:t>
            </a:r>
          </a:p>
          <a:p>
            <a:pPr marL="226193" indent="-226193" defTabSz="429768">
              <a:spcBef>
                <a:spcPts val="1100"/>
              </a:spcBef>
              <a:buFontTx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Plus:</a:t>
            </a:r>
          </a:p>
          <a:p>
            <a:pPr lvl="1" marL="584333" indent="-226193" defTabSz="429768">
              <a:spcBef>
                <a:spcPts val="1100"/>
              </a:spcBef>
              <a:buFontTx/>
              <a:buChar char="•"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constant: dln(L)/dt = n; dln(E)/dt = g; dln(K)/dt = s/κ - δ</a:t>
            </a:r>
          </a:p>
          <a:p>
            <a:pPr marL="226193" indent="-226193" defTabSz="429768">
              <a:spcBef>
                <a:spcPts val="1100"/>
              </a:spcBef>
              <a:buFontTx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Results in:</a:t>
            </a:r>
          </a:p>
          <a:p>
            <a:pPr lvl="1" marL="584333" indent="-226193" defTabSz="429768">
              <a:spcBef>
                <a:spcPts val="1100"/>
              </a:spcBef>
              <a:buFontTx/>
              <a:buChar char="•"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κ* = s/(n+g+δ); dκ/dt = -(n+g+δ)/(1+θ)</a:t>
            </a:r>
          </a:p>
          <a:p>
            <a:pPr lvl="1" marL="584333" indent="-226193" defTabSz="429768">
              <a:spcBef>
                <a:spcPts val="1100"/>
              </a:spcBef>
              <a:buFontTx/>
              <a:buChar char="•"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 = κ</a:t>
            </a:r>
            <a:r>
              <a:rPr baseline="31999"/>
              <a:t>θ</a:t>
            </a:r>
            <a:r>
              <a:t>E; K = κY</a:t>
            </a:r>
          </a:p>
          <a:p>
            <a:pPr lvl="1" marL="584333" indent="-226193" defTabSz="429768">
              <a:spcBef>
                <a:spcPts val="1100"/>
              </a:spcBef>
              <a:buFontTx/>
              <a:buChar char="•"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convergence to and then growth along a steady-state balanced-growth path associated with κ*.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