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1pPr>
    <a:lvl2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2pPr>
    <a:lvl3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3pPr>
    <a:lvl4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4pPr>
    <a:lvl5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BDB"/>
          </a:solidFill>
        </a:fill>
      </a:tcStyle>
    </a:wholeTbl>
    <a:band2H>
      <a:tcTxStyle b="def" i="def"/>
      <a:tcStyle>
        <a:tcBdr/>
        <a:fill>
          <a:solidFill>
            <a:srgbClr val="EEEEEE"/>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3CECE"/>
          </a:solidFill>
        </a:fill>
      </a:tcStyle>
    </a:wholeTbl>
    <a:band2H>
      <a:tcTxStyle b="def" i="def"/>
      <a:tcStyle>
        <a:tcBdr/>
        <a:fill>
          <a:solidFill>
            <a:srgbClr val="F1E8E8"/>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78" name="Shape 78"/>
          <p:cNvSpPr/>
          <p:nvPr>
            <p:ph type="sldImg"/>
          </p:nvPr>
        </p:nvSpPr>
        <p:spPr>
          <a:xfrm>
            <a:off x="1143000" y="685800"/>
            <a:ext cx="4572000" cy="3429000"/>
          </a:xfrm>
          <a:prstGeom prst="rect">
            <a:avLst/>
          </a:prstGeom>
        </p:spPr>
        <p:txBody>
          <a:bodyPr/>
          <a:lstStyle/>
          <a:p>
            <a:pPr/>
          </a:p>
        </p:txBody>
      </p:sp>
      <p:sp>
        <p:nvSpPr>
          <p:cNvPr id="79" name="Shape 7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mj-lt"/>
        <a:ea typeface="+mj-ea"/>
        <a:cs typeface="+mj-cs"/>
        <a:sym typeface="Avenir Roman"/>
      </a:defRPr>
    </a:lvl1pPr>
    <a:lvl2pPr indent="228600" defTabSz="457200" latinLnBrk="0">
      <a:lnSpc>
        <a:spcPct val="125000"/>
      </a:lnSpc>
      <a:defRPr sz="2400">
        <a:latin typeface="+mj-lt"/>
        <a:ea typeface="+mj-ea"/>
        <a:cs typeface="+mj-cs"/>
        <a:sym typeface="Avenir Roman"/>
      </a:defRPr>
    </a:lvl2pPr>
    <a:lvl3pPr indent="457200" defTabSz="457200" latinLnBrk="0">
      <a:lnSpc>
        <a:spcPct val="125000"/>
      </a:lnSpc>
      <a:defRPr sz="2400">
        <a:latin typeface="+mj-lt"/>
        <a:ea typeface="+mj-ea"/>
        <a:cs typeface="+mj-cs"/>
        <a:sym typeface="Avenir Roman"/>
      </a:defRPr>
    </a:lvl3pPr>
    <a:lvl4pPr indent="685800" defTabSz="457200" latinLnBrk="0">
      <a:lnSpc>
        <a:spcPct val="125000"/>
      </a:lnSpc>
      <a:defRPr sz="2400">
        <a:latin typeface="+mj-lt"/>
        <a:ea typeface="+mj-ea"/>
        <a:cs typeface="+mj-cs"/>
        <a:sym typeface="Avenir Roman"/>
      </a:defRPr>
    </a:lvl4pPr>
    <a:lvl5pPr indent="914400" defTabSz="457200" latinLnBrk="0">
      <a:lnSpc>
        <a:spcPct val="125000"/>
      </a:lnSpc>
      <a:defRPr sz="2400">
        <a:latin typeface="+mj-lt"/>
        <a:ea typeface="+mj-ea"/>
        <a:cs typeface="+mj-cs"/>
        <a:sym typeface="Avenir Roman"/>
      </a:defRPr>
    </a:lvl5pPr>
    <a:lvl6pPr indent="1143000" defTabSz="457200" latinLnBrk="0">
      <a:lnSpc>
        <a:spcPct val="125000"/>
      </a:lnSpc>
      <a:defRPr sz="2400">
        <a:latin typeface="+mj-lt"/>
        <a:ea typeface="+mj-ea"/>
        <a:cs typeface="+mj-cs"/>
        <a:sym typeface="Avenir Roman"/>
      </a:defRPr>
    </a:lvl6pPr>
    <a:lvl7pPr indent="1371600" defTabSz="457200" latinLnBrk="0">
      <a:lnSpc>
        <a:spcPct val="125000"/>
      </a:lnSpc>
      <a:defRPr sz="2400">
        <a:latin typeface="+mj-lt"/>
        <a:ea typeface="+mj-ea"/>
        <a:cs typeface="+mj-cs"/>
        <a:sym typeface="Avenir Roman"/>
      </a:defRPr>
    </a:lvl7pPr>
    <a:lvl8pPr indent="1600200" defTabSz="457200" latinLnBrk="0">
      <a:lnSpc>
        <a:spcPct val="125000"/>
      </a:lnSpc>
      <a:defRPr sz="2400">
        <a:latin typeface="+mj-lt"/>
        <a:ea typeface="+mj-ea"/>
        <a:cs typeface="+mj-cs"/>
        <a:sym typeface="Avenir Roman"/>
      </a:defRPr>
    </a:lvl8pPr>
    <a:lvl9pPr indent="1828800" defTabSz="457200" latinLnBrk="0">
      <a:lnSpc>
        <a:spcPct val="125000"/>
      </a:lnSpc>
      <a:defRPr sz="2400">
        <a:latin typeface="+mj-lt"/>
        <a:ea typeface="+mj-ea"/>
        <a:cs typeface="+mj-cs"/>
        <a:sym typeface="Avenir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xfrm>
            <a:off x="8428178" y="6404293"/>
            <a:ext cx="258623" cy="269239"/>
          </a:xfrm>
          <a:prstGeom prst="rect">
            <a:avLst/>
          </a:prstGeom>
        </p:spPr>
        <p:txBody>
          <a:bodyPr lIns="45718" tIns="45718" rIns="45718" bIns="45718" anchor="ctr"/>
          <a:lstStyle>
            <a:lvl1pPr algn="r" defTabSz="457200">
              <a:defRPr>
                <a:solidFill>
                  <a:srgbClr val="898989"/>
                </a:solidFill>
                <a:uFill>
                  <a:solidFill>
                    <a:srgbClr val="898989"/>
                  </a:solidFill>
                </a:u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8" name="Slide Number"/>
          <p:cNvSpPr txBox="1"/>
          <p:nvPr>
            <p:ph type="sldNum" sz="quarter" idx="2"/>
          </p:nvPr>
        </p:nvSpPr>
        <p:spPr>
          <a:xfrm>
            <a:off x="8428178" y="6404293"/>
            <a:ext cx="258623" cy="269239"/>
          </a:xfrm>
          <a:prstGeom prst="rect">
            <a:avLst/>
          </a:prstGeom>
        </p:spPr>
        <p:txBody>
          <a:bodyPr lIns="45718" tIns="45718" rIns="45718" bIns="45718" anchor="ctr"/>
          <a:lstStyle>
            <a:lvl1pPr algn="r" defTabSz="457200">
              <a:defRPr>
                <a:solidFill>
                  <a:srgbClr val="898989"/>
                </a:solidFill>
                <a:uFill>
                  <a:solidFill>
                    <a:srgbClr val="898989"/>
                  </a:solidFill>
                </a:u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5" name="Title Text"/>
          <p:cNvSpPr txBox="1"/>
          <p:nvPr>
            <p:ph type="title"/>
          </p:nvPr>
        </p:nvSpPr>
        <p:spPr>
          <a:prstGeom prst="rect">
            <a:avLst/>
          </a:prstGeom>
        </p:spPr>
        <p:txBody>
          <a:bodyPr/>
          <a:lstStyle/>
          <a:p>
            <a:pPr/>
            <a:r>
              <a:t>Title Text</a:t>
            </a:r>
          </a:p>
        </p:txBody>
      </p:sp>
      <p:sp>
        <p:nvSpPr>
          <p:cNvPr id="26"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34" name="Title Text"/>
          <p:cNvSpPr txBox="1"/>
          <p:nvPr>
            <p:ph type="title"/>
          </p:nvPr>
        </p:nvSpPr>
        <p:spPr>
          <a:xfrm>
            <a:off x="669726" y="312539"/>
            <a:ext cx="7804548" cy="1518047"/>
          </a:xfrm>
          <a:prstGeom prst="rect">
            <a:avLst/>
          </a:prstGeom>
        </p:spPr>
        <p:txBody>
          <a:bodyPr lIns="35718" tIns="35718" rIns="35718" bIns="35718"/>
          <a:lstStyle>
            <a:lvl1pPr defTabSz="457200">
              <a:defRPr>
                <a:solidFill>
                  <a:srgbClr val="000080"/>
                </a:solidFill>
                <a:uFill>
                  <a:solidFill>
                    <a:srgbClr val="000000"/>
                  </a:solidFill>
                </a:uFill>
                <a:latin typeface="Calibri"/>
                <a:ea typeface="Calibri"/>
                <a:cs typeface="Calibri"/>
                <a:sym typeface="Calibri"/>
              </a:defRPr>
            </a:lvl1pPr>
          </a:lstStyle>
          <a:p>
            <a:pPr/>
            <a:r>
              <a:t>Title Text</a:t>
            </a:r>
          </a:p>
        </p:txBody>
      </p:sp>
      <p:sp>
        <p:nvSpPr>
          <p:cNvPr id="35" name="Body Level One…"/>
          <p:cNvSpPr txBox="1"/>
          <p:nvPr>
            <p:ph type="body" idx="1"/>
          </p:nvPr>
        </p:nvSpPr>
        <p:spPr>
          <a:xfrm>
            <a:off x="669726" y="1830585"/>
            <a:ext cx="7804548" cy="4420197"/>
          </a:xfrm>
          <a:prstGeom prst="rect">
            <a:avLst/>
          </a:prstGeom>
        </p:spPr>
        <p:txBody>
          <a:bodyPr lIns="35718" tIns="35718" rIns="35718" bIns="35718"/>
          <a:lstStyle>
            <a:lvl1pPr marL="296333" indent="-296333" defTabSz="410765"/>
            <a:lvl2pPr marL="740833" indent="-296333" defTabSz="410765"/>
            <a:lvl3pPr marL="1185333" indent="-296333" defTabSz="410765"/>
            <a:lvl4pPr marL="1629833" indent="-296333" defTabSz="410765"/>
            <a:lvl5pPr marL="2074333" indent="-296333" defTabSz="410765"/>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4440732" y="6505277"/>
            <a:ext cx="253607" cy="249238"/>
          </a:xfrm>
          <a:prstGeom prst="rect">
            <a:avLst/>
          </a:prstGeom>
        </p:spPr>
        <p:txBody>
          <a:bodyPr lIns="35718" tIns="35718" rIns="35718" bIns="35718"/>
          <a:lstStyle>
            <a:lvl1pPr defTabSz="410765"/>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p:spTree>
      <p:nvGrpSpPr>
        <p:cNvPr id="1" name=""/>
        <p:cNvGrpSpPr/>
        <p:nvPr/>
      </p:nvGrpSpPr>
      <p:grpSpPr>
        <a:xfrm>
          <a:off x="0" y="0"/>
          <a:ext cx="0" cy="0"/>
          <a:chOff x="0" y="0"/>
          <a:chExt cx="0" cy="0"/>
        </a:xfrm>
      </p:grpSpPr>
      <p:sp>
        <p:nvSpPr>
          <p:cNvPr id="43" name="Title Text"/>
          <p:cNvSpPr txBox="1"/>
          <p:nvPr>
            <p:ph type="title"/>
          </p:nvPr>
        </p:nvSpPr>
        <p:spPr>
          <a:xfrm>
            <a:off x="892968" y="1151929"/>
            <a:ext cx="7358064" cy="2321720"/>
          </a:xfrm>
          <a:prstGeom prst="rect">
            <a:avLst/>
          </a:prstGeom>
        </p:spPr>
        <p:txBody>
          <a:bodyPr lIns="35718" tIns="35718" rIns="35718" bIns="35718" anchor="b"/>
          <a:lstStyle>
            <a:lvl1pPr defTabSz="410765">
              <a:defRPr>
                <a:solidFill>
                  <a:srgbClr val="000080"/>
                </a:solidFill>
              </a:defRPr>
            </a:lvl1pPr>
          </a:lstStyle>
          <a:p>
            <a:pPr/>
            <a:r>
              <a:t>Title Text</a:t>
            </a:r>
          </a:p>
        </p:txBody>
      </p:sp>
      <p:sp>
        <p:nvSpPr>
          <p:cNvPr id="44" name="Body Level One…"/>
          <p:cNvSpPr txBox="1"/>
          <p:nvPr>
            <p:ph type="body" sz="quarter" idx="1"/>
          </p:nvPr>
        </p:nvSpPr>
        <p:spPr>
          <a:xfrm>
            <a:off x="892968" y="3536156"/>
            <a:ext cx="7358064" cy="794743"/>
          </a:xfrm>
          <a:prstGeom prst="rect">
            <a:avLst/>
          </a:prstGeom>
        </p:spPr>
        <p:txBody>
          <a:bodyPr lIns="35718" tIns="35718" rIns="35718" bIns="35718" anchor="t"/>
          <a:lstStyle>
            <a:lvl1pPr marL="0" indent="0" algn="ctr" defTabSz="410765">
              <a:spcBef>
                <a:spcPts val="0"/>
              </a:spcBef>
              <a:buSzTx/>
              <a:buNone/>
              <a:defRPr sz="2200"/>
            </a:lvl1pPr>
            <a:lvl2pPr marL="0" indent="228600" algn="ctr" defTabSz="410765">
              <a:spcBef>
                <a:spcPts val="0"/>
              </a:spcBef>
              <a:buSzTx/>
              <a:buNone/>
              <a:defRPr sz="2200"/>
            </a:lvl2pPr>
            <a:lvl3pPr marL="0" indent="457200" algn="ctr" defTabSz="410765">
              <a:spcBef>
                <a:spcPts val="0"/>
              </a:spcBef>
              <a:buSzTx/>
              <a:buNone/>
              <a:defRPr sz="2200"/>
            </a:lvl3pPr>
            <a:lvl4pPr marL="0" indent="685800" algn="ctr" defTabSz="410765">
              <a:spcBef>
                <a:spcPts val="0"/>
              </a:spcBef>
              <a:buSzTx/>
              <a:buNone/>
              <a:defRPr sz="2200"/>
            </a:lvl4pPr>
            <a:lvl5pPr marL="0" indent="914400" algn="ctr" defTabSz="410765">
              <a:spcBef>
                <a:spcPts val="0"/>
              </a:spcBef>
              <a:buSzTx/>
              <a:buNone/>
              <a:defRPr sz="2200"/>
            </a:lvl5pPr>
          </a:lstStyle>
          <a:p>
            <a:pPr/>
            <a:r>
              <a:t>Body Level One</a:t>
            </a:r>
          </a:p>
          <a:p>
            <a:pPr lvl="1"/>
            <a:r>
              <a:t>Body Level Two</a:t>
            </a:r>
          </a:p>
          <a:p>
            <a:pPr lvl="2"/>
            <a:r>
              <a:t>Body Level Three</a:t>
            </a:r>
          </a:p>
          <a:p>
            <a:pPr lvl="3"/>
            <a:r>
              <a:t>Body Level Four</a:t>
            </a:r>
          </a:p>
          <a:p>
            <a:pPr lvl="4"/>
            <a:r>
              <a:t>Body Level Five</a:t>
            </a:r>
          </a:p>
        </p:txBody>
      </p:sp>
      <p:sp>
        <p:nvSpPr>
          <p:cNvPr id="45" name="Slide Number"/>
          <p:cNvSpPr txBox="1"/>
          <p:nvPr>
            <p:ph type="sldNum" sz="quarter" idx="2"/>
          </p:nvPr>
        </p:nvSpPr>
        <p:spPr>
          <a:xfrm>
            <a:off x="4440732" y="6505277"/>
            <a:ext cx="253607" cy="249238"/>
          </a:xfrm>
          <a:prstGeom prst="rect">
            <a:avLst/>
          </a:prstGeom>
        </p:spPr>
        <p:txBody>
          <a:bodyPr lIns="35718" tIns="35718" rIns="35718" bIns="35718"/>
          <a:lstStyle>
            <a:lvl1pPr defTabSz="410765"/>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2" name="Title Text"/>
          <p:cNvSpPr txBox="1"/>
          <p:nvPr>
            <p:ph type="title"/>
          </p:nvPr>
        </p:nvSpPr>
        <p:spPr>
          <a:xfrm>
            <a:off x="669726" y="312539"/>
            <a:ext cx="7804548" cy="1518047"/>
          </a:xfrm>
          <a:prstGeom prst="rect">
            <a:avLst/>
          </a:prstGeom>
        </p:spPr>
        <p:txBody>
          <a:bodyPr lIns="35718" tIns="35718" rIns="35718" bIns="35718"/>
          <a:lstStyle>
            <a:lvl1pPr defTabSz="410765">
              <a:defRPr>
                <a:solidFill>
                  <a:srgbClr val="000080"/>
                </a:solidFill>
              </a:defRPr>
            </a:lvl1pPr>
          </a:lstStyle>
          <a:p>
            <a:pPr/>
            <a:r>
              <a:t>Title Text</a:t>
            </a:r>
          </a:p>
        </p:txBody>
      </p:sp>
      <p:sp>
        <p:nvSpPr>
          <p:cNvPr id="53" name="Body Level One…"/>
          <p:cNvSpPr txBox="1"/>
          <p:nvPr>
            <p:ph type="body" idx="1"/>
          </p:nvPr>
        </p:nvSpPr>
        <p:spPr>
          <a:xfrm>
            <a:off x="669726" y="1830585"/>
            <a:ext cx="7804548" cy="4420197"/>
          </a:xfrm>
          <a:prstGeom prst="rect">
            <a:avLst/>
          </a:prstGeom>
        </p:spPr>
        <p:txBody>
          <a:bodyPr lIns="35718" tIns="35718" rIns="35718" bIns="35718"/>
          <a:lstStyle>
            <a:lvl1pPr marL="296333" indent="-296333" defTabSz="410765"/>
            <a:lvl2pPr marL="740833" indent="-296333" defTabSz="410765"/>
            <a:lvl3pPr marL="1185333" indent="-296333" defTabSz="410765"/>
            <a:lvl4pPr marL="1629833" indent="-296333" defTabSz="410765"/>
            <a:lvl5pPr marL="2074333" indent="-296333" defTabSz="410765"/>
          </a:lstStyle>
          <a:p>
            <a:pPr/>
            <a:r>
              <a:t>Body Level One</a:t>
            </a:r>
          </a:p>
          <a:p>
            <a:pPr lvl="1"/>
            <a:r>
              <a:t>Body Level Two</a:t>
            </a:r>
          </a:p>
          <a:p>
            <a:pPr lvl="2"/>
            <a:r>
              <a:t>Body Level Three</a:t>
            </a:r>
          </a:p>
          <a:p>
            <a:pPr lvl="3"/>
            <a:r>
              <a:t>Body Level Four</a:t>
            </a:r>
          </a:p>
          <a:p>
            <a:pPr lvl="4"/>
            <a:r>
              <a:t>Body Level Five</a:t>
            </a:r>
          </a:p>
        </p:txBody>
      </p:sp>
      <p:sp>
        <p:nvSpPr>
          <p:cNvPr id="54" name="Slide Number"/>
          <p:cNvSpPr txBox="1"/>
          <p:nvPr>
            <p:ph type="sldNum" sz="quarter" idx="2"/>
          </p:nvPr>
        </p:nvSpPr>
        <p:spPr>
          <a:xfrm>
            <a:off x="4440732" y="6505277"/>
            <a:ext cx="253607" cy="249238"/>
          </a:xfrm>
          <a:prstGeom prst="rect">
            <a:avLst/>
          </a:prstGeom>
        </p:spPr>
        <p:txBody>
          <a:bodyPr lIns="35718" tIns="35718" rIns="35718" bIns="35718"/>
          <a:lstStyle>
            <a:lvl1pPr defTabSz="410765"/>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61" name="Slide Number"/>
          <p:cNvSpPr txBox="1"/>
          <p:nvPr>
            <p:ph type="sldNum" sz="quarter" idx="2"/>
          </p:nvPr>
        </p:nvSpPr>
        <p:spPr>
          <a:xfrm>
            <a:off x="6553200" y="6248400"/>
            <a:ext cx="1905000" cy="269240"/>
          </a:xfrm>
          <a:prstGeom prst="rect">
            <a:avLst/>
          </a:prstGeom>
        </p:spPr>
        <p:txBody>
          <a:bodyPr wrap="square" lIns="45719" tIns="45719" rIns="45719" bIns="45719"/>
          <a:lstStyle>
            <a:lvl1pPr algn="r" defTabSz="914400">
              <a:defRPr>
                <a:latin typeface="Times"/>
                <a:ea typeface="Times"/>
                <a:cs typeface="Times"/>
                <a:sym typeface="Times"/>
              </a:defRPr>
            </a:lvl1pPr>
          </a:lstStyle>
          <a:p>
            <a:pPr/>
            <a:fld id="{86CB4B4D-7CA3-9044-876B-883B54F8677D}" type="slidenum"/>
          </a:p>
        </p:txBody>
      </p:sp>
      <p:sp>
        <p:nvSpPr>
          <p:cNvPr id="62" name="Title Text"/>
          <p:cNvSpPr txBox="1"/>
          <p:nvPr>
            <p:ph type="title"/>
          </p:nvPr>
        </p:nvSpPr>
        <p:spPr>
          <a:xfrm>
            <a:off x="685799" y="380999"/>
            <a:ext cx="7772401" cy="1600201"/>
          </a:xfrm>
          <a:prstGeom prst="rect">
            <a:avLst/>
          </a:prstGeom>
        </p:spPr>
        <p:txBody>
          <a:bodyPr lIns="45719" tIns="45719" rIns="45719" bIns="45719">
            <a:noAutofit/>
          </a:bodyPr>
          <a:lstStyle>
            <a:lvl1pPr defTabSz="914400">
              <a:defRPr b="0" sz="4200">
                <a:solidFill>
                  <a:srgbClr val="000000"/>
                </a:solidFill>
                <a:latin typeface="Times"/>
                <a:ea typeface="Times"/>
                <a:cs typeface="Times"/>
                <a:sym typeface="Times"/>
              </a:defRPr>
            </a:lvl1pPr>
          </a:lstStyle>
          <a:p>
            <a:pPr/>
            <a:r>
              <a:t>Title Text</a:t>
            </a:r>
          </a:p>
        </p:txBody>
      </p:sp>
      <p:sp>
        <p:nvSpPr>
          <p:cNvPr id="63" name="Body Level One…"/>
          <p:cNvSpPr txBox="1"/>
          <p:nvPr>
            <p:ph type="body" idx="1"/>
          </p:nvPr>
        </p:nvSpPr>
        <p:spPr>
          <a:xfrm>
            <a:off x="685799" y="1981200"/>
            <a:ext cx="7772401" cy="4876801"/>
          </a:xfrm>
          <a:prstGeom prst="rect">
            <a:avLst/>
          </a:prstGeom>
        </p:spPr>
        <p:txBody>
          <a:bodyPr lIns="45719" tIns="45719" rIns="45719" bIns="45719" anchor="t">
            <a:noAutofit/>
          </a:bodyPr>
          <a:lstStyle>
            <a:lvl1pPr marL="321468" indent="-321468" defTabSz="914400">
              <a:spcBef>
                <a:spcPts val="700"/>
              </a:spcBef>
              <a:buSzPct val="100000"/>
              <a:buChar char="»"/>
              <a:defRPr sz="3000">
                <a:latin typeface="Times"/>
                <a:ea typeface="Times"/>
                <a:cs typeface="Times"/>
                <a:sym typeface="Times"/>
              </a:defRPr>
            </a:lvl1pPr>
            <a:lvl2pPr marL="763360" indent="-306160" defTabSz="914400">
              <a:spcBef>
                <a:spcPts val="700"/>
              </a:spcBef>
              <a:buSzPct val="100000"/>
              <a:buChar char="–"/>
              <a:defRPr sz="3000">
                <a:latin typeface="Times"/>
                <a:ea typeface="Times"/>
                <a:cs typeface="Times"/>
                <a:sym typeface="Times"/>
              </a:defRPr>
            </a:lvl2pPr>
            <a:lvl3pPr marL="1200150" indent="-285750" defTabSz="914400">
              <a:spcBef>
                <a:spcPts val="700"/>
              </a:spcBef>
              <a:buSzPct val="100000"/>
              <a:defRPr sz="3000">
                <a:latin typeface="Times"/>
                <a:ea typeface="Times"/>
                <a:cs typeface="Times"/>
                <a:sym typeface="Times"/>
              </a:defRPr>
            </a:lvl3pPr>
            <a:lvl4pPr marL="1714500" indent="-342900" defTabSz="914400">
              <a:spcBef>
                <a:spcPts val="700"/>
              </a:spcBef>
              <a:buSzPct val="100000"/>
              <a:buChar char="–"/>
              <a:defRPr sz="3000">
                <a:latin typeface="Times"/>
                <a:ea typeface="Times"/>
                <a:cs typeface="Times"/>
                <a:sym typeface="Times"/>
              </a:defRPr>
            </a:lvl4pPr>
            <a:lvl5pPr marL="2209800" indent="-381000" defTabSz="914400">
              <a:spcBef>
                <a:spcPts val="700"/>
              </a:spcBef>
              <a:buSzPct val="100000"/>
              <a:buChar char="»"/>
              <a:defRPr sz="3000">
                <a:latin typeface="Times"/>
                <a:ea typeface="Times"/>
                <a:cs typeface="Times"/>
                <a:sym typeface="Times"/>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70" name="Title Text"/>
          <p:cNvSpPr txBox="1"/>
          <p:nvPr>
            <p:ph type="title"/>
          </p:nvPr>
        </p:nvSpPr>
        <p:spPr>
          <a:xfrm>
            <a:off x="669726" y="312538"/>
            <a:ext cx="7804548" cy="1518048"/>
          </a:xfrm>
          <a:prstGeom prst="rect">
            <a:avLst/>
          </a:prstGeom>
        </p:spPr>
        <p:txBody>
          <a:bodyPr lIns="35718" tIns="35718" rIns="35718" bIns="35718"/>
          <a:lstStyle>
            <a:lvl1pPr defTabSz="410765">
              <a:defRPr b="0" sz="5400">
                <a:solidFill>
                  <a:srgbClr val="000000"/>
                </a:solidFill>
                <a:latin typeface="Helvetica Light"/>
                <a:ea typeface="Helvetica Light"/>
                <a:cs typeface="Helvetica Light"/>
                <a:sym typeface="Helvetica Light"/>
              </a:defRPr>
            </a:lvl1pPr>
          </a:lstStyle>
          <a:p>
            <a:pPr/>
            <a:r>
              <a:t>Title Text</a:t>
            </a:r>
          </a:p>
        </p:txBody>
      </p:sp>
      <p:sp>
        <p:nvSpPr>
          <p:cNvPr id="71" name="Body Level One…"/>
          <p:cNvSpPr txBox="1"/>
          <p:nvPr>
            <p:ph type="body" idx="1"/>
          </p:nvPr>
        </p:nvSpPr>
        <p:spPr>
          <a:xfrm>
            <a:off x="669726" y="1830585"/>
            <a:ext cx="7804548" cy="4420197"/>
          </a:xfrm>
          <a:prstGeom prst="rect">
            <a:avLst/>
          </a:prstGeom>
        </p:spPr>
        <p:txBody>
          <a:bodyPr lIns="35718" tIns="35718" rIns="35718" bIns="35718"/>
          <a:lstStyle>
            <a:lvl1pPr marL="271638" indent="-271638" defTabSz="410765">
              <a:defRPr sz="2200"/>
            </a:lvl1pPr>
            <a:lvl2pPr marL="716138" indent="-271638" defTabSz="410765">
              <a:defRPr sz="2200"/>
            </a:lvl2pPr>
            <a:lvl3pPr marL="1160638" indent="-271638" defTabSz="410765">
              <a:defRPr sz="2200"/>
            </a:lvl3pPr>
            <a:lvl4pPr marL="1605138" indent="-271638" defTabSz="410765">
              <a:defRPr sz="2200"/>
            </a:lvl4pPr>
            <a:lvl5pPr marL="2049638" indent="-271638" defTabSz="410765">
              <a:defRPr sz="2200"/>
            </a:lvl5pPr>
          </a:lstStyle>
          <a:p>
            <a:pPr/>
            <a:r>
              <a:t>Body Level One</a:t>
            </a:r>
          </a:p>
          <a:p>
            <a:pPr lvl="1"/>
            <a:r>
              <a:t>Body Level Two</a:t>
            </a:r>
          </a:p>
          <a:p>
            <a:pPr lvl="2"/>
            <a:r>
              <a:t>Body Level Three</a:t>
            </a:r>
          </a:p>
          <a:p>
            <a:pPr lvl="3"/>
            <a:r>
              <a:t>Body Level Four</a:t>
            </a:r>
          </a:p>
          <a:p>
            <a:pPr lvl="4"/>
            <a:r>
              <a:t>Body Level Five</a:t>
            </a:r>
          </a:p>
        </p:txBody>
      </p:sp>
      <p:sp>
        <p:nvSpPr>
          <p:cNvPr id="72" name="Slide Number"/>
          <p:cNvSpPr txBox="1"/>
          <p:nvPr>
            <p:ph type="sldNum" sz="quarter" idx="2"/>
          </p:nvPr>
        </p:nvSpPr>
        <p:spPr>
          <a:xfrm>
            <a:off x="4447793" y="6505277"/>
            <a:ext cx="239485" cy="236538"/>
          </a:xfrm>
          <a:prstGeom prst="rect">
            <a:avLst/>
          </a:prstGeom>
        </p:spPr>
        <p:txBody>
          <a:bodyPr lIns="35718" tIns="35718" rIns="35718" bIns="35718"/>
          <a:lstStyle>
            <a:lvl1pPr defTabSz="410765">
              <a:defRPr sz="1100"/>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669725" y="312538"/>
            <a:ext cx="7804549" cy="1518048"/>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normAutofit fontScale="100000" lnSpcReduction="0"/>
          </a:bodyPr>
          <a:lstStyle/>
          <a:p>
            <a:pPr/>
            <a:r>
              <a:t>Title Text</a:t>
            </a:r>
          </a:p>
        </p:txBody>
      </p:sp>
      <p:sp>
        <p:nvSpPr>
          <p:cNvPr id="3" name="Body Level One…"/>
          <p:cNvSpPr txBox="1"/>
          <p:nvPr>
            <p:ph type="body" idx="1"/>
          </p:nvPr>
        </p:nvSpPr>
        <p:spPr>
          <a:xfrm>
            <a:off x="669725" y="1830584"/>
            <a:ext cx="7804549" cy="4420198"/>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4440733" y="6505277"/>
            <a:ext cx="253605" cy="249237"/>
          </a:xfrm>
          <a:prstGeom prst="rect">
            <a:avLst/>
          </a:prstGeom>
          <a:ln w="12700">
            <a:miter lim="400000"/>
          </a:ln>
        </p:spPr>
        <p:txBody>
          <a:bodyPr wrap="none" lIns="35717" tIns="35717" rIns="35717" bIns="35717">
            <a:spAutoFit/>
          </a:bodyPr>
          <a:lstStyle>
            <a:lvl1pPr algn="ctr" defTabSz="410764">
              <a:defRPr sz="1200">
                <a:uFillTx/>
                <a:latin typeface="Helvetica Light"/>
                <a:ea typeface="Helvetica Light"/>
                <a:cs typeface="Helvetica Light"/>
                <a:sym typeface="Helvetica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xmlns:p14="http://schemas.microsoft.com/office/powerpoint/2010/main" spd="med" advClick="1"/>
  <p:txStyles>
    <p:titleStyle>
      <a:lvl1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1pPr>
      <a:lvl2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2pPr>
      <a:lvl3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3pPr>
      <a:lvl4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4pPr>
      <a:lvl5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5pPr>
      <a:lvl6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6pPr>
      <a:lvl7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7pPr>
      <a:lvl8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8pPr>
      <a:lvl9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9pPr>
    </p:titleStyle>
    <p:bodyStyle>
      <a:lvl1pPr marL="296333" marR="0" indent="-296333" algn="l" defTabSz="410764"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1pPr>
      <a:lvl2pPr marL="740832" marR="0" indent="-296332" algn="l" defTabSz="410764"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2pPr>
      <a:lvl3pPr marL="1185332" marR="0" indent="-296332" algn="l" defTabSz="410764"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3pPr>
      <a:lvl4pPr marL="1629833" marR="0" indent="-296332" algn="l" defTabSz="410764"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4pPr>
      <a:lvl5pPr marL="2074333" marR="0" indent="-296333" algn="l" defTabSz="410764"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5pPr>
      <a:lvl6pPr marL="2590800" marR="0" indent="-304800" algn="l" defTabSz="410764"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6pPr>
      <a:lvl7pPr marL="3048000" marR="0" indent="-304800" algn="l" defTabSz="410764"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7pPr>
      <a:lvl8pPr marL="3505200" marR="0" indent="-304800" algn="l" defTabSz="410764"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8pPr>
      <a:lvl9pPr marL="3962400" marR="0" indent="-304800" algn="l" defTabSz="410764"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9pPr>
    </p:bodyStyle>
    <p:otherStyle>
      <a:lvl1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1pPr>
      <a:lvl2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2pPr>
      <a:lvl3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3pPr>
      <a:lvl4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4pPr>
      <a:lvl5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5pPr>
      <a:lvl6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6pPr>
      <a:lvl7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7pPr>
      <a:lvl8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8pPr>
      <a:lvl9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andymatuschak.org/books/" TargetMode="Externa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delong@econ.berkeley.edu" TargetMode="External"/><Relationship Id="rId3" Type="http://schemas.openxmlformats.org/officeDocument/2006/relationships/hyperlink" Target="https://bcourses.berkeley.edu/courses/1487684" TargetMode="External"/><Relationship Id="rId4" Type="http://schemas.openxmlformats.org/officeDocument/2006/relationships/hyperlink" Target="https://github.com/braddelong/public-files/blob/master/econ-115-lecture-5.pptx" TargetMode="External"/></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delong@econ.berkeley.edu" TargetMode="External"/><Relationship Id="rId3" Type="http://schemas.openxmlformats.org/officeDocument/2006/relationships/hyperlink" Target="https://www.icloud.com/numbers/0leoOOlezWp6BYKSiPJhdXy7Q" TargetMode="External"/><Relationship Id="rId4" Type="http://schemas.openxmlformats.org/officeDocument/2006/relationships/hyperlink" Target="https://bcourses.berkeley.edu/courses/1487684/assignments/8051997" TargetMode="External"/><Relationship Id="rId5" Type="http://schemas.openxmlformats.org/officeDocument/2006/relationships/hyperlink" Target="https://bcourses.berkeley.edu/courses/1487684" TargetMode="Externa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delong@econ.berkeley.edu" TargetMode="External"/><Relationship Id="rId3" Type="http://schemas.openxmlformats.org/officeDocument/2006/relationships/hyperlink" Target="https://www.icloud.com/numbers/0leoOOlezWp6BYKSiPJhdXy7Q" TargetMode="Externa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gif"/></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 name="About the Course"/>
          <p:cNvSpPr txBox="1"/>
          <p:nvPr>
            <p:ph type="title" idx="4294967295"/>
          </p:nvPr>
        </p:nvSpPr>
        <p:spPr>
          <a:xfrm>
            <a:off x="277663" y="-2"/>
            <a:ext cx="8572501" cy="1267126"/>
          </a:xfrm>
          <a:prstGeom prst="rect">
            <a:avLst/>
          </a:prstGeom>
        </p:spPr>
        <p:txBody>
          <a:bodyPr lIns="45718" tIns="45718" rIns="45718" bIns="45718"/>
          <a:lstStyle>
            <a:lvl1pPr defTabSz="457200">
              <a:defRPr sz="6000">
                <a:uFill>
                  <a:solidFill>
                    <a:srgbClr val="000000"/>
                  </a:solidFill>
                </a:uFill>
              </a:defRPr>
            </a:lvl1pPr>
          </a:lstStyle>
          <a:p>
            <a:pPr/>
            <a:r>
              <a:t>About the Course</a:t>
            </a:r>
          </a:p>
        </p:txBody>
      </p:sp>
      <p:sp>
        <p:nvSpPr>
          <p:cNvPr id="82" name="The long 20th century will in all likelihood be seen in the future as the watershed in human experience:…"/>
          <p:cNvSpPr txBox="1"/>
          <p:nvPr>
            <p:ph type="body" idx="4294967295"/>
          </p:nvPr>
        </p:nvSpPr>
        <p:spPr>
          <a:xfrm>
            <a:off x="277663" y="1267121"/>
            <a:ext cx="8572501" cy="5397503"/>
          </a:xfrm>
          <a:prstGeom prst="rect">
            <a:avLst/>
          </a:prstGeom>
        </p:spPr>
        <p:txBody>
          <a:bodyPr lIns="45718" tIns="45718" rIns="45718" bIns="45718" anchor="t"/>
          <a:lstStyle/>
          <a:p>
            <a:pPr marL="0" indent="0" defTabSz="370331">
              <a:spcBef>
                <a:spcPts val="900"/>
              </a:spcBef>
              <a:buSzTx/>
              <a:buFont typeface="Arial"/>
              <a:buNone/>
              <a:defRPr b="1" sz="1900">
                <a:uFill>
                  <a:solidFill>
                    <a:srgbClr val="000000"/>
                  </a:solidFill>
                </a:uFill>
                <a:latin typeface="+mn-lt"/>
                <a:ea typeface="+mn-ea"/>
                <a:cs typeface="+mn-cs"/>
                <a:sym typeface="Helvetica"/>
              </a:defRPr>
            </a:pPr>
            <a:r>
              <a:t>The long 20th century will in all likelihood be seen in the future as </a:t>
            </a:r>
            <a:r>
              <a:rPr i="1"/>
              <a:t>the</a:t>
            </a:r>
            <a:r>
              <a:t> watershed in human experience:</a:t>
            </a:r>
          </a:p>
          <a:p>
            <a:pPr marL="194910"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Nine aspects:</a:t>
            </a:r>
          </a:p>
          <a:p>
            <a:pPr lvl="1" marL="762000" indent="-254000" defTabSz="370331">
              <a:spcBef>
                <a:spcPts val="900"/>
              </a:spcBef>
              <a:buSzPct val="100000"/>
              <a:buAutoNum type="arabicPeriod" startAt="1"/>
              <a:defRPr sz="1900">
                <a:uFill>
                  <a:solidFill>
                    <a:srgbClr val="000000"/>
                  </a:solidFill>
                </a:uFill>
                <a:latin typeface="Times New Roman"/>
                <a:ea typeface="Times New Roman"/>
                <a:cs typeface="Times New Roman"/>
                <a:sym typeface="Times New Roman"/>
              </a:defRPr>
            </a:pPr>
            <a:r>
              <a:t>History was economic…</a:t>
            </a:r>
          </a:p>
          <a:p>
            <a:pPr lvl="1" marL="762000" indent="-254000" defTabSz="370331">
              <a:spcBef>
                <a:spcPts val="900"/>
              </a:spcBef>
              <a:buSzPct val="100000"/>
              <a:buAutoNum type="arabicPeriod" startAt="1"/>
              <a:defRPr sz="1900">
                <a:uFill>
                  <a:solidFill>
                    <a:srgbClr val="000000"/>
                  </a:solidFill>
                </a:uFill>
                <a:latin typeface="Times New Roman"/>
                <a:ea typeface="Times New Roman"/>
                <a:cs typeface="Times New Roman"/>
                <a:sym typeface="Times New Roman"/>
              </a:defRPr>
            </a:pPr>
            <a:r>
              <a:t>Explosion of wealth…</a:t>
            </a:r>
          </a:p>
          <a:p>
            <a:pPr lvl="1" marL="762000" indent="-254000" defTabSz="370331">
              <a:spcBef>
                <a:spcPts val="900"/>
              </a:spcBef>
              <a:buSzPct val="100000"/>
              <a:buAutoNum type="arabicPeriod" startAt="1"/>
              <a:defRPr sz="1900">
                <a:uFill>
                  <a:solidFill>
                    <a:srgbClr val="000000"/>
                  </a:solidFill>
                </a:uFill>
                <a:latin typeface="Times New Roman"/>
                <a:ea typeface="Times New Roman"/>
                <a:cs typeface="Times New Roman"/>
                <a:sym typeface="Times New Roman"/>
              </a:defRPr>
            </a:pPr>
            <a:r>
              <a:t>Cornucopia of technology…</a:t>
            </a:r>
          </a:p>
          <a:p>
            <a:pPr lvl="1" marL="762000" indent="-254000" defTabSz="370331">
              <a:spcBef>
                <a:spcPts val="900"/>
              </a:spcBef>
              <a:buSzPct val="100000"/>
              <a:buAutoNum type="arabicPeriod" startAt="1"/>
              <a:defRPr sz="1900">
                <a:uFill>
                  <a:solidFill>
                    <a:srgbClr val="000000"/>
                  </a:solidFill>
                </a:uFill>
                <a:latin typeface="Times New Roman"/>
                <a:ea typeface="Times New Roman"/>
                <a:cs typeface="Times New Roman"/>
                <a:sym typeface="Times New Roman"/>
              </a:defRPr>
            </a:pPr>
            <a:r>
              <a:t>Demographic transition…</a:t>
            </a:r>
          </a:p>
          <a:p>
            <a:pPr lvl="1" marL="762000" indent="-254000" defTabSz="370331">
              <a:spcBef>
                <a:spcPts val="900"/>
              </a:spcBef>
              <a:buSzPct val="100000"/>
              <a:buAutoNum type="arabicPeriod" startAt="1"/>
              <a:defRPr sz="1900">
                <a:uFill>
                  <a:solidFill>
                    <a:srgbClr val="000000"/>
                  </a:solidFill>
                </a:uFill>
                <a:latin typeface="Times New Roman"/>
                <a:ea typeface="Times New Roman"/>
                <a:cs typeface="Times New Roman"/>
                <a:sym typeface="Times New Roman"/>
              </a:defRPr>
            </a:pPr>
            <a:r>
              <a:t>Feminist revolution…</a:t>
            </a:r>
          </a:p>
          <a:p>
            <a:pPr lvl="1" marL="762000" indent="-254000" defTabSz="370331">
              <a:spcBef>
                <a:spcPts val="900"/>
              </a:spcBef>
              <a:buSzPct val="100000"/>
              <a:buAutoNum type="arabicPeriod" startAt="1"/>
              <a:defRPr sz="1900">
                <a:uFill>
                  <a:solidFill>
                    <a:srgbClr val="000000"/>
                  </a:solidFill>
                </a:uFill>
                <a:latin typeface="Times New Roman"/>
                <a:ea typeface="Times New Roman"/>
                <a:cs typeface="Times New Roman"/>
                <a:sym typeface="Times New Roman"/>
              </a:defRPr>
            </a:pPr>
            <a:r>
              <a:t>Empowered tyrannies…</a:t>
            </a:r>
          </a:p>
          <a:p>
            <a:pPr lvl="1" marL="762000" indent="-254000" defTabSz="370331">
              <a:spcBef>
                <a:spcPts val="900"/>
              </a:spcBef>
              <a:buSzPct val="100000"/>
              <a:buAutoNum type="arabicPeriod" startAt="1"/>
              <a:defRPr sz="1900">
                <a:uFill>
                  <a:solidFill>
                    <a:srgbClr val="000000"/>
                  </a:solidFill>
                </a:uFill>
                <a:latin typeface="Times New Roman"/>
                <a:ea typeface="Times New Roman"/>
                <a:cs typeface="Times New Roman"/>
                <a:sym typeface="Times New Roman"/>
              </a:defRPr>
            </a:pPr>
            <a:r>
              <a:t>Wealth gulfs…</a:t>
            </a:r>
          </a:p>
          <a:p>
            <a:pPr lvl="1" marL="762000" indent="-254000" defTabSz="370331">
              <a:spcBef>
                <a:spcPts val="900"/>
              </a:spcBef>
              <a:buSzPct val="100000"/>
              <a:buAutoNum type="arabicPeriod" startAt="1"/>
              <a:defRPr sz="1900">
                <a:uFill>
                  <a:solidFill>
                    <a:srgbClr val="000000"/>
                  </a:solidFill>
                </a:uFill>
                <a:latin typeface="Times New Roman"/>
                <a:ea typeface="Times New Roman"/>
                <a:cs typeface="Times New Roman"/>
                <a:sym typeface="Times New Roman"/>
              </a:defRPr>
            </a:pPr>
            <a:r>
              <a:t>Inclusion and hierarchy attenuation…</a:t>
            </a:r>
          </a:p>
          <a:p>
            <a:pPr lvl="1" marL="762000" indent="-254000" defTabSz="370331">
              <a:spcBef>
                <a:spcPts val="900"/>
              </a:spcBef>
              <a:buSzPct val="100000"/>
              <a:buAutoNum type="arabicPeriod" startAt="1"/>
              <a:defRPr sz="1900">
                <a:uFill>
                  <a:solidFill>
                    <a:srgbClr val="000000"/>
                  </a:solidFill>
                </a:uFill>
                <a:latin typeface="Times New Roman"/>
                <a:ea typeface="Times New Roman"/>
                <a:cs typeface="Times New Roman"/>
                <a:sym typeface="Times New Roman"/>
              </a:defRPr>
            </a:pPr>
            <a:r>
              <a:t>Mismanagement and insecurity…</a:t>
            </a:r>
          </a:p>
          <a:p>
            <a:pPr marL="194910"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Humanity is unlikely to see as </a:t>
            </a:r>
            <a:r>
              <a:rPr i="1"/>
              <a:t>transformative</a:t>
            </a:r>
            <a:r>
              <a:t>—for good and ill, but mostly for good, I think—a century again…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Aristocracy &amp; Social Democracy"/>
          <p:cNvSpPr txBox="1"/>
          <p:nvPr>
            <p:ph type="title" idx="4294967295"/>
          </p:nvPr>
        </p:nvSpPr>
        <p:spPr>
          <a:xfrm>
            <a:off x="457199" y="-1"/>
            <a:ext cx="8234348" cy="1094173"/>
          </a:xfrm>
          <a:prstGeom prst="rect">
            <a:avLst/>
          </a:prstGeom>
        </p:spPr>
        <p:txBody>
          <a:bodyPr lIns="50800" tIns="50800" rIns="50800" bIns="50800"/>
          <a:lstStyle/>
          <a:p>
            <a:pPr lvl="1" defTabSz="303966">
              <a:defRPr sz="4144">
                <a:solidFill>
                  <a:srgbClr val="000080"/>
                </a:solidFill>
              </a:defRPr>
            </a:pPr>
            <a:r>
              <a:t>Aristocracy &amp; Social Democracy</a:t>
            </a:r>
          </a:p>
        </p:txBody>
      </p:sp>
      <p:sp>
        <p:nvSpPr>
          <p:cNvPr id="114" name="The aristocrats had rolled the dice:…"/>
          <p:cNvSpPr txBox="1"/>
          <p:nvPr>
            <p:ph type="body" idx="4294967295"/>
          </p:nvPr>
        </p:nvSpPr>
        <p:spPr>
          <a:xfrm>
            <a:off x="457199" y="1094171"/>
            <a:ext cx="8234348" cy="5244063"/>
          </a:xfrm>
          <a:prstGeom prst="rect">
            <a:avLst/>
          </a:prstGeom>
        </p:spPr>
        <p:txBody>
          <a:bodyPr lIns="50800" tIns="50800" rIns="50800" bIns="50800" anchor="t"/>
          <a:lstStyle/>
          <a:p>
            <a:pPr marL="0" indent="0" defTabSz="253563">
              <a:spcBef>
                <a:spcPts val="0"/>
              </a:spcBef>
              <a:buSzTx/>
              <a:buFont typeface="Arial"/>
              <a:buNone/>
              <a:defRPr b="1" sz="1298">
                <a:uFill>
                  <a:solidFill>
                    <a:srgbClr val="000000"/>
                  </a:solidFill>
                </a:uFill>
                <a:latin typeface="+mn-lt"/>
                <a:ea typeface="+mn-ea"/>
                <a:cs typeface="+mn-cs"/>
                <a:sym typeface="Helvetica"/>
              </a:defRPr>
            </a:pPr>
            <a:r>
              <a:t>The aristocrats had rolled the dice:</a:t>
            </a:r>
          </a:p>
          <a:p>
            <a:pPr marL="213689" indent="-213689" defTabSz="539495">
              <a:spcBef>
                <a:spcPts val="400"/>
              </a:spcBef>
              <a:defRPr sz="1416">
                <a:uFill>
                  <a:solidFill>
                    <a:srgbClr val="000000"/>
                  </a:solidFill>
                </a:uFill>
                <a:latin typeface="Calibri"/>
                <a:ea typeface="Calibri"/>
                <a:cs typeface="Calibri"/>
                <a:sym typeface="Calibri"/>
              </a:defRPr>
            </a:pPr>
            <a:r>
              <a:t>Europe in 1914 was a Europe of national populations, of industrialists and socialists, of factory workers and technicians…</a:t>
            </a:r>
          </a:p>
          <a:p>
            <a:pPr marL="213689" indent="-213689" defTabSz="539495">
              <a:spcBef>
                <a:spcPts val="400"/>
              </a:spcBef>
              <a:defRPr sz="1416">
                <a:uFill>
                  <a:solidFill>
                    <a:srgbClr val="000000"/>
                  </a:solidFill>
                </a:uFill>
                <a:latin typeface="Calibri"/>
                <a:ea typeface="Calibri"/>
                <a:cs typeface="Calibri"/>
                <a:sym typeface="Calibri"/>
              </a:defRPr>
            </a:pPr>
            <a:r>
              <a:t>Europe’s governments in 1914—especially the defense and foreign affairs ministries—had been populated by aristocrats, ex-aristocrats, and would-be aristocrats.</a:t>
            </a:r>
          </a:p>
          <a:p>
            <a:pPr marL="213689" indent="-213689" defTabSz="539495">
              <a:spcBef>
                <a:spcPts val="400"/>
              </a:spcBef>
              <a:defRPr sz="1416">
                <a:uFill>
                  <a:solidFill>
                    <a:srgbClr val="000000"/>
                  </a:solidFill>
                </a:uFill>
                <a:latin typeface="Calibri"/>
                <a:ea typeface="Calibri"/>
                <a:cs typeface="Calibri"/>
                <a:sym typeface="Calibri"/>
              </a:defRPr>
            </a:pPr>
            <a:r>
              <a:t>Landed, aristocratic, military elites had control of many of the levers of propaganda and power…</a:t>
            </a:r>
          </a:p>
          <a:p>
            <a:pPr marL="213689" indent="-213689" defTabSz="539495">
              <a:spcBef>
                <a:spcPts val="400"/>
              </a:spcBef>
              <a:defRPr sz="1416">
                <a:uFill>
                  <a:solidFill>
                    <a:srgbClr val="000000"/>
                  </a:solidFill>
                </a:uFill>
                <a:latin typeface="Calibri"/>
                <a:ea typeface="Calibri"/>
                <a:cs typeface="Calibri"/>
                <a:sym typeface="Calibri"/>
              </a:defRPr>
            </a:pPr>
            <a:r>
              <a:t>Aristocrats had had help. Industrialists and entrepreneurs were eager to provide their political support in return for economic benefits, as in the 1879 German “marriage of iron and rye”: the imposition of tariffs on imports of British steel (to protect the positions of German manufacturers) and on imports of American grain (to protect the positions of German landlords)… </a:t>
            </a:r>
          </a:p>
          <a:p>
            <a:pPr marL="213689" indent="-213689" defTabSz="539495">
              <a:spcBef>
                <a:spcPts val="400"/>
              </a:spcBef>
              <a:defRPr sz="1416">
                <a:uFill>
                  <a:solidFill>
                    <a:srgbClr val="000000"/>
                  </a:solidFill>
                </a:uFill>
                <a:latin typeface="Calibri"/>
                <a:ea typeface="Calibri"/>
                <a:cs typeface="Calibri"/>
                <a:sym typeface="Calibri"/>
              </a:defRPr>
            </a:pPr>
            <a:r>
              <a:t>On the eve of World War I, these landed military service aristocrats, ex-aristocrats, and would-be aristocrats increasingly found themselves members of a social caste that had no societal function…</a:t>
            </a:r>
          </a:p>
          <a:p>
            <a:pPr marL="213689" indent="-213689" defTabSz="539495">
              <a:spcBef>
                <a:spcPts val="400"/>
              </a:spcBef>
              <a:defRPr sz="1416">
                <a:uFill>
                  <a:solidFill>
                    <a:srgbClr val="000000"/>
                  </a:solidFill>
                </a:uFill>
                <a:latin typeface="Calibri"/>
                <a:ea typeface="Calibri"/>
                <a:cs typeface="Calibri"/>
                <a:sym typeface="Calibri"/>
              </a:defRPr>
            </a:pPr>
            <a:r>
              <a:t>But power—in the form of office and of vast (if declining relative) wealth—and propaganda—in the form of pageantry and the press—were reinforced by ideologies: Social darwinism…</a:t>
            </a:r>
          </a:p>
          <a:p>
            <a:pPr marL="213689" indent="-213689" defTabSz="539495">
              <a:spcBef>
                <a:spcPts val="400"/>
              </a:spcBef>
              <a:defRPr sz="1416">
                <a:uFill>
                  <a:solidFill>
                    <a:srgbClr val="000000"/>
                  </a:solidFill>
                </a:uFill>
                <a:latin typeface="Calibri"/>
                <a:ea typeface="Calibri"/>
                <a:cs typeface="Calibri"/>
                <a:sym typeface="Calibri"/>
              </a:defRPr>
            </a:pPr>
            <a:r>
              <a:t>The aristocrats rolled the dice—and lost…</a:t>
            </a:r>
          </a:p>
          <a:p>
            <a:pPr marL="0" indent="0" defTabSz="253563">
              <a:spcBef>
                <a:spcPts val="0"/>
              </a:spcBef>
              <a:buSzTx/>
              <a:buFont typeface="Arial"/>
              <a:buNone/>
              <a:defRPr b="1" sz="1298">
                <a:uFill>
                  <a:solidFill>
                    <a:srgbClr val="000000"/>
                  </a:solidFill>
                </a:uFill>
                <a:latin typeface="+mn-lt"/>
                <a:ea typeface="+mn-ea"/>
                <a:cs typeface="+mn-cs"/>
                <a:sym typeface="Helvetica"/>
              </a:defRPr>
            </a:pPr>
          </a:p>
          <a:p>
            <a:pPr marL="0" indent="0" defTabSz="253563">
              <a:spcBef>
                <a:spcPts val="0"/>
              </a:spcBef>
              <a:buSzTx/>
              <a:buFont typeface="Arial"/>
              <a:buNone/>
              <a:defRPr b="1" sz="1298">
                <a:uFill>
                  <a:solidFill>
                    <a:srgbClr val="000000"/>
                  </a:solidFill>
                </a:uFill>
                <a:latin typeface="+mn-lt"/>
                <a:ea typeface="+mn-ea"/>
                <a:cs typeface="+mn-cs"/>
                <a:sym typeface="Helvetica"/>
              </a:defRPr>
            </a:pPr>
            <a:r>
              <a:t>Social democrats picked up the chips:</a:t>
            </a:r>
          </a:p>
          <a:p>
            <a:pPr marL="213689" indent="-213689" defTabSz="539495">
              <a:spcBef>
                <a:spcPts val="400"/>
              </a:spcBef>
              <a:defRPr sz="1416">
                <a:uFill>
                  <a:solidFill>
                    <a:srgbClr val="000000"/>
                  </a:solidFill>
                </a:uFill>
                <a:latin typeface="Calibri"/>
                <a:ea typeface="Calibri"/>
                <a:cs typeface="Calibri"/>
                <a:sym typeface="Calibri"/>
              </a:defRPr>
            </a:pPr>
            <a:r>
              <a:t>Expanded suffrage…</a:t>
            </a:r>
          </a:p>
          <a:p>
            <a:pPr marL="213689" indent="-213689" defTabSz="539495">
              <a:spcBef>
                <a:spcPts val="400"/>
              </a:spcBef>
              <a:defRPr sz="1416">
                <a:uFill>
                  <a:solidFill>
                    <a:srgbClr val="000000"/>
                  </a:solidFill>
                </a:uFill>
                <a:latin typeface="Calibri"/>
                <a:ea typeface="Calibri"/>
                <a:cs typeface="Calibri"/>
                <a:sym typeface="Calibri"/>
              </a:defRPr>
            </a:pPr>
            <a:r>
              <a:t>Proportional representation…</a:t>
            </a:r>
          </a:p>
          <a:p>
            <a:pPr marL="213689" indent="-213689" defTabSz="539495">
              <a:spcBef>
                <a:spcPts val="400"/>
              </a:spcBef>
              <a:defRPr sz="1416">
                <a:uFill>
                  <a:solidFill>
                    <a:srgbClr val="000000"/>
                  </a:solidFill>
                </a:uFill>
                <a:latin typeface="Calibri"/>
                <a:ea typeface="Calibri"/>
                <a:cs typeface="Calibri"/>
                <a:sym typeface="Calibri"/>
              </a:defRPr>
            </a:pPr>
            <a:r>
              <a:t>“Lands fit for heroes…”</a:t>
            </a:r>
          </a:p>
          <a:p>
            <a:pPr marL="213689" indent="-213689" defTabSz="539495">
              <a:spcBef>
                <a:spcPts val="400"/>
              </a:spcBef>
              <a:defRPr sz="1416">
                <a:uFill>
                  <a:solidFill>
                    <a:srgbClr val="000000"/>
                  </a:solidFill>
                </a:uFill>
                <a:latin typeface="Calibri"/>
                <a:ea typeface="Calibri"/>
                <a:cs typeface="Calibri"/>
                <a:sym typeface="Calibri"/>
              </a:defRPr>
            </a:pPr>
            <a:r>
              <a:t>How to provide for the benefits politicians promised?</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 name="Reparations, Taxes, and Inflation"/>
          <p:cNvSpPr txBox="1"/>
          <p:nvPr>
            <p:ph type="title" idx="4294967295"/>
          </p:nvPr>
        </p:nvSpPr>
        <p:spPr>
          <a:xfrm>
            <a:off x="457199" y="-1"/>
            <a:ext cx="8234348" cy="1094173"/>
          </a:xfrm>
          <a:prstGeom prst="rect">
            <a:avLst/>
          </a:prstGeom>
        </p:spPr>
        <p:txBody>
          <a:bodyPr lIns="50800" tIns="50800" rIns="50800" bIns="50800"/>
          <a:lstStyle/>
          <a:p>
            <a:pPr lvl="1" defTabSz="299858">
              <a:defRPr sz="4088">
                <a:solidFill>
                  <a:srgbClr val="000080"/>
                </a:solidFill>
              </a:defRPr>
            </a:pPr>
            <a:r>
              <a:t>Reparations, Taxes, and Inflation</a:t>
            </a:r>
          </a:p>
        </p:txBody>
      </p:sp>
      <p:sp>
        <p:nvSpPr>
          <p:cNvPr id="117" name="Reparations…"/>
          <p:cNvSpPr txBox="1"/>
          <p:nvPr>
            <p:ph type="body" idx="4294967295"/>
          </p:nvPr>
        </p:nvSpPr>
        <p:spPr>
          <a:xfrm>
            <a:off x="457199" y="1094171"/>
            <a:ext cx="8234348" cy="5244063"/>
          </a:xfrm>
          <a:prstGeom prst="rect">
            <a:avLst/>
          </a:prstGeom>
        </p:spPr>
        <p:txBody>
          <a:bodyPr lIns="50800" tIns="50800" rIns="50800" bIns="50800" anchor="t"/>
          <a:lstStyle/>
          <a:p>
            <a:pPr marL="0" indent="0" defTabSz="257860">
              <a:spcBef>
                <a:spcPts val="0"/>
              </a:spcBef>
              <a:buSzTx/>
              <a:buFont typeface="Arial"/>
              <a:buNone/>
              <a:defRPr b="1" sz="1320">
                <a:uFill>
                  <a:solidFill>
                    <a:srgbClr val="000000"/>
                  </a:solidFill>
                </a:uFill>
                <a:latin typeface="+mn-lt"/>
                <a:ea typeface="+mn-ea"/>
                <a:cs typeface="+mn-cs"/>
                <a:sym typeface="Helvetica"/>
              </a:defRPr>
            </a:pPr>
            <a:r>
              <a:t>Reparations</a:t>
            </a:r>
          </a:p>
          <a:p>
            <a:pPr marL="217311" indent="-217311" defTabSz="548640">
              <a:spcBef>
                <a:spcPts val="500"/>
              </a:spcBef>
              <a:defRPr sz="1440">
                <a:uFill>
                  <a:solidFill>
                    <a:srgbClr val="000000"/>
                  </a:solidFill>
                </a:uFill>
                <a:latin typeface="Calibri"/>
                <a:ea typeface="Calibri"/>
                <a:cs typeface="Calibri"/>
                <a:sym typeface="Calibri"/>
              </a:defRPr>
            </a:pPr>
            <a:r>
              <a:t>A peace “without annexations and indemnities”…</a:t>
            </a:r>
          </a:p>
          <a:p>
            <a:pPr marL="217311" indent="-217311" defTabSz="548640">
              <a:spcBef>
                <a:spcPts val="500"/>
              </a:spcBef>
              <a:defRPr sz="1440">
                <a:uFill>
                  <a:solidFill>
                    <a:srgbClr val="000000"/>
                  </a:solidFill>
                </a:uFill>
                <a:latin typeface="Calibri"/>
                <a:ea typeface="Calibri"/>
                <a:cs typeface="Calibri"/>
                <a:sym typeface="Calibri"/>
              </a:defRPr>
            </a:pPr>
            <a:r>
              <a:t>But not without </a:t>
            </a:r>
            <a:r>
              <a:rPr i="1"/>
              <a:t>reparations…</a:t>
            </a:r>
            <a:endParaRPr i="1"/>
          </a:p>
          <a:p>
            <a:pPr marL="217311" indent="-217311" defTabSz="548640">
              <a:spcBef>
                <a:spcPts val="500"/>
              </a:spcBef>
              <a:defRPr sz="1440">
                <a:uFill>
                  <a:solidFill>
                    <a:srgbClr val="000000"/>
                  </a:solidFill>
                </a:uFill>
                <a:latin typeface="Calibri"/>
                <a:ea typeface="Calibri"/>
                <a:cs typeface="Calibri"/>
                <a:sym typeface="Calibri"/>
              </a:defRPr>
            </a:pPr>
            <a:r>
              <a:t>Two years’ of Germany’s national income demanded:</a:t>
            </a:r>
          </a:p>
          <a:p>
            <a:pPr lvl="1" marL="484011" indent="-217311" defTabSz="548640">
              <a:spcBef>
                <a:spcPts val="500"/>
              </a:spcBef>
              <a:defRPr sz="1440">
                <a:uFill>
                  <a:solidFill>
                    <a:srgbClr val="000000"/>
                  </a:solidFill>
                </a:uFill>
                <a:latin typeface="Calibri"/>
                <a:ea typeface="Calibri"/>
                <a:cs typeface="Calibri"/>
                <a:sym typeface="Calibri"/>
              </a:defRPr>
            </a:pPr>
            <a:r>
              <a:t>Much of it “boob bait for the bubbas…” on the part of Allied politicians…</a:t>
            </a:r>
          </a:p>
          <a:p>
            <a:pPr lvl="1" marL="484011" indent="-217311" defTabSz="548640">
              <a:spcBef>
                <a:spcPts val="500"/>
              </a:spcBef>
              <a:defRPr sz="1440">
                <a:uFill>
                  <a:solidFill>
                    <a:srgbClr val="000000"/>
                  </a:solidFill>
                </a:uFill>
                <a:latin typeface="Calibri"/>
                <a:ea typeface="Calibri"/>
                <a:cs typeface="Calibri"/>
                <a:sym typeface="Calibri"/>
              </a:defRPr>
            </a:pPr>
            <a:r>
              <a:t>But a powerful shaper of post-WWI Germany</a:t>
            </a:r>
          </a:p>
          <a:p>
            <a:pPr marL="0" indent="0" defTabSz="257860">
              <a:spcBef>
                <a:spcPts val="0"/>
              </a:spcBef>
              <a:buSzTx/>
              <a:buFont typeface="Arial"/>
              <a:buNone/>
              <a:defRPr b="1" sz="1320">
                <a:uFill>
                  <a:solidFill>
                    <a:srgbClr val="000000"/>
                  </a:solidFill>
                </a:uFill>
                <a:latin typeface="+mn-lt"/>
                <a:ea typeface="+mn-ea"/>
                <a:cs typeface="+mn-cs"/>
                <a:sym typeface="Helvetica"/>
              </a:defRPr>
            </a:pPr>
          </a:p>
          <a:p>
            <a:pPr marL="0" indent="0" defTabSz="257860">
              <a:spcBef>
                <a:spcPts val="0"/>
              </a:spcBef>
              <a:buSzTx/>
              <a:buFont typeface="Arial"/>
              <a:buNone/>
              <a:defRPr b="1" sz="1320">
                <a:uFill>
                  <a:solidFill>
                    <a:srgbClr val="000000"/>
                  </a:solidFill>
                </a:uFill>
                <a:latin typeface="+mn-lt"/>
                <a:ea typeface="+mn-ea"/>
                <a:cs typeface="+mn-cs"/>
                <a:sym typeface="Helvetica"/>
              </a:defRPr>
            </a:pPr>
            <a:r>
              <a:t>Taxes</a:t>
            </a:r>
          </a:p>
          <a:p>
            <a:pPr marL="217311" indent="-217311" defTabSz="548640">
              <a:spcBef>
                <a:spcPts val="500"/>
              </a:spcBef>
              <a:defRPr sz="1440">
                <a:uFill>
                  <a:solidFill>
                    <a:srgbClr val="000000"/>
                  </a:solidFill>
                </a:uFill>
                <a:latin typeface="Calibri"/>
                <a:ea typeface="Calibri"/>
                <a:cs typeface="Calibri"/>
                <a:sym typeface="Calibri"/>
              </a:defRPr>
            </a:pPr>
            <a:r>
              <a:t>High and progressive tax rates…</a:t>
            </a:r>
          </a:p>
          <a:p>
            <a:pPr marL="217311" indent="-217311" defTabSz="548640">
              <a:spcBef>
                <a:spcPts val="500"/>
              </a:spcBef>
              <a:defRPr sz="1440">
                <a:uFill>
                  <a:solidFill>
                    <a:srgbClr val="000000"/>
                  </a:solidFill>
                </a:uFill>
                <a:latin typeface="Calibri"/>
                <a:ea typeface="Calibri"/>
                <a:cs typeface="Calibri"/>
                <a:sym typeface="Calibri"/>
              </a:defRPr>
            </a:pPr>
            <a:r>
              <a:t>A powerful impact on inequality…</a:t>
            </a:r>
          </a:p>
          <a:p>
            <a:pPr marL="217311" indent="-217311" defTabSz="548640">
              <a:spcBef>
                <a:spcPts val="500"/>
              </a:spcBef>
              <a:defRPr sz="1440">
                <a:uFill>
                  <a:solidFill>
                    <a:srgbClr val="000000"/>
                  </a:solidFill>
                </a:uFill>
                <a:latin typeface="Calibri"/>
                <a:ea typeface="Calibri"/>
                <a:cs typeface="Calibri"/>
                <a:sym typeface="Calibri"/>
              </a:defRPr>
            </a:pPr>
            <a:r>
              <a:t>Class war…</a:t>
            </a:r>
          </a:p>
          <a:p>
            <a:pPr marL="217311" indent="-217311" defTabSz="548640">
              <a:spcBef>
                <a:spcPts val="500"/>
              </a:spcBef>
              <a:defRPr sz="1440">
                <a:uFill>
                  <a:solidFill>
                    <a:srgbClr val="000000"/>
                  </a:solidFill>
                </a:uFill>
                <a:latin typeface="Calibri"/>
                <a:ea typeface="Calibri"/>
                <a:cs typeface="Calibri"/>
                <a:sym typeface="Calibri"/>
              </a:defRPr>
            </a:pPr>
          </a:p>
          <a:p>
            <a:pPr marL="0" indent="0" defTabSz="257860">
              <a:spcBef>
                <a:spcPts val="0"/>
              </a:spcBef>
              <a:buSzTx/>
              <a:buFont typeface="Arial"/>
              <a:buNone/>
              <a:defRPr b="1" sz="1320">
                <a:uFill>
                  <a:solidFill>
                    <a:srgbClr val="000000"/>
                  </a:solidFill>
                </a:uFill>
                <a:latin typeface="+mn-lt"/>
                <a:ea typeface="+mn-ea"/>
                <a:cs typeface="+mn-cs"/>
                <a:sym typeface="Helvetica"/>
              </a:defRPr>
            </a:pPr>
            <a:r>
              <a:t>Inflation</a:t>
            </a:r>
          </a:p>
          <a:p>
            <a:pPr marL="217311" indent="-217311" defTabSz="548640">
              <a:spcBef>
                <a:spcPts val="500"/>
              </a:spcBef>
              <a:defRPr sz="1440">
                <a:uFill>
                  <a:solidFill>
                    <a:srgbClr val="000000"/>
                  </a:solidFill>
                </a:uFill>
                <a:latin typeface="Calibri"/>
                <a:ea typeface="Calibri"/>
                <a:cs typeface="Calibri"/>
                <a:sym typeface="Calibri"/>
              </a:defRPr>
            </a:pPr>
            <a:r>
              <a:t>U.S.: price level x1.5</a:t>
            </a:r>
          </a:p>
          <a:p>
            <a:pPr marL="217311" indent="-217311" defTabSz="548640">
              <a:spcBef>
                <a:spcPts val="500"/>
              </a:spcBef>
              <a:defRPr sz="1440">
                <a:uFill>
                  <a:solidFill>
                    <a:srgbClr val="000000"/>
                  </a:solidFill>
                </a:uFill>
                <a:latin typeface="Calibri"/>
                <a:ea typeface="Calibri"/>
                <a:cs typeface="Calibri"/>
                <a:sym typeface="Calibri"/>
              </a:defRPr>
            </a:pPr>
            <a:r>
              <a:t>Britain: price level x2.0</a:t>
            </a:r>
          </a:p>
          <a:p>
            <a:pPr marL="217311" indent="-217311" defTabSz="548640">
              <a:spcBef>
                <a:spcPts val="500"/>
              </a:spcBef>
              <a:defRPr sz="1440">
                <a:uFill>
                  <a:solidFill>
                    <a:srgbClr val="000000"/>
                  </a:solidFill>
                </a:uFill>
                <a:latin typeface="Calibri"/>
                <a:ea typeface="Calibri"/>
                <a:cs typeface="Calibri"/>
                <a:sym typeface="Calibri"/>
              </a:defRPr>
            </a:pPr>
            <a:r>
              <a:t>France: price level x7.0</a:t>
            </a:r>
          </a:p>
          <a:p>
            <a:pPr lvl="1" marL="484011" indent="-217311" defTabSz="548640">
              <a:spcBef>
                <a:spcPts val="500"/>
              </a:spcBef>
              <a:defRPr sz="1440">
                <a:uFill>
                  <a:solidFill>
                    <a:srgbClr val="000000"/>
                  </a:solidFill>
                </a:uFill>
                <a:latin typeface="Calibri"/>
                <a:ea typeface="Calibri"/>
                <a:cs typeface="Calibri"/>
                <a:sym typeface="Calibri"/>
              </a:defRPr>
            </a:pPr>
            <a:r>
              <a:t>French government had encouraged investment in Russian bonds…</a:t>
            </a:r>
          </a:p>
          <a:p>
            <a:pPr marL="217311" indent="-217311" defTabSz="548640">
              <a:spcBef>
                <a:spcPts val="500"/>
              </a:spcBef>
              <a:defRPr sz="1440">
                <a:uFill>
                  <a:solidFill>
                    <a:srgbClr val="000000"/>
                  </a:solidFill>
                </a:uFill>
                <a:latin typeface="Calibri"/>
                <a:ea typeface="Calibri"/>
                <a:cs typeface="Calibri"/>
                <a:sym typeface="Calibri"/>
              </a:defRPr>
            </a:pPr>
            <a:r>
              <a:t>German: price level x1,000,000,000,000</a:t>
            </a:r>
          </a:p>
          <a:p>
            <a:pPr lvl="1" marL="484011" indent="-217311" defTabSz="548640">
              <a:spcBef>
                <a:spcPts val="500"/>
              </a:spcBef>
              <a:defRPr sz="1440">
                <a:uFill>
                  <a:solidFill>
                    <a:srgbClr val="000000"/>
                  </a:solidFill>
                </a:uFill>
                <a:latin typeface="Calibri"/>
                <a:ea typeface="Calibri"/>
                <a:cs typeface="Calibri"/>
                <a:sym typeface="Calibri"/>
              </a:defRPr>
            </a:pPr>
            <a:r>
              <a:t>Austria, Hungary, Czechoslovakia the same…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Keynes’s Protest"/>
          <p:cNvSpPr txBox="1"/>
          <p:nvPr>
            <p:ph type="title" idx="4294967295"/>
          </p:nvPr>
        </p:nvSpPr>
        <p:spPr>
          <a:xfrm>
            <a:off x="457199" y="-1"/>
            <a:ext cx="8234348" cy="1094173"/>
          </a:xfrm>
          <a:prstGeom prst="rect">
            <a:avLst/>
          </a:prstGeom>
        </p:spPr>
        <p:txBody>
          <a:bodyPr lIns="50800" tIns="50800" rIns="50800" bIns="50800"/>
          <a:lstStyle/>
          <a:p>
            <a:pPr lvl="1" defTabSz="410765">
              <a:defRPr>
                <a:solidFill>
                  <a:srgbClr val="000080"/>
                </a:solidFill>
              </a:defRPr>
            </a:pPr>
            <a:r>
              <a:t>Keynes’s Protest</a:t>
            </a:r>
          </a:p>
        </p:txBody>
      </p:sp>
      <p:sp>
        <p:nvSpPr>
          <p:cNvPr id="120" name="Jan Christian Smuts:…"/>
          <p:cNvSpPr txBox="1"/>
          <p:nvPr>
            <p:ph type="body" idx="4294967295"/>
          </p:nvPr>
        </p:nvSpPr>
        <p:spPr>
          <a:xfrm>
            <a:off x="457199" y="1094171"/>
            <a:ext cx="8234348" cy="5244063"/>
          </a:xfrm>
          <a:prstGeom prst="rect">
            <a:avLst/>
          </a:prstGeom>
        </p:spPr>
        <p:txBody>
          <a:bodyPr lIns="50800" tIns="50800" rIns="50800" bIns="50800" anchor="t"/>
          <a:lstStyle/>
          <a:p>
            <a:pPr marL="0" indent="0" defTabSz="429768">
              <a:spcBef>
                <a:spcPts val="0"/>
              </a:spcBef>
              <a:buSzTx/>
              <a:buFont typeface="Arial"/>
              <a:buNone/>
              <a:defRPr b="1" sz="2200">
                <a:uFill>
                  <a:solidFill>
                    <a:srgbClr val="000000"/>
                  </a:solidFill>
                </a:uFill>
                <a:latin typeface="+mn-lt"/>
                <a:ea typeface="+mn-ea"/>
                <a:cs typeface="+mn-cs"/>
                <a:sym typeface="Helvetica"/>
              </a:defRPr>
            </a:pPr>
            <a:r>
              <a:t>Jan Christian Smuts:</a:t>
            </a:r>
          </a:p>
          <a:p>
            <a:pPr marL="0" indent="0" defTabSz="429768">
              <a:spcBef>
                <a:spcPts val="0"/>
              </a:spcBef>
              <a:buSzTx/>
              <a:buFont typeface="Arial"/>
              <a:buNone/>
              <a:defRPr b="1" sz="2200">
                <a:uFill>
                  <a:solidFill>
                    <a:srgbClr val="000000"/>
                  </a:solidFill>
                </a:uFill>
                <a:latin typeface="+mn-lt"/>
                <a:ea typeface="+mn-ea"/>
                <a:cs typeface="+mn-cs"/>
                <a:sym typeface="Helvetica"/>
              </a:defRPr>
            </a:pPr>
          </a:p>
          <a:p>
            <a:pPr marL="362185" indent="-362185" defTabSz="914400">
              <a:spcBef>
                <a:spcPts val="800"/>
              </a:spcBef>
              <a:defRPr>
                <a:uFill>
                  <a:solidFill>
                    <a:srgbClr val="000000"/>
                  </a:solidFill>
                </a:uFill>
                <a:latin typeface="Calibri"/>
                <a:ea typeface="Calibri"/>
                <a:cs typeface="Calibri"/>
                <a:sym typeface="Calibri"/>
              </a:defRPr>
            </a:pPr>
            <a:r>
              <a:t>“Poor Keynes often sits with me at night after a good dinner and we rail against the world and the coming flood. And I tell him that this is the time for Grigua’s prayer (the Lord to come himself and not to send his Son, as this is not a time for children). And then we laugh, and behind the laughter is [Herbert] Hoover’s horrible picture of thirty million people who must die unless there is some great intervention. But then again we think that things are never really as bad as that; and something will turn up, and the worst will never be. And somehow all these phases of feeling are true and right in some sense…”</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Keynes’s Protest II"/>
          <p:cNvSpPr txBox="1"/>
          <p:nvPr>
            <p:ph type="title" idx="4294967295"/>
          </p:nvPr>
        </p:nvSpPr>
        <p:spPr>
          <a:xfrm>
            <a:off x="457199" y="-1"/>
            <a:ext cx="8234348" cy="1094173"/>
          </a:xfrm>
          <a:prstGeom prst="rect">
            <a:avLst/>
          </a:prstGeom>
        </p:spPr>
        <p:txBody>
          <a:bodyPr lIns="50800" tIns="50800" rIns="50800" bIns="50800"/>
          <a:lstStyle/>
          <a:p>
            <a:pPr lvl="1" defTabSz="410765">
              <a:defRPr>
                <a:solidFill>
                  <a:srgbClr val="000080"/>
                </a:solidFill>
              </a:defRPr>
            </a:pPr>
            <a:r>
              <a:t>Keynes’s Protest II</a:t>
            </a:r>
          </a:p>
        </p:txBody>
      </p:sp>
      <p:sp>
        <p:nvSpPr>
          <p:cNvPr id="123" name="John Maynard Keynes:…"/>
          <p:cNvSpPr txBox="1"/>
          <p:nvPr>
            <p:ph type="body" idx="4294967295"/>
          </p:nvPr>
        </p:nvSpPr>
        <p:spPr>
          <a:xfrm>
            <a:off x="457199" y="1094171"/>
            <a:ext cx="8234348" cy="5244063"/>
          </a:xfrm>
          <a:prstGeom prst="rect">
            <a:avLst/>
          </a:prstGeom>
        </p:spPr>
        <p:txBody>
          <a:bodyPr lIns="50800" tIns="50800" rIns="50800" bIns="50800" anchor="t"/>
          <a:lstStyle/>
          <a:p>
            <a:pPr marL="0" indent="0" defTabSz="429768">
              <a:spcBef>
                <a:spcPts val="0"/>
              </a:spcBef>
              <a:buSzTx/>
              <a:buFont typeface="Arial"/>
              <a:buNone/>
              <a:defRPr b="1" sz="2200">
                <a:uFill>
                  <a:solidFill>
                    <a:srgbClr val="000000"/>
                  </a:solidFill>
                </a:uFill>
                <a:latin typeface="+mn-lt"/>
                <a:ea typeface="+mn-ea"/>
                <a:cs typeface="+mn-cs"/>
                <a:sym typeface="Helvetica"/>
              </a:defRPr>
            </a:pPr>
            <a:r>
              <a:t>John Maynard Keynes:</a:t>
            </a:r>
          </a:p>
          <a:p>
            <a:pPr marL="0" indent="0" defTabSz="429768">
              <a:spcBef>
                <a:spcPts val="0"/>
              </a:spcBef>
              <a:buSzTx/>
              <a:buFont typeface="Arial"/>
              <a:buNone/>
              <a:defRPr b="1" sz="2200">
                <a:uFill>
                  <a:solidFill>
                    <a:srgbClr val="000000"/>
                  </a:solidFill>
                </a:uFill>
                <a:latin typeface="+mn-lt"/>
                <a:ea typeface="+mn-ea"/>
                <a:cs typeface="+mn-cs"/>
                <a:sym typeface="Helvetica"/>
              </a:defRPr>
            </a:pPr>
          </a:p>
          <a:p>
            <a:pPr marL="362185" indent="-362185" defTabSz="914400">
              <a:spcBef>
                <a:spcPts val="800"/>
              </a:spcBef>
              <a:defRPr>
                <a:uFill>
                  <a:solidFill>
                    <a:srgbClr val="000000"/>
                  </a:solidFill>
                </a:uFill>
                <a:latin typeface="Calibri"/>
                <a:ea typeface="Calibri"/>
                <a:cs typeface="Calibri"/>
                <a:sym typeface="Calibri"/>
              </a:defRPr>
            </a:pPr>
            <a:r>
              <a:t>“If we aim deliberately at the impoverishment of Central Europe, vengeance, I dare predict, will not limp. Nothing can then delay for long that final civil war between the forces of reaction and the despairing convulsions of revolution, before which the horrors of the late German war will fade into nothing, and which will destroy... the civilization and progress of our generation…”</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Digression: How to Study"/>
          <p:cNvSpPr txBox="1"/>
          <p:nvPr>
            <p:ph type="title" idx="4294967295"/>
          </p:nvPr>
        </p:nvSpPr>
        <p:spPr>
          <a:xfrm>
            <a:off x="457199" y="-1"/>
            <a:ext cx="8234348" cy="1094173"/>
          </a:xfrm>
          <a:prstGeom prst="rect">
            <a:avLst/>
          </a:prstGeom>
        </p:spPr>
        <p:txBody>
          <a:bodyPr lIns="50800" tIns="50800" rIns="50800" bIns="50800"/>
          <a:lstStyle/>
          <a:p>
            <a:pPr lvl="1" defTabSz="382012">
              <a:defRPr sz="5208"/>
            </a:pPr>
            <a:r>
              <a:t>Digression: How to Study</a:t>
            </a:r>
          </a:p>
        </p:txBody>
      </p:sp>
      <p:sp>
        <p:nvSpPr>
          <p:cNvPr id="126" name="Will I ask you about Jan Christian Smuts? About the prayer (and theology) of the Grigua?…"/>
          <p:cNvSpPr txBox="1"/>
          <p:nvPr>
            <p:ph type="body" idx="4294967295"/>
          </p:nvPr>
        </p:nvSpPr>
        <p:spPr>
          <a:xfrm>
            <a:off x="457199" y="1094171"/>
            <a:ext cx="8234348" cy="5244063"/>
          </a:xfrm>
          <a:prstGeom prst="rect">
            <a:avLst/>
          </a:prstGeom>
        </p:spPr>
        <p:txBody>
          <a:bodyPr lIns="50800" tIns="50800" rIns="50800" bIns="50800" anchor="t"/>
          <a:lstStyle/>
          <a:p>
            <a:pPr marL="0" indent="0" defTabSz="292242">
              <a:spcBef>
                <a:spcPts val="0"/>
              </a:spcBef>
              <a:buSzTx/>
              <a:buFont typeface="Arial"/>
              <a:buNone/>
              <a:defRPr b="1" sz="1496">
                <a:uFill>
                  <a:solidFill>
                    <a:srgbClr val="000000"/>
                  </a:solidFill>
                </a:uFill>
                <a:latin typeface="+mn-lt"/>
                <a:ea typeface="+mn-ea"/>
                <a:cs typeface="+mn-cs"/>
                <a:sym typeface="Helvetica"/>
              </a:defRPr>
            </a:pPr>
            <a:r>
              <a:t>Will I ask you about Jan Christian Smuts? About the prayer (and theology) of the Grigua?</a:t>
            </a:r>
          </a:p>
          <a:p>
            <a:pPr marL="0" indent="0" defTabSz="292242">
              <a:spcBef>
                <a:spcPts val="0"/>
              </a:spcBef>
              <a:buSzTx/>
              <a:buFont typeface="Arial"/>
              <a:buNone/>
              <a:defRPr b="1" sz="1496">
                <a:uFill>
                  <a:solidFill>
                    <a:srgbClr val="000000"/>
                  </a:solidFill>
                </a:uFill>
                <a:latin typeface="+mn-lt"/>
                <a:ea typeface="+mn-ea"/>
                <a:cs typeface="+mn-cs"/>
                <a:sym typeface="Helvetica"/>
              </a:defRPr>
            </a:pPr>
          </a:p>
          <a:p>
            <a:pPr marL="246285" indent="-246285" defTabSz="621791">
              <a:spcBef>
                <a:spcPts val="500"/>
              </a:spcBef>
              <a:defRPr sz="1632">
                <a:uFill>
                  <a:solidFill>
                    <a:srgbClr val="000000"/>
                  </a:solidFill>
                </a:uFill>
                <a:latin typeface="Calibri"/>
                <a:ea typeface="Calibri"/>
                <a:cs typeface="Calibri"/>
                <a:sym typeface="Calibri"/>
              </a:defRPr>
            </a:pPr>
            <a:r>
              <a:t>No…</a:t>
            </a:r>
          </a:p>
          <a:p>
            <a:pPr marL="246285" indent="-246285" defTabSz="621791">
              <a:spcBef>
                <a:spcPts val="500"/>
              </a:spcBef>
              <a:defRPr sz="1632">
                <a:uFill>
                  <a:solidFill>
                    <a:srgbClr val="000000"/>
                  </a:solidFill>
                </a:uFill>
                <a:latin typeface="Calibri"/>
                <a:ea typeface="Calibri"/>
                <a:cs typeface="Calibri"/>
                <a:sym typeface="Calibri"/>
              </a:defRPr>
            </a:pPr>
            <a:r>
              <a:t>Themes and concepts…</a:t>
            </a:r>
          </a:p>
          <a:p>
            <a:pPr lvl="1" marL="548545" indent="-246285" defTabSz="621791">
              <a:spcBef>
                <a:spcPts val="500"/>
              </a:spcBef>
              <a:defRPr sz="1632">
                <a:uFill>
                  <a:solidFill>
                    <a:srgbClr val="000000"/>
                  </a:solidFill>
                </a:uFill>
                <a:latin typeface="Calibri"/>
                <a:ea typeface="Calibri"/>
                <a:cs typeface="Calibri"/>
                <a:sym typeface="Calibri"/>
              </a:defRPr>
            </a:pPr>
            <a:r>
              <a:t>But you need narratives and stories to hang onto them…</a:t>
            </a:r>
          </a:p>
          <a:p>
            <a:pPr lvl="1" marL="548545" indent="-246285" defTabSz="621791">
              <a:spcBef>
                <a:spcPts val="500"/>
              </a:spcBef>
              <a:defRPr sz="1632">
                <a:uFill>
                  <a:solidFill>
                    <a:srgbClr val="000000"/>
                  </a:solidFill>
                </a:uFill>
                <a:latin typeface="Calibri"/>
                <a:ea typeface="Calibri"/>
                <a:cs typeface="Calibri"/>
                <a:sym typeface="Calibri"/>
              </a:defRPr>
            </a:pPr>
            <a:r>
              <a:t>And our brains are very good at deep-sixing useless information</a:t>
            </a:r>
          </a:p>
          <a:p>
            <a:pPr marL="246285" indent="-246285" defTabSz="621791">
              <a:spcBef>
                <a:spcPts val="500"/>
              </a:spcBef>
              <a:defRPr sz="1632">
                <a:uFill>
                  <a:solidFill>
                    <a:srgbClr val="000000"/>
                  </a:solidFill>
                </a:uFill>
                <a:latin typeface="Calibri"/>
                <a:ea typeface="Calibri"/>
                <a:cs typeface="Calibri"/>
                <a:sym typeface="Calibri"/>
              </a:defRPr>
            </a:pPr>
            <a:r>
              <a:t>Andy Matuschak: </a:t>
            </a:r>
            <a:r>
              <a:rPr i="1"/>
              <a:t>Why Books Don’t Work</a:t>
            </a:r>
            <a:r>
              <a:t> &lt;</a:t>
            </a:r>
            <a:r>
              <a:rPr u="sng">
                <a:solidFill>
                  <a:srgbClr val="0000FF"/>
                </a:solidFill>
                <a:uFill>
                  <a:solidFill>
                    <a:srgbClr val="0000FF"/>
                  </a:solidFill>
                </a:uFill>
                <a:hlinkClick r:id="rId2" invalidUrl="" action="" tgtFrame="" tooltip="" history="1" highlightClick="0" endSnd="0"/>
              </a:rPr>
              <a:t>https://andymatuschak.org/books/</a:t>
            </a:r>
            <a:r>
              <a:t>&gt;:</a:t>
            </a:r>
          </a:p>
          <a:p>
            <a:pPr lvl="1" marL="548545" indent="-246285" defTabSz="621791">
              <a:spcBef>
                <a:spcPts val="500"/>
              </a:spcBef>
              <a:defRPr sz="1632">
                <a:uFill>
                  <a:solidFill>
                    <a:srgbClr val="000000"/>
                  </a:solidFill>
                </a:uFill>
                <a:latin typeface="Calibri"/>
                <a:ea typeface="Calibri"/>
                <a:cs typeface="Calibri"/>
                <a:sym typeface="Calibri"/>
              </a:defRPr>
            </a:pPr>
            <a:r>
              <a:t>“Picture some serious non-fiction tomes. </a:t>
            </a:r>
            <a:r>
              <a:rPr i="1"/>
              <a:t>The Selfish Gene</a:t>
            </a:r>
            <a:r>
              <a:t>; </a:t>
            </a:r>
            <a:r>
              <a:rPr i="1"/>
              <a:t>Thinking, Fast and Slow</a:t>
            </a:r>
            <a:r>
              <a:t>; </a:t>
            </a:r>
            <a:r>
              <a:rPr i="1"/>
              <a:t>Guns, Germs, and Steel</a:t>
            </a:r>
            <a:r>
              <a:t>; etc. </a:t>
            </a:r>
          </a:p>
          <a:p>
            <a:pPr lvl="1" marL="548545" indent="-246285" defTabSz="621791">
              <a:spcBef>
                <a:spcPts val="500"/>
              </a:spcBef>
              <a:defRPr sz="1632">
                <a:uFill>
                  <a:solidFill>
                    <a:srgbClr val="000000"/>
                  </a:solidFill>
                </a:uFill>
                <a:latin typeface="Calibri"/>
                <a:ea typeface="Calibri"/>
                <a:cs typeface="Calibri"/>
                <a:sym typeface="Calibri"/>
              </a:defRPr>
            </a:pPr>
            <a:r>
              <a:t>“Have you ever had a book like this—one you’d read—come up in conversation, only to discover that you’d absorbed what amounts to a few sentences? I’ll be honest: it happens to me regularly. Often things go well at first. I’ll feel I can sketch the basic claims, paint the surface; but when someone asks a basic probing question, the edifice instantly collapses. Sometimes it’s a memory issue: I simply can’t recall the relevant details. But just as often, as I grasp about, I’ll realize I had never really understood the idea in question, though I’d certainly thought I understood when I read the book. Indeed, I’ll realize that I had barely noticed how little I’d absorbed until that very moment. I know I’m not alone here…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Revolutions"/>
          <p:cNvSpPr txBox="1"/>
          <p:nvPr>
            <p:ph type="title" idx="4294967295"/>
          </p:nvPr>
        </p:nvSpPr>
        <p:spPr>
          <a:xfrm>
            <a:off x="457199" y="-1"/>
            <a:ext cx="8234348" cy="1094173"/>
          </a:xfrm>
          <a:prstGeom prst="rect">
            <a:avLst/>
          </a:prstGeom>
        </p:spPr>
        <p:txBody>
          <a:bodyPr lIns="50800" tIns="50800" rIns="50800" bIns="50800"/>
          <a:lstStyle>
            <a:lvl1pPr defTabSz="410765"/>
          </a:lstStyle>
          <a:p>
            <a:pPr/>
            <a:r>
              <a:t>Revolutions</a:t>
            </a:r>
          </a:p>
        </p:txBody>
      </p:sp>
      <p:sp>
        <p:nvSpPr>
          <p:cNvPr id="129" name="“Petty Officer Lemmgen… arrived at the Ministry [of War]… found… Lieutenant HambuRger.... Lemmgen produced a typed document with the following text: ‘Comrades and Workers! The Ebert-Scheidemann government have made themselves impossible.... The undersigned Revolutionary Council has provisionally assumed power.’…"/>
          <p:cNvSpPr txBox="1"/>
          <p:nvPr>
            <p:ph type="body" idx="4294967295"/>
          </p:nvPr>
        </p:nvSpPr>
        <p:spPr>
          <a:xfrm>
            <a:off x="457199" y="1094171"/>
            <a:ext cx="8234348" cy="5244063"/>
          </a:xfrm>
          <a:prstGeom prst="rect">
            <a:avLst/>
          </a:prstGeom>
        </p:spPr>
        <p:txBody>
          <a:bodyPr lIns="50800" tIns="50800" rIns="50800" bIns="50800" anchor="t"/>
          <a:lstStyle/>
          <a:p>
            <a:pPr marL="318723" indent="-318723" defTabSz="804672">
              <a:spcBef>
                <a:spcPts val="700"/>
              </a:spcBef>
              <a:defRPr sz="2112">
                <a:uFill>
                  <a:solidFill>
                    <a:srgbClr val="000000"/>
                  </a:solidFill>
                </a:uFill>
                <a:latin typeface="Calibri"/>
                <a:ea typeface="Calibri"/>
                <a:cs typeface="Calibri"/>
                <a:sym typeface="Calibri"/>
              </a:defRPr>
            </a:pPr>
            <a:r>
              <a:t>“Petty Officer Lemmgen… arrived at the Ministry [of War]… found… Lieutenant HambuRger.... Lemmgen produced a typed document with the following text: ‘Comrades and Workers! The Ebert-Scheidemann government have made themselves impossible.... The undersigned Revolutionary Council has provisionally assumed power.’ </a:t>
            </a:r>
          </a:p>
          <a:p>
            <a:pPr marL="318723" indent="-318723" defTabSz="804672">
              <a:spcBef>
                <a:spcPts val="700"/>
              </a:spcBef>
              <a:defRPr sz="2112">
                <a:uFill>
                  <a:solidFill>
                    <a:srgbClr val="000000"/>
                  </a:solidFill>
                </a:uFill>
                <a:latin typeface="Calibri"/>
                <a:ea typeface="Calibri"/>
                <a:cs typeface="Calibri"/>
                <a:sym typeface="Calibri"/>
              </a:defRPr>
            </a:pPr>
            <a:r>
              <a:t>“Lieutenant Hamburger inspected the document and became properly indignant. ‘But where are the signatures? Before I can comply with this order, you’ll have to go back and get it properly signed. Otherwise any little shorthand typist could declare the government deposed.’ Petty Officer Lemmgen... saw the logic…. So he and his men saluted... and made their way back to the Revolutionary Council to obtain the necessary signatures.... </a:t>
            </a:r>
          </a:p>
          <a:p>
            <a:pPr marL="318723" indent="-318723" defTabSz="804672">
              <a:spcBef>
                <a:spcPts val="700"/>
              </a:spcBef>
              <a:defRPr sz="2112">
                <a:uFill>
                  <a:solidFill>
                    <a:srgbClr val="000000"/>
                  </a:solidFill>
                </a:uFill>
                <a:latin typeface="Calibri"/>
                <a:ea typeface="Calibri"/>
                <a:cs typeface="Calibri"/>
                <a:sym typeface="Calibri"/>
              </a:defRPr>
            </a:pPr>
            <a:r>
              <a:t>“But by the time he had obtained the signatures, Lemmgen had learned that the People’s Naval Division had declared itself neutral. So he did not return to the Ministry of War…”</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Marxist Economics"/>
          <p:cNvSpPr txBox="1"/>
          <p:nvPr>
            <p:ph type="title" idx="4294967295"/>
          </p:nvPr>
        </p:nvSpPr>
        <p:spPr>
          <a:xfrm>
            <a:off x="457199" y="-1"/>
            <a:ext cx="8234348" cy="1094173"/>
          </a:xfrm>
          <a:prstGeom prst="rect">
            <a:avLst/>
          </a:prstGeom>
        </p:spPr>
        <p:txBody>
          <a:bodyPr lIns="50800" tIns="50800" rIns="50800" bIns="50800"/>
          <a:lstStyle>
            <a:lvl1pPr defTabSz="410765">
              <a:defRPr>
                <a:solidFill>
                  <a:srgbClr val="000080"/>
                </a:solidFill>
              </a:defRPr>
            </a:lvl1pPr>
          </a:lstStyle>
          <a:p>
            <a:pPr/>
            <a:r>
              <a:t>Marxist Economics</a:t>
            </a:r>
          </a:p>
        </p:txBody>
      </p:sp>
      <p:sp>
        <p:nvSpPr>
          <p:cNvPr id="132" name="Everything measured in labor values…"/>
          <p:cNvSpPr txBox="1"/>
          <p:nvPr>
            <p:ph type="body" idx="4294967295"/>
          </p:nvPr>
        </p:nvSpPr>
        <p:spPr>
          <a:xfrm>
            <a:off x="457199" y="1094171"/>
            <a:ext cx="8234348" cy="5244063"/>
          </a:xfrm>
          <a:prstGeom prst="rect">
            <a:avLst/>
          </a:prstGeom>
        </p:spPr>
        <p:txBody>
          <a:bodyPr lIns="50800" tIns="50800" rIns="50800" bIns="50800" anchor="t"/>
          <a:lstStyle/>
          <a:p>
            <a:pPr marL="362185" indent="-362185" defTabSz="914400">
              <a:spcBef>
                <a:spcPts val="800"/>
              </a:spcBef>
              <a:defRPr>
                <a:uFill>
                  <a:solidFill>
                    <a:srgbClr val="000000"/>
                  </a:solidFill>
                </a:uFill>
                <a:latin typeface="Calibri"/>
                <a:ea typeface="Calibri"/>
                <a:cs typeface="Calibri"/>
                <a:sym typeface="Calibri"/>
              </a:defRPr>
            </a:pPr>
            <a:r>
              <a:t>Everything measured in labor values</a:t>
            </a:r>
          </a:p>
          <a:p>
            <a:pPr marL="362185" indent="-362185" defTabSz="914400">
              <a:spcBef>
                <a:spcPts val="800"/>
              </a:spcBef>
              <a:defRPr>
                <a:uFill>
                  <a:solidFill>
                    <a:srgbClr val="000000"/>
                  </a:solidFill>
                </a:uFill>
                <a:latin typeface="Calibri"/>
                <a:ea typeface="Calibri"/>
                <a:cs typeface="Calibri"/>
                <a:sym typeface="Calibri"/>
              </a:defRPr>
            </a:pPr>
            <a:r>
              <a:t>Proﬁt_Rate x Capital + Wages = 1</a:t>
            </a:r>
          </a:p>
          <a:p>
            <a:pPr marL="362185" indent="-362185" defTabSz="914400">
              <a:spcBef>
                <a:spcPts val="800"/>
              </a:spcBef>
              <a:defRPr>
                <a:uFill>
                  <a:solidFill>
                    <a:srgbClr val="000000"/>
                  </a:solidFill>
                </a:uFill>
                <a:latin typeface="Calibri"/>
                <a:ea typeface="Calibri"/>
                <a:cs typeface="Calibri"/>
                <a:sym typeface="Calibri"/>
              </a:defRPr>
            </a:pPr>
            <a:r>
              <a:t>Wages &lt; 1 - Proﬁt_Rate x Capital</a:t>
            </a:r>
          </a:p>
          <a:p>
            <a:pPr lvl="1" marL="806685" indent="-362185" defTabSz="914400">
              <a:spcBef>
                <a:spcPts val="800"/>
              </a:spcBef>
              <a:defRPr>
                <a:uFill>
                  <a:solidFill>
                    <a:srgbClr val="000000"/>
                  </a:solidFill>
                </a:uFill>
                <a:latin typeface="Calibri"/>
                <a:ea typeface="Calibri"/>
                <a:cs typeface="Calibri"/>
                <a:sym typeface="Calibri"/>
              </a:defRPr>
            </a:pPr>
            <a:r>
              <a:t>Capital must increase…</a:t>
            </a:r>
          </a:p>
          <a:p>
            <a:pPr lvl="1" marL="806685" indent="-362185" defTabSz="914400">
              <a:spcBef>
                <a:spcPts val="800"/>
              </a:spcBef>
              <a:defRPr>
                <a:uFill>
                  <a:solidFill>
                    <a:srgbClr val="000000"/>
                  </a:solidFill>
                </a:uFill>
                <a:latin typeface="Calibri"/>
                <a:ea typeface="Calibri"/>
                <a:cs typeface="Calibri"/>
                <a:sym typeface="Calibri"/>
              </a:defRPr>
            </a:pPr>
            <a:r>
              <a:t>Profit_Rate cannot fall below some floor…</a:t>
            </a:r>
          </a:p>
          <a:p>
            <a:pPr lvl="1" marL="806685" indent="-362185" defTabSz="914400">
              <a:spcBef>
                <a:spcPts val="800"/>
              </a:spcBef>
              <a:defRPr>
                <a:uFill>
                  <a:solidFill>
                    <a:srgbClr val="000000"/>
                  </a:solidFill>
                </a:uFill>
                <a:latin typeface="Calibri"/>
                <a:ea typeface="Calibri"/>
                <a:cs typeface="Calibri"/>
                <a:sym typeface="Calibri"/>
              </a:defRPr>
            </a:pPr>
            <a:r>
              <a:t>Hence wages must fall—unless the system breaks down…</a:t>
            </a:r>
          </a:p>
          <a:p>
            <a:pPr lvl="1" marL="806685" indent="-362185" defTabSz="914400">
              <a:spcBef>
                <a:spcPts val="800"/>
              </a:spcBef>
              <a:defRPr>
                <a:uFill>
                  <a:solidFill>
                    <a:srgbClr val="000000"/>
                  </a:solidFill>
                </a:uFill>
                <a:latin typeface="Calibri"/>
                <a:ea typeface="Calibri"/>
                <a:cs typeface="Calibri"/>
                <a:sym typeface="Calibri"/>
              </a:defRPr>
            </a:pPr>
            <a:r>
              <a:t>And it does, with each breakdown being bigger and bigger…</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Marxist Economics II"/>
          <p:cNvSpPr txBox="1"/>
          <p:nvPr>
            <p:ph type="title" idx="4294967295"/>
          </p:nvPr>
        </p:nvSpPr>
        <p:spPr>
          <a:xfrm>
            <a:off x="457199" y="-1"/>
            <a:ext cx="8234348" cy="1094173"/>
          </a:xfrm>
          <a:prstGeom prst="rect">
            <a:avLst/>
          </a:prstGeom>
        </p:spPr>
        <p:txBody>
          <a:bodyPr lIns="50800" tIns="50800" rIns="50800" bIns="50800"/>
          <a:lstStyle>
            <a:lvl1pPr defTabSz="410765">
              <a:defRPr>
                <a:solidFill>
                  <a:srgbClr val="000080"/>
                </a:solidFill>
              </a:defRPr>
            </a:lvl1pPr>
          </a:lstStyle>
          <a:p>
            <a:pPr/>
            <a:r>
              <a:t>Marxist Economics II</a:t>
            </a:r>
          </a:p>
        </p:txBody>
      </p:sp>
      <p:sp>
        <p:nvSpPr>
          <p:cNvPr id="135" name="“In proportion as capital accumulates, the lot of the laborer, be his payment high or low, must grow worse. The law that always equilibrates the relative surplus [unemployed] population to the extent and energy of accumulation, this law rivets the laborer to capital more ﬁrmly than the wedges of Vulcan did Prometheus to the rock. It establishes an accumulation of misery, corresponding with accumulation of capital. Accumulation of wealth at one pole is, therefore, at the same time accumulation of misery, agony of toil, slavery, ignorance, brutality, mental degradation, at the opposite pole, i.e., on the side of the [working] class…”"/>
          <p:cNvSpPr txBox="1"/>
          <p:nvPr>
            <p:ph type="body" idx="4294967295"/>
          </p:nvPr>
        </p:nvSpPr>
        <p:spPr>
          <a:xfrm>
            <a:off x="457199" y="1094171"/>
            <a:ext cx="8234348" cy="5244063"/>
          </a:xfrm>
          <a:prstGeom prst="rect">
            <a:avLst/>
          </a:prstGeom>
        </p:spPr>
        <p:txBody>
          <a:bodyPr lIns="50800" tIns="50800" rIns="50800" bIns="50800" anchor="t"/>
          <a:lstStyle>
            <a:lvl1pPr marL="362185" indent="-362185" defTabSz="914400">
              <a:spcBef>
                <a:spcPts val="800"/>
              </a:spcBef>
              <a:defRPr>
                <a:uFill>
                  <a:solidFill>
                    <a:srgbClr val="000000"/>
                  </a:solidFill>
                </a:uFill>
                <a:latin typeface="Calibri"/>
                <a:ea typeface="Calibri"/>
                <a:cs typeface="Calibri"/>
                <a:sym typeface="Calibri"/>
              </a:defRPr>
            </a:lvl1pPr>
          </a:lstStyle>
          <a:p>
            <a:pPr/>
            <a:r>
              <a:t>“In proportion as capital accumulates, the lot of the laborer, be his payment high or low, must grow worse. The law that always equilibrates the relative surplus [unemployed] population to the extent and energy of accumulation, this law rivets the laborer to capital more ﬁrmly than the wedges of Vulcan did Prometheus to the rock. It establishes an accumulation of misery, corresponding with accumulation of capital. Accumulation of wealth at one pole is, therefore, at the same time accumulation of misery, agony of toil, slavery, ignorance, brutality, mental degradation, at the opposite pole, i.e., on the side of the [working] class…”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Lenin"/>
          <p:cNvSpPr txBox="1"/>
          <p:nvPr>
            <p:ph type="title"/>
          </p:nvPr>
        </p:nvSpPr>
        <p:spPr>
          <a:xfrm>
            <a:off x="669726" y="0"/>
            <a:ext cx="8031362" cy="892969"/>
          </a:xfrm>
          <a:prstGeom prst="rect">
            <a:avLst/>
          </a:prstGeom>
        </p:spPr>
        <p:txBody>
          <a:bodyPr/>
          <a:lstStyle>
            <a:lvl1pPr defTabSz="438911">
              <a:defRPr sz="5376"/>
            </a:lvl1pPr>
          </a:lstStyle>
          <a:p>
            <a:pPr/>
            <a:r>
              <a:t>Lenin</a:t>
            </a:r>
          </a:p>
        </p:txBody>
      </p:sp>
      <p:sp>
        <p:nvSpPr>
          <p:cNvPr id="138" name="A quick power grab……"/>
          <p:cNvSpPr txBox="1"/>
          <p:nvPr>
            <p:ph type="body" sz="half" idx="1"/>
          </p:nvPr>
        </p:nvSpPr>
        <p:spPr>
          <a:xfrm>
            <a:off x="669726" y="892968"/>
            <a:ext cx="3855963" cy="5378371"/>
          </a:xfrm>
          <a:prstGeom prst="rect">
            <a:avLst/>
          </a:prstGeom>
        </p:spPr>
        <p:txBody>
          <a:bodyPr anchor="t"/>
          <a:lstStyle/>
          <a:p>
            <a:pPr marL="278553" indent="-278553" defTabSz="386119">
              <a:spcBef>
                <a:spcPts val="700"/>
              </a:spcBef>
              <a:defRPr sz="2256"/>
            </a:pPr>
            <a:r>
              <a:t>A quick power grab…</a:t>
            </a:r>
          </a:p>
          <a:p>
            <a:pPr marL="278553" indent="-278553" defTabSz="386119">
              <a:spcBef>
                <a:spcPts val="700"/>
              </a:spcBef>
              <a:defRPr sz="2256"/>
            </a:pPr>
            <a:r>
              <a:t>Confidently expecting a German revolution, and then massive aid…</a:t>
            </a:r>
          </a:p>
          <a:p>
            <a:pPr marL="278553" indent="-278553" defTabSz="386119">
              <a:spcBef>
                <a:spcPts val="700"/>
              </a:spcBef>
              <a:defRPr sz="2256"/>
            </a:pPr>
            <a:r>
              <a:t>Brutal civil war</a:t>
            </a:r>
          </a:p>
          <a:p>
            <a:pPr lvl="1" marL="696383" indent="-278553" defTabSz="386119">
              <a:spcBef>
                <a:spcPts val="700"/>
              </a:spcBef>
              <a:defRPr sz="2256"/>
            </a:pPr>
            <a:r>
              <a:t>Kerenskyites</a:t>
            </a:r>
          </a:p>
          <a:p>
            <a:pPr lvl="1" marL="696383" indent="-278553" defTabSz="386119">
              <a:spcBef>
                <a:spcPts val="700"/>
              </a:spcBef>
              <a:defRPr sz="2256"/>
            </a:pPr>
            <a:r>
              <a:t>Reds</a:t>
            </a:r>
          </a:p>
          <a:p>
            <a:pPr lvl="1" marL="696383" indent="-278553" defTabSz="386119">
              <a:spcBef>
                <a:spcPts val="700"/>
              </a:spcBef>
              <a:defRPr sz="2256"/>
            </a:pPr>
            <a:r>
              <a:t>Whites</a:t>
            </a:r>
          </a:p>
          <a:p>
            <a:pPr lvl="1" marL="696383" indent="-278553" defTabSz="386119">
              <a:spcBef>
                <a:spcPts val="700"/>
              </a:spcBef>
              <a:defRPr sz="2256"/>
            </a:pPr>
            <a:r>
              <a:t>Nationalists</a:t>
            </a:r>
          </a:p>
          <a:p>
            <a:pPr marL="278553" indent="-278553" defTabSz="386119">
              <a:spcBef>
                <a:spcPts val="700"/>
              </a:spcBef>
              <a:defRPr sz="2256"/>
            </a:pPr>
            <a:r>
              <a:t>What was the revolutionary government to do?</a:t>
            </a:r>
          </a:p>
          <a:p>
            <a:pPr lvl="1" marL="696383" indent="-278553" defTabSz="386119">
              <a:spcBef>
                <a:spcPts val="700"/>
              </a:spcBef>
              <a:defRPr sz="2256"/>
            </a:pPr>
            <a:r>
              <a:t>Ludendorff’s German war economy…</a:t>
            </a:r>
          </a:p>
        </p:txBody>
      </p:sp>
      <p:pic>
        <p:nvPicPr>
          <p:cNvPr id="139" name="lenin_-_Google_Search.png" descr="lenin_-_Google_Search.png"/>
          <p:cNvPicPr>
            <a:picLocks noChangeAspect="1"/>
          </p:cNvPicPr>
          <p:nvPr/>
        </p:nvPicPr>
        <p:blipFill>
          <a:blip r:embed="rId2">
            <a:extLst/>
          </a:blip>
          <a:stretch>
            <a:fillRect/>
          </a:stretch>
        </p:blipFill>
        <p:spPr>
          <a:xfrm>
            <a:off x="4525688" y="892968"/>
            <a:ext cx="4175400" cy="5045275"/>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Red Rosa on Lenin"/>
          <p:cNvSpPr txBox="1"/>
          <p:nvPr>
            <p:ph type="title"/>
          </p:nvPr>
        </p:nvSpPr>
        <p:spPr>
          <a:xfrm>
            <a:off x="669726" y="0"/>
            <a:ext cx="8031362" cy="892969"/>
          </a:xfrm>
          <a:prstGeom prst="rect">
            <a:avLst/>
          </a:prstGeom>
        </p:spPr>
        <p:txBody>
          <a:bodyPr/>
          <a:lstStyle>
            <a:lvl1pPr defTabSz="438911">
              <a:defRPr sz="5376"/>
            </a:lvl1pPr>
          </a:lstStyle>
          <a:p>
            <a:pPr/>
            <a:r>
              <a:t>Red Rosa on Lenin</a:t>
            </a:r>
          </a:p>
        </p:txBody>
      </p:sp>
      <p:sp>
        <p:nvSpPr>
          <p:cNvPr id="142" name="“Without general elections, without unrestricted freedom of press and assembly, without a free struggle of opinion, life dies out in every public institution…. Only the bureaucracy remains…. A few dozen party leaders of inexhaustible energy and boundless experience direct and rule….…"/>
          <p:cNvSpPr txBox="1"/>
          <p:nvPr>
            <p:ph type="body" sz="half" idx="1"/>
          </p:nvPr>
        </p:nvSpPr>
        <p:spPr>
          <a:xfrm>
            <a:off x="669726" y="892968"/>
            <a:ext cx="4241141" cy="5626139"/>
          </a:xfrm>
          <a:prstGeom prst="rect">
            <a:avLst/>
          </a:prstGeom>
        </p:spPr>
        <p:txBody>
          <a:bodyPr anchor="t"/>
          <a:lstStyle/>
          <a:p>
            <a:pPr marL="177800" indent="-177800" defTabSz="246459">
              <a:spcBef>
                <a:spcPts val="500"/>
              </a:spcBef>
              <a:defRPr sz="1440"/>
            </a:pPr>
            <a:r>
              <a:t>“Without general elections, without unrestricted freedom of press and assembly, without a free struggle of opinion, life dies out in every public institution…. Only the bureaucracy remains…. A few dozen party leaders of inexhaustible energy and boundless experience direct and rule…. </a:t>
            </a:r>
          </a:p>
          <a:p>
            <a:pPr marL="177800" indent="-177800" defTabSz="246459">
              <a:spcBef>
                <a:spcPts val="500"/>
              </a:spcBef>
              <a:defRPr sz="1440"/>
            </a:pPr>
            <a:r>
              <a:t>“An elite of the working class is invited from time to time to meetings where they are to applaud the speeches of the leaders, and to approve proposed resolutions unanimously–at bottom, then, a clique affair…. Such conditions must inevitably cause a brutalization of public life: attempted assassinations, shooting of hostages, etc…</a:t>
            </a:r>
          </a:p>
          <a:p>
            <a:pPr marL="177800" indent="-177800" defTabSz="246459">
              <a:spcBef>
                <a:spcPts val="500"/>
              </a:spcBef>
              <a:defRPr sz="1440"/>
            </a:pPr>
            <a:r>
              <a:t>“Freedom only for the supporters of the government, only for the members of one party–however numerous they may be–is no freedom at all. Freedom is always and exclusively freedom for the one who thinks differently. Not because of any fanatical concept of “justice” but because all that is instructive, wholesome and purifying in political freedom depends on this essential characteristic, and its effectiveness vanishes when ‘freedom’ becomes a special privilege…</a:t>
            </a:r>
          </a:p>
        </p:txBody>
      </p:sp>
      <p:pic>
        <p:nvPicPr>
          <p:cNvPr id="143" name="Image" descr="Image"/>
          <p:cNvPicPr>
            <a:picLocks noChangeAspect="1"/>
          </p:cNvPicPr>
          <p:nvPr/>
        </p:nvPicPr>
        <p:blipFill>
          <a:blip r:embed="rId2">
            <a:extLst/>
          </a:blip>
          <a:stretch>
            <a:fillRect/>
          </a:stretch>
        </p:blipFill>
        <p:spPr>
          <a:xfrm>
            <a:off x="4910866" y="892968"/>
            <a:ext cx="3948862" cy="5626139"/>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 name="U.C. Berkeley: Economics 115: Spring 2020…"/>
          <p:cNvSpPr txBox="1"/>
          <p:nvPr>
            <p:ph type="title" idx="4294967295"/>
          </p:nvPr>
        </p:nvSpPr>
        <p:spPr>
          <a:xfrm>
            <a:off x="277663" y="-1"/>
            <a:ext cx="8572501" cy="2540001"/>
          </a:xfrm>
          <a:prstGeom prst="rect">
            <a:avLst/>
          </a:prstGeom>
        </p:spPr>
        <p:txBody>
          <a:bodyPr lIns="45718" tIns="45718" rIns="45718" bIns="45718"/>
          <a:lstStyle/>
          <a:p>
            <a:pPr defTabSz="311260">
              <a:defRPr sz="2668">
                <a:uFill>
                  <a:solidFill>
                    <a:srgbClr val="000000"/>
                  </a:solidFill>
                </a:uFill>
              </a:defRPr>
            </a:pPr>
            <a:r>
              <a:t>U.C. Berkeley: Economics 115: Spring 2020</a:t>
            </a:r>
            <a:r>
              <a:rPr sz="4692">
                <a:latin typeface="Calibri"/>
                <a:ea typeface="Calibri"/>
                <a:cs typeface="Calibri"/>
                <a:sym typeface="Calibri"/>
              </a:rPr>
              <a:t> </a:t>
            </a:r>
            <a:endParaRPr sz="4692"/>
          </a:p>
          <a:p>
            <a:pPr defTabSz="311260">
              <a:defRPr sz="4048">
                <a:uFill>
                  <a:solidFill>
                    <a:srgbClr val="000000"/>
                  </a:solidFill>
                </a:uFill>
                <a:latin typeface="Calibri"/>
                <a:ea typeface="Calibri"/>
                <a:cs typeface="Calibri"/>
                <a:sym typeface="Calibri"/>
              </a:defRPr>
            </a:pPr>
            <a:r>
              <a:t>20th Century Economic History: Lecture 5: After WWI: Restoring? Civilization?</a:t>
            </a:r>
          </a:p>
        </p:txBody>
      </p:sp>
      <p:sp>
        <p:nvSpPr>
          <p:cNvPr id="85" name="Brad DeLong…"/>
          <p:cNvSpPr txBox="1"/>
          <p:nvPr>
            <p:ph type="body" idx="4294967295"/>
          </p:nvPr>
        </p:nvSpPr>
        <p:spPr>
          <a:xfrm>
            <a:off x="277663" y="2540000"/>
            <a:ext cx="8572501" cy="4127500"/>
          </a:xfrm>
          <a:prstGeom prst="rect">
            <a:avLst/>
          </a:prstGeom>
        </p:spPr>
        <p:txBody>
          <a:bodyPr lIns="45718" tIns="45718" rIns="45718" bIns="45718" anchor="t"/>
          <a:lstStyle/>
          <a:p>
            <a:pPr marL="0" indent="0" algn="ctr" defTabSz="402336">
              <a:spcBef>
                <a:spcPts val="1000"/>
              </a:spcBef>
              <a:buSzTx/>
              <a:buFont typeface="Arial"/>
              <a:buNone/>
              <a:defRPr b="1" sz="3100">
                <a:uFill>
                  <a:solidFill>
                    <a:srgbClr val="000000"/>
                  </a:solidFill>
                </a:uFill>
                <a:latin typeface="+mn-lt"/>
                <a:ea typeface="+mn-ea"/>
                <a:cs typeface="+mn-cs"/>
                <a:sym typeface="Helvetica"/>
              </a:defRPr>
            </a:pPr>
          </a:p>
          <a:p>
            <a:pPr marL="0" indent="0" algn="ctr" defTabSz="402336">
              <a:spcBef>
                <a:spcPts val="1000"/>
              </a:spcBef>
              <a:buSzTx/>
              <a:buFont typeface="Arial"/>
              <a:buNone/>
              <a:defRPr b="1" sz="3100">
                <a:uFill>
                  <a:solidFill>
                    <a:srgbClr val="000000"/>
                  </a:solidFill>
                </a:uFill>
                <a:latin typeface="+mn-lt"/>
                <a:ea typeface="+mn-ea"/>
                <a:cs typeface="+mn-cs"/>
                <a:sym typeface="Helvetica"/>
              </a:defRPr>
            </a:pPr>
            <a:r>
              <a:t>Brad DeLong</a:t>
            </a:r>
          </a:p>
          <a:p>
            <a:pPr marL="0" indent="0" algn="ctr" defTabSz="402336">
              <a:spcBef>
                <a:spcPts val="1000"/>
              </a:spcBef>
              <a:buSzTx/>
              <a:buFont typeface="Arial"/>
              <a:buNone/>
              <a:defRPr sz="2100">
                <a:uFill>
                  <a:solidFill>
                    <a:srgbClr val="000000"/>
                  </a:solidFill>
                </a:uFill>
                <a:latin typeface="+mn-lt"/>
                <a:ea typeface="+mn-ea"/>
                <a:cs typeface="+mn-cs"/>
                <a:sym typeface="Helvetica"/>
              </a:defRPr>
            </a:pPr>
            <a:r>
              <a:t>Department of Economics and Blum Center, U.C. Berkeley; and WCEG</a:t>
            </a:r>
          </a:p>
          <a:p>
            <a:pPr marL="0" indent="0" algn="ctr" defTabSz="402336">
              <a:spcBef>
                <a:spcPts val="1000"/>
              </a:spcBef>
              <a:buSzTx/>
              <a:buFont typeface="Arial"/>
              <a:buNone/>
              <a:defRPr sz="2100" u="sng">
                <a:solidFill>
                  <a:srgbClr val="0000FF"/>
                </a:solidFill>
                <a:uFill>
                  <a:solidFill>
                    <a:srgbClr val="0000FF"/>
                  </a:solidFill>
                </a:uFill>
                <a:latin typeface="+mn-lt"/>
                <a:ea typeface="+mn-ea"/>
                <a:cs typeface="+mn-cs"/>
                <a:sym typeface="Helvetica"/>
              </a:defRPr>
            </a:pPr>
            <a:r>
              <a:rPr>
                <a:hlinkClick r:id="rId2" invalidUrl="" action="" tgtFrame="" tooltip="" history="1" highlightClick="0" endSnd="0"/>
              </a:rPr>
              <a:t>delong@econ.berkeley.edu</a:t>
            </a:r>
          </a:p>
          <a:p>
            <a:pPr marL="0" indent="0" algn="ctr" defTabSz="402336">
              <a:spcBef>
                <a:spcPts val="1000"/>
              </a:spcBef>
              <a:buSzTx/>
              <a:buFont typeface="Arial"/>
              <a:buNone/>
              <a:defRPr sz="2100">
                <a:uFill>
                  <a:solidFill>
                    <a:srgbClr val="000000"/>
                  </a:solidFill>
                </a:uFill>
                <a:latin typeface="+mn-lt"/>
                <a:ea typeface="+mn-ea"/>
                <a:cs typeface="+mn-cs"/>
                <a:sym typeface="Helvetica"/>
              </a:defRPr>
            </a:pPr>
          </a:p>
          <a:p>
            <a:pPr marL="0" indent="0" algn="ctr" defTabSz="402336">
              <a:spcBef>
                <a:spcPts val="1000"/>
              </a:spcBef>
              <a:buSzTx/>
              <a:buFont typeface="Arial"/>
              <a:buNone/>
              <a:defRPr sz="2100">
                <a:uFill>
                  <a:solidFill>
                    <a:srgbClr val="000000"/>
                  </a:solidFill>
                </a:uFill>
                <a:latin typeface="+mn-lt"/>
                <a:ea typeface="+mn-ea"/>
                <a:cs typeface="+mn-cs"/>
                <a:sym typeface="Helvetica"/>
              </a:defRPr>
            </a:pPr>
            <a:r>
              <a:t>last revised: 2020-02-03</a:t>
            </a:r>
          </a:p>
          <a:p>
            <a:pPr marL="0" indent="0" algn="ctr" defTabSz="402336">
              <a:spcBef>
                <a:spcPts val="1000"/>
              </a:spcBef>
              <a:buSzTx/>
              <a:buFont typeface="Arial"/>
              <a:buNone/>
              <a:defRPr sz="2100">
                <a:uFill>
                  <a:solidFill>
                    <a:srgbClr val="000000"/>
                  </a:solidFill>
                </a:uFill>
                <a:latin typeface="+mn-lt"/>
                <a:ea typeface="+mn-ea"/>
                <a:cs typeface="+mn-cs"/>
                <a:sym typeface="Helvetica"/>
              </a:defRPr>
            </a:pPr>
            <a:r>
              <a:t>for delivery: W 2020-02-10 17:00 HMMB390</a:t>
            </a:r>
          </a:p>
          <a:p>
            <a:pPr marL="0" indent="0" algn="ctr" defTabSz="402336">
              <a:spcBef>
                <a:spcPts val="1000"/>
              </a:spcBef>
              <a:buSzTx/>
              <a:buFont typeface="Arial"/>
              <a:buNone/>
              <a:defRPr sz="1400">
                <a:uFill>
                  <a:solidFill>
                    <a:srgbClr val="000000"/>
                  </a:solidFill>
                </a:uFill>
                <a:latin typeface="+mn-lt"/>
                <a:ea typeface="+mn-ea"/>
                <a:cs typeface="+mn-cs"/>
                <a:sym typeface="Helvetica"/>
              </a:defRPr>
            </a:pPr>
            <a:r>
              <a:t>&lt;</a:t>
            </a:r>
            <a:r>
              <a:rPr u="sng">
                <a:solidFill>
                  <a:srgbClr val="0000FF"/>
                </a:solidFill>
                <a:uFill>
                  <a:solidFill>
                    <a:srgbClr val="0000FF"/>
                  </a:solidFill>
                </a:uFill>
                <a:hlinkClick r:id="rId3" invalidUrl="" action="" tgtFrame="" tooltip="" history="1" highlightClick="0" endSnd="0"/>
              </a:rPr>
              <a:t>https://bcourses.berkeley.edu/courses/1487684</a:t>
            </a:r>
            <a:r>
              <a:t>&gt;</a:t>
            </a:r>
          </a:p>
          <a:p>
            <a:pPr marL="0" indent="0" algn="ctr" defTabSz="402336">
              <a:spcBef>
                <a:spcPts val="0"/>
              </a:spcBef>
              <a:buSzTx/>
              <a:buFont typeface="Arial"/>
              <a:buNone/>
              <a:defRPr sz="1200">
                <a:uFill>
                  <a:solidFill>
                    <a:srgbClr val="000000"/>
                  </a:solidFill>
                </a:uFill>
                <a:latin typeface="+mn-lt"/>
                <a:ea typeface="+mn-ea"/>
                <a:cs typeface="+mn-cs"/>
                <a:sym typeface="Helvetica"/>
              </a:defRPr>
            </a:pPr>
            <a:r>
              <a:t>&lt;</a:t>
            </a:r>
            <a:r>
              <a:rPr u="sng">
                <a:solidFill>
                  <a:srgbClr val="0000FF"/>
                </a:solidFill>
                <a:uFill>
                  <a:solidFill>
                    <a:srgbClr val="0000FF"/>
                  </a:solidFill>
                </a:uFill>
                <a:hlinkClick r:id="rId4" invalidUrl="" action="" tgtFrame="" tooltip="" history="1" highlightClick="0" endSnd="0"/>
              </a:rPr>
              <a:t>https://github.com/braddelong/public-files/blob/master/econ-115-lecture-5.pptx</a:t>
            </a:r>
            <a:r>
              <a:t>&gt;</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Wikipedia on Her Death"/>
          <p:cNvSpPr txBox="1"/>
          <p:nvPr>
            <p:ph type="title"/>
          </p:nvPr>
        </p:nvSpPr>
        <p:spPr>
          <a:xfrm>
            <a:off x="669726" y="0"/>
            <a:ext cx="8031362" cy="892969"/>
          </a:xfrm>
          <a:prstGeom prst="rect">
            <a:avLst/>
          </a:prstGeom>
        </p:spPr>
        <p:txBody>
          <a:bodyPr/>
          <a:lstStyle>
            <a:lvl1pPr defTabSz="438911">
              <a:defRPr sz="5376"/>
            </a:lvl1pPr>
          </a:lstStyle>
          <a:p>
            <a:pPr/>
            <a:r>
              <a:t>Wikipedia on Her Death</a:t>
            </a:r>
          </a:p>
        </p:txBody>
      </p:sp>
      <p:sp>
        <p:nvSpPr>
          <p:cNvPr id="146" name="On New Year's Day, Luxemburg declared:…"/>
          <p:cNvSpPr txBox="1"/>
          <p:nvPr>
            <p:ph type="body" idx="1"/>
          </p:nvPr>
        </p:nvSpPr>
        <p:spPr>
          <a:xfrm>
            <a:off x="226764" y="892968"/>
            <a:ext cx="8604431" cy="5626139"/>
          </a:xfrm>
          <a:prstGeom prst="rect">
            <a:avLst/>
          </a:prstGeom>
        </p:spPr>
        <p:txBody>
          <a:bodyPr anchor="t"/>
          <a:lstStyle/>
          <a:p>
            <a:pPr marL="186689" indent="-186689" defTabSz="258782">
              <a:spcBef>
                <a:spcPts val="500"/>
              </a:spcBef>
              <a:defRPr sz="1512"/>
            </a:pPr>
            <a:r>
              <a:t>On New Year's Day, Luxemburg declared:</a:t>
            </a:r>
          </a:p>
          <a:p>
            <a:pPr lvl="1" marL="466725" indent="-186689" defTabSz="258782">
              <a:spcBef>
                <a:spcPts val="500"/>
              </a:spcBef>
              <a:defRPr sz="1512"/>
            </a:pPr>
            <a:r>
              <a:t>“Today we can seriously set about destroying capitalism once and for all. Nay, more; not merely are we today in a position to perform this task, nor merely is its performance a duty toward the proletariat, but our solution offers the only means of saving human society from destruction.”</a:t>
            </a:r>
          </a:p>
          <a:p>
            <a:pPr marL="186689" indent="-186689" defTabSz="258782">
              <a:spcBef>
                <a:spcPts val="500"/>
              </a:spcBef>
              <a:defRPr sz="1512"/>
            </a:pPr>
            <a:r>
              <a:t>Like Liebknecht, Luxemburg supported the violent putsch attempt. The </a:t>
            </a:r>
            <a:r>
              <a:rPr i="1">
                <a:latin typeface="+mn-lt"/>
                <a:ea typeface="+mn-ea"/>
                <a:cs typeface="+mn-cs"/>
                <a:sym typeface="Helvetica"/>
              </a:rPr>
              <a:t>Red Flag</a:t>
            </a:r>
            <a:r>
              <a:t> encouraged the rebels to occupy the editorial offices of the liberal press and later, all positions of power. On 8 January, Luxemburg's </a:t>
            </a:r>
            <a:r>
              <a:rPr i="1">
                <a:latin typeface="+mn-lt"/>
                <a:ea typeface="+mn-ea"/>
                <a:cs typeface="+mn-cs"/>
                <a:sym typeface="Helvetica"/>
              </a:rPr>
              <a:t>Red Flag</a:t>
            </a:r>
            <a:r>
              <a:t> printed a public statement by her, in which she called for revolutionary violence and no negotiations with the revolution's "mortal enemies", the Friedrich Ebert-Philipp Scheidemann government.</a:t>
            </a:r>
          </a:p>
          <a:p>
            <a:pPr marL="186689" indent="-186689" defTabSz="258782">
              <a:spcBef>
                <a:spcPts val="500"/>
              </a:spcBef>
              <a:defRPr sz="1512"/>
            </a:pPr>
            <a:r>
              <a:t>In response to the uprising, German Chancellor and SPD leader Friedrich Ebert ordered the Freikorps to destroy the left-wing revolution, which was crushed by 11 January 1919. Luxemburg's </a:t>
            </a:r>
            <a:r>
              <a:rPr i="1">
                <a:latin typeface="+mn-lt"/>
                <a:ea typeface="+mn-ea"/>
                <a:cs typeface="+mn-cs"/>
                <a:sym typeface="Helvetica"/>
              </a:rPr>
              <a:t>Red Flag</a:t>
            </a:r>
            <a:r>
              <a:t> falsely claimed that the rebellion was spreading across Germany. On 10 January, Luxemburg called for the murder of Scheidemann's supporters and said they had earned their fate. The uprising was small-scale, had limited support and consisted of the occupation of a few newspaper buildings and the construction of street barricades. </a:t>
            </a:r>
          </a:p>
          <a:p>
            <a:pPr marL="186689" indent="-186689" defTabSz="258782">
              <a:spcBef>
                <a:spcPts val="500"/>
              </a:spcBef>
              <a:defRPr sz="1512"/>
            </a:pPr>
            <a:r>
              <a:t>Luxemburg and Liebknecht were captured in Berlin on 15 January 1919 by the Rifle Division of the Cavalry Guards of the Freikorps (Garde-Kavallerie-Schützendivision). Its commander Captain Waldemar Pabst, with Lieutenant Horst von Pflugk-Harttung, questioned them under torture and then gave the order to summarily execute them. Luxemburg was knocked down with a rifle butt by the soldier Otto Runge, then shot in the head, either by Lieutenant Kurt Vogel or by Lieutenant Hermann Souchon. Her body was flung into Berlin's Landwehr Canal…</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Office Hours"/>
          <p:cNvSpPr txBox="1"/>
          <p:nvPr>
            <p:ph type="title" idx="4294967295"/>
          </p:nvPr>
        </p:nvSpPr>
        <p:spPr>
          <a:xfrm>
            <a:off x="277663" y="-2"/>
            <a:ext cx="8572501" cy="1267126"/>
          </a:xfrm>
          <a:prstGeom prst="rect">
            <a:avLst/>
          </a:prstGeom>
        </p:spPr>
        <p:txBody>
          <a:bodyPr lIns="45718" tIns="45718" rIns="45718" bIns="45718"/>
          <a:lstStyle>
            <a:lvl1pPr defTabSz="288036">
              <a:defRPr sz="3780">
                <a:uFill>
                  <a:solidFill>
                    <a:srgbClr val="000000"/>
                  </a:solidFill>
                </a:uFill>
              </a:defRPr>
            </a:lvl1pPr>
          </a:lstStyle>
          <a:p>
            <a:pPr/>
            <a:r>
              <a:t>Econ 115: Administration: Office Hours &amp;c.</a:t>
            </a:r>
          </a:p>
        </p:txBody>
      </p:sp>
      <p:sp>
        <p:nvSpPr>
          <p:cNvPr id="149" name="When should I have my office hours?…"/>
          <p:cNvSpPr txBox="1"/>
          <p:nvPr>
            <p:ph type="body" idx="4294967295"/>
          </p:nvPr>
        </p:nvSpPr>
        <p:spPr>
          <a:xfrm>
            <a:off x="277663" y="1267121"/>
            <a:ext cx="8572501" cy="5397503"/>
          </a:xfrm>
          <a:prstGeom prst="rect">
            <a:avLst/>
          </a:prstGeom>
        </p:spPr>
        <p:txBody>
          <a:bodyPr lIns="45718" tIns="45718" rIns="45718" bIns="45718" anchor="t"/>
          <a:lstStyle/>
          <a:p>
            <a:pPr marL="0" indent="0" defTabSz="352911">
              <a:spcBef>
                <a:spcPts val="800"/>
              </a:spcBef>
              <a:buSzTx/>
              <a:buFont typeface="Arial"/>
              <a:buNone/>
              <a:defRPr b="1" sz="1860">
                <a:uFill>
                  <a:solidFill>
                    <a:srgbClr val="000000"/>
                  </a:solidFill>
                </a:uFill>
                <a:latin typeface="+mn-lt"/>
                <a:ea typeface="+mn-ea"/>
                <a:cs typeface="+mn-cs"/>
                <a:sym typeface="Helvetica"/>
              </a:defRPr>
            </a:pPr>
            <a:r>
              <a:t>DeLong: Office Hours</a:t>
            </a:r>
          </a:p>
          <a:p>
            <a:pPr marL="0" indent="0" defTabSz="352911">
              <a:spcBef>
                <a:spcPts val="800"/>
              </a:spcBef>
              <a:buSzTx/>
              <a:buFont typeface="Arial"/>
              <a:buNone/>
              <a:defRPr sz="1395">
                <a:uFill>
                  <a:solidFill>
                    <a:srgbClr val="000000"/>
                  </a:solidFill>
                </a:uFill>
                <a:latin typeface="+mn-lt"/>
                <a:ea typeface="+mn-ea"/>
                <a:cs typeface="+mn-cs"/>
                <a:sym typeface="Helvetica"/>
              </a:defRPr>
            </a:pPr>
            <a:r>
              <a:t>M 11:10-12:40, Blum Hall 200B</a:t>
            </a:r>
          </a:p>
          <a:p>
            <a:pPr marL="0" indent="0" defTabSz="352911">
              <a:spcBef>
                <a:spcPts val="800"/>
              </a:spcBef>
              <a:buSzTx/>
              <a:buFont typeface="Arial"/>
              <a:buNone/>
              <a:defRPr sz="1395">
                <a:uFill>
                  <a:solidFill>
                    <a:srgbClr val="000000"/>
                  </a:solidFill>
                </a:uFill>
                <a:latin typeface="+mn-lt"/>
                <a:ea typeface="+mn-ea"/>
                <a:cs typeface="+mn-cs"/>
                <a:sym typeface="Helvetica"/>
              </a:defRPr>
            </a:pPr>
            <a:r>
              <a:t>T 11:15-12:00, Blum Hall 200B</a:t>
            </a:r>
          </a:p>
          <a:p>
            <a:pPr marL="0" indent="0" defTabSz="352911">
              <a:spcBef>
                <a:spcPts val="800"/>
              </a:spcBef>
              <a:buSzTx/>
              <a:buFont typeface="Arial"/>
              <a:buNone/>
              <a:defRPr sz="1395">
                <a:uFill>
                  <a:solidFill>
                    <a:srgbClr val="000000"/>
                  </a:solidFill>
                </a:uFill>
                <a:latin typeface="+mn-lt"/>
                <a:ea typeface="+mn-ea"/>
                <a:cs typeface="+mn-cs"/>
                <a:sym typeface="Helvetica"/>
              </a:defRPr>
            </a:pPr>
            <a:r>
              <a:t>By appointment in Blum Hall 200B, Evans 691A, or elsewhere: email &lt;</a:t>
            </a:r>
            <a:r>
              <a:rPr u="sng">
                <a:solidFill>
                  <a:srgbClr val="0000FF"/>
                </a:solidFill>
                <a:uFill>
                  <a:solidFill>
                    <a:srgbClr val="0000FF"/>
                  </a:solidFill>
                </a:uFill>
                <a:hlinkClick r:id="rId2" invalidUrl="" action="" tgtFrame="" tooltip="" history="1" highlightClick="0" endSnd="0"/>
              </a:rPr>
              <a:t>delong@econ.berkeley.edu</a:t>
            </a:r>
            <a:r>
              <a:t>&gt; Sign up at: &lt;</a:t>
            </a:r>
            <a:r>
              <a:rPr>
                <a:hlinkClick r:id="rId3" invalidUrl="" action="" tgtFrame="" tooltip="" history="1" highlightClick="0" endSnd="0"/>
              </a:rPr>
              <a:t>https://www.icloud.com/numbers/0leoOOlezWp6BYKSiPJhdXy7Q</a:t>
            </a:r>
            <a:r>
              <a:t>&gt;</a:t>
            </a:r>
          </a:p>
          <a:p>
            <a:pPr marL="0" indent="0" algn="ctr" defTabSz="352911">
              <a:spcBef>
                <a:spcPts val="800"/>
              </a:spcBef>
              <a:buSzTx/>
              <a:buFont typeface="Arial"/>
              <a:buNone/>
              <a:defRPr b="1" sz="1395">
                <a:uFill>
                  <a:solidFill>
                    <a:srgbClr val="000000"/>
                  </a:solidFill>
                </a:uFill>
                <a:latin typeface="+mn-lt"/>
                <a:ea typeface="+mn-ea"/>
                <a:cs typeface="+mn-cs"/>
                <a:sym typeface="Helvetica"/>
              </a:defRPr>
            </a:pPr>
          </a:p>
          <a:p>
            <a:pPr marL="0" indent="0" defTabSz="352911">
              <a:spcBef>
                <a:spcPts val="800"/>
              </a:spcBef>
              <a:buSzTx/>
              <a:buFont typeface="Arial"/>
              <a:buNone/>
              <a:defRPr b="1" sz="1860">
                <a:uFill>
                  <a:solidFill>
                    <a:srgbClr val="000000"/>
                  </a:solidFill>
                </a:uFill>
                <a:latin typeface="+mn-lt"/>
                <a:ea typeface="+mn-ea"/>
                <a:cs typeface="+mn-cs"/>
                <a:sym typeface="Helvetica"/>
              </a:defRPr>
            </a:pPr>
            <a:r>
              <a:t>Paper due Feb 23: The Coming of Modern Economic Growth: Assignment 4</a:t>
            </a:r>
          </a:p>
          <a:p>
            <a:pPr marL="0" indent="0" defTabSz="352911">
              <a:spcBef>
                <a:spcPts val="800"/>
              </a:spcBef>
              <a:buSzTx/>
              <a:buFont typeface="Arial"/>
              <a:buNone/>
              <a:defRPr sz="1395">
                <a:uFill>
                  <a:solidFill>
                    <a:srgbClr val="000000"/>
                  </a:solidFill>
                </a:uFill>
                <a:latin typeface="+mn-lt"/>
                <a:ea typeface="+mn-ea"/>
                <a:cs typeface="+mn-cs"/>
                <a:sym typeface="Helvetica"/>
              </a:defRPr>
            </a:pPr>
            <a:r>
              <a:t>What do you think are the most important differences between the era of modern economic growth—in those economies and those periods which have been profoundly shaped by it—and earlier economies, or economies which have by-and-large not been profoundly shaped by the modern economic growth process?</a:t>
            </a:r>
          </a:p>
          <a:p>
            <a:pPr marL="0" indent="0" defTabSz="352911">
              <a:spcBef>
                <a:spcPts val="800"/>
              </a:spcBef>
              <a:buSzTx/>
              <a:buFont typeface="Arial"/>
              <a:buNone/>
              <a:defRPr sz="1395">
                <a:uFill>
                  <a:solidFill>
                    <a:srgbClr val="000000"/>
                  </a:solidFill>
                </a:uFill>
                <a:latin typeface="+mn-lt"/>
                <a:ea typeface="+mn-ea"/>
                <a:cs typeface="+mn-cs"/>
                <a:sym typeface="Helvetica"/>
              </a:defRPr>
            </a:pPr>
            <a:r>
              <a:t>Explain why you hold the views that you do. Justify your opinions with quotations from and citations to DeLong's book draft—and to other sources you believe apposite.</a:t>
            </a:r>
          </a:p>
          <a:p>
            <a:pPr marL="0" indent="0" defTabSz="352911">
              <a:spcBef>
                <a:spcPts val="800"/>
              </a:spcBef>
              <a:buSzTx/>
              <a:buFont typeface="Arial"/>
              <a:buNone/>
              <a:defRPr sz="1395">
                <a:uFill>
                  <a:solidFill>
                    <a:srgbClr val="000000"/>
                  </a:solidFill>
                </a:uFill>
                <a:latin typeface="+mn-lt"/>
                <a:ea typeface="+mn-ea"/>
                <a:cs typeface="+mn-cs"/>
                <a:sym typeface="Helvetica"/>
              </a:defRPr>
            </a:pPr>
            <a:r>
              <a:t>Write 400-500 words, and submit them on this webpage.: &lt;</a:t>
            </a:r>
            <a:r>
              <a:rPr u="sng">
                <a:solidFill>
                  <a:srgbClr val="0000FF"/>
                </a:solidFill>
                <a:uFill>
                  <a:solidFill>
                    <a:srgbClr val="0000FF"/>
                  </a:solidFill>
                </a:uFill>
                <a:hlinkClick r:id="rId4" invalidUrl="" action="" tgtFrame="" tooltip="" history="1" highlightClick="0" endSnd="0"/>
              </a:rPr>
              <a:t>https://bcourses.berkeley.edu/courses/1487684/assignments/8051997</a:t>
            </a:r>
            <a:r>
              <a:t>&gt;</a:t>
            </a:r>
          </a:p>
          <a:p>
            <a:pPr marL="0" indent="0" defTabSz="352911">
              <a:spcBef>
                <a:spcPts val="800"/>
              </a:spcBef>
              <a:buSzTx/>
              <a:buFont typeface="Arial"/>
              <a:buNone/>
              <a:defRPr sz="1395">
                <a:uFill>
                  <a:solidFill>
                    <a:srgbClr val="000000"/>
                  </a:solidFill>
                </a:uFill>
                <a:latin typeface="+mn-lt"/>
                <a:ea typeface="+mn-ea"/>
                <a:cs typeface="+mn-cs"/>
                <a:sym typeface="Helvetica"/>
              </a:defRPr>
            </a:pPr>
          </a:p>
          <a:p>
            <a:pPr marL="0" indent="0" defTabSz="352911">
              <a:spcBef>
                <a:spcPts val="800"/>
              </a:spcBef>
              <a:buSzTx/>
              <a:buFont typeface="Arial"/>
              <a:buNone/>
              <a:defRPr b="1" sz="1860">
                <a:uFill>
                  <a:solidFill>
                    <a:srgbClr val="000000"/>
                  </a:solidFill>
                </a:uFill>
                <a:latin typeface="+mn-lt"/>
                <a:ea typeface="+mn-ea"/>
                <a:cs typeface="+mn-cs"/>
                <a:sym typeface="Helvetica"/>
              </a:defRPr>
            </a:pPr>
            <a:r>
              <a:t>Dasgupta, Eichengreen, and Skidelsky will be on the exam!</a:t>
            </a:r>
          </a:p>
          <a:p>
            <a:pPr marL="0" indent="0" defTabSz="361416">
              <a:spcBef>
                <a:spcPts val="900"/>
              </a:spcBef>
              <a:buSzTx/>
              <a:buFont typeface="Arial"/>
              <a:buNone/>
              <a:defRPr b="1" sz="1860">
                <a:uFill>
                  <a:solidFill>
                    <a:srgbClr val="000000"/>
                  </a:solidFill>
                </a:uFill>
                <a:latin typeface="+mn-lt"/>
                <a:ea typeface="+mn-ea"/>
                <a:cs typeface="+mn-cs"/>
                <a:sym typeface="Helvetica"/>
              </a:defRPr>
            </a:pPr>
            <a:r>
              <a:t>Memo: bCourses website &lt;</a:t>
            </a:r>
            <a:r>
              <a:rPr u="sng">
                <a:solidFill>
                  <a:srgbClr val="0000FF"/>
                </a:solidFill>
                <a:uFill>
                  <a:solidFill>
                    <a:srgbClr val="0000FF"/>
                  </a:solidFill>
                </a:uFill>
                <a:hlinkClick r:id="rId5" invalidUrl="" action="" tgtFrame="" tooltip="" history="1" highlightClick="0" endSnd="0"/>
              </a:rPr>
              <a:t>https://bcourses.berkeley.edu/courses/1487684</a:t>
            </a:r>
            <a:r>
              <a:t>&gt;</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Office Hours"/>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DeLong Office Hours</a:t>
            </a:r>
          </a:p>
        </p:txBody>
      </p:sp>
      <p:sp>
        <p:nvSpPr>
          <p:cNvPr id="152" name="When should I have my office hours?…"/>
          <p:cNvSpPr txBox="1"/>
          <p:nvPr>
            <p:ph type="body" idx="4294967295"/>
          </p:nvPr>
        </p:nvSpPr>
        <p:spPr>
          <a:xfrm>
            <a:off x="277663" y="1267121"/>
            <a:ext cx="8572501" cy="5397503"/>
          </a:xfrm>
          <a:prstGeom prst="rect">
            <a:avLst/>
          </a:prstGeom>
        </p:spPr>
        <p:txBody>
          <a:bodyPr lIns="45718" tIns="45718" rIns="45718" bIns="45718" anchor="t"/>
          <a:lstStyle/>
          <a:p>
            <a:pPr marL="0" indent="0" defTabSz="379474">
              <a:spcBef>
                <a:spcPts val="900"/>
              </a:spcBef>
              <a:buSzTx/>
              <a:buFont typeface="Arial"/>
              <a:buNone/>
              <a:defRPr sz="3000">
                <a:uFill>
                  <a:solidFill>
                    <a:srgbClr val="000000"/>
                  </a:solidFill>
                </a:uFill>
                <a:latin typeface="+mn-lt"/>
                <a:ea typeface="+mn-ea"/>
                <a:cs typeface="+mn-cs"/>
                <a:sym typeface="Helvetica"/>
              </a:defRPr>
            </a:pPr>
            <a:r>
              <a:t>M 11:10-12:40, Blum Hall 200B</a:t>
            </a:r>
          </a:p>
          <a:p>
            <a:pPr marL="0" indent="0" defTabSz="379474">
              <a:spcBef>
                <a:spcPts val="900"/>
              </a:spcBef>
              <a:buSzTx/>
              <a:buFont typeface="Arial"/>
              <a:buNone/>
              <a:defRPr sz="3000">
                <a:uFill>
                  <a:solidFill>
                    <a:srgbClr val="000000"/>
                  </a:solidFill>
                </a:uFill>
                <a:latin typeface="+mn-lt"/>
                <a:ea typeface="+mn-ea"/>
                <a:cs typeface="+mn-cs"/>
                <a:sym typeface="Helvetica"/>
              </a:defRPr>
            </a:pPr>
            <a:r>
              <a:t>T 11:15-12:00, Blum Hall 200B</a:t>
            </a:r>
          </a:p>
          <a:p>
            <a:pPr marL="0" indent="0" defTabSz="379474">
              <a:spcBef>
                <a:spcPts val="900"/>
              </a:spcBef>
              <a:buSzTx/>
              <a:buFont typeface="Arial"/>
              <a:buNone/>
              <a:defRPr sz="3000">
                <a:uFill>
                  <a:solidFill>
                    <a:srgbClr val="000000"/>
                  </a:solidFill>
                </a:uFill>
                <a:latin typeface="+mn-lt"/>
                <a:ea typeface="+mn-ea"/>
                <a:cs typeface="+mn-cs"/>
                <a:sym typeface="Helvetica"/>
              </a:defRPr>
            </a:pPr>
            <a:r>
              <a:t>By appointment in Blum Hall 200B, Evans 691A, or elsewhere: </a:t>
            </a:r>
          </a:p>
          <a:p>
            <a:pPr marL="300789" indent="-300789" defTabSz="379474">
              <a:spcBef>
                <a:spcPts val="900"/>
              </a:spcBef>
              <a:buSzPct val="100000"/>
              <a:defRPr sz="3000">
                <a:uFill>
                  <a:solidFill>
                    <a:srgbClr val="000000"/>
                  </a:solidFill>
                </a:uFill>
                <a:latin typeface="+mn-lt"/>
                <a:ea typeface="+mn-ea"/>
                <a:cs typeface="+mn-cs"/>
                <a:sym typeface="Helvetica"/>
              </a:defRPr>
            </a:pPr>
            <a:r>
              <a:t>email &lt;</a:t>
            </a:r>
            <a:r>
              <a:rPr u="sng">
                <a:solidFill>
                  <a:srgbClr val="0000FF"/>
                </a:solidFill>
                <a:uFill>
                  <a:solidFill>
                    <a:srgbClr val="0000FF"/>
                  </a:solidFill>
                </a:uFill>
                <a:hlinkClick r:id="rId2" invalidUrl="" action="" tgtFrame="" tooltip="" history="1" highlightClick="0" endSnd="0"/>
              </a:rPr>
              <a:t>delong@econ.berkeley.edu</a:t>
            </a:r>
            <a:r>
              <a:t>&gt; </a:t>
            </a:r>
          </a:p>
          <a:p>
            <a:pPr marL="300789" indent="-300789" defTabSz="379474">
              <a:spcBef>
                <a:spcPts val="900"/>
              </a:spcBef>
              <a:buSzPct val="100000"/>
              <a:defRPr sz="3000">
                <a:uFill>
                  <a:solidFill>
                    <a:srgbClr val="000000"/>
                  </a:solidFill>
                </a:uFill>
                <a:latin typeface="+mn-lt"/>
                <a:ea typeface="+mn-ea"/>
                <a:cs typeface="+mn-cs"/>
                <a:sym typeface="Helvetica"/>
              </a:defRPr>
            </a:pPr>
            <a:r>
              <a:t>Sign up at: &lt;</a:t>
            </a:r>
            <a:r>
              <a:rPr u="sng">
                <a:solidFill>
                  <a:srgbClr val="0000FF"/>
                </a:solidFill>
                <a:uFill>
                  <a:solidFill>
                    <a:srgbClr val="0000FF"/>
                  </a:solidFill>
                </a:uFill>
                <a:hlinkClick r:id="rId3" invalidUrl="" action="" tgtFrame="" tooltip="" history="1" highlightClick="0" endSnd="0"/>
              </a:rPr>
              <a:t>https://www.icloud.com/numbers/0leoOOlezWp6BYKSiPJhdXy7Q</a:t>
            </a:r>
            <a:r>
              <a:t>&gt;</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Office Hours"/>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Midterm!</a:t>
            </a:r>
          </a:p>
        </p:txBody>
      </p:sp>
      <p:sp>
        <p:nvSpPr>
          <p:cNvPr id="155" name="When should I have my office hours?…"/>
          <p:cNvSpPr txBox="1"/>
          <p:nvPr>
            <p:ph type="body" idx="4294967295"/>
          </p:nvPr>
        </p:nvSpPr>
        <p:spPr>
          <a:xfrm>
            <a:off x="277663" y="1267121"/>
            <a:ext cx="8572501" cy="5397503"/>
          </a:xfrm>
          <a:prstGeom prst="rect">
            <a:avLst/>
          </a:prstGeom>
        </p:spPr>
        <p:txBody>
          <a:bodyPr lIns="45718" tIns="45718" rIns="45718" bIns="45718" anchor="t"/>
          <a:lstStyle/>
          <a:p>
            <a:pPr marL="0" indent="0" defTabSz="379474">
              <a:spcBef>
                <a:spcPts val="900"/>
              </a:spcBef>
              <a:buSzTx/>
              <a:buFont typeface="Arial"/>
              <a:buNone/>
              <a:defRPr sz="3000">
                <a:uFill>
                  <a:solidFill>
                    <a:srgbClr val="000000"/>
                  </a:solidFill>
                </a:uFill>
                <a:latin typeface="+mn-lt"/>
                <a:ea typeface="+mn-ea"/>
                <a:cs typeface="+mn-cs"/>
                <a:sym typeface="Helvetica"/>
              </a:defRPr>
            </a:pPr>
            <a:r>
              <a:t>M 1700-18:30, HMMB 390</a:t>
            </a:r>
          </a:p>
          <a:p>
            <a:pPr marL="0" indent="0" defTabSz="379474">
              <a:spcBef>
                <a:spcPts val="900"/>
              </a:spcBef>
              <a:buSzTx/>
              <a:buFont typeface="Arial"/>
              <a:buNone/>
              <a:defRPr sz="3000">
                <a:uFill>
                  <a:solidFill>
                    <a:srgbClr val="000000"/>
                  </a:solidFill>
                </a:uFill>
                <a:latin typeface="+mn-lt"/>
                <a:ea typeface="+mn-ea"/>
                <a:cs typeface="+mn-cs"/>
                <a:sym typeface="Helvetica"/>
              </a:defRPr>
            </a:pPr>
          </a:p>
          <a:p>
            <a:pPr marL="300789" indent="-300789" defTabSz="379474">
              <a:spcBef>
                <a:spcPts val="900"/>
              </a:spcBef>
              <a:buSzPct val="100000"/>
              <a:defRPr sz="3000">
                <a:uFill>
                  <a:solidFill>
                    <a:srgbClr val="000000"/>
                  </a:solidFill>
                </a:uFill>
                <a:latin typeface="+mn-lt"/>
                <a:ea typeface="+mn-ea"/>
                <a:cs typeface="+mn-cs"/>
                <a:sym typeface="Helvetica"/>
              </a:defRPr>
            </a:pPr>
            <a:r>
              <a:t>60% short answers about concepts so far</a:t>
            </a:r>
          </a:p>
          <a:p>
            <a:pPr marL="300789" indent="-300789" defTabSz="379474">
              <a:spcBef>
                <a:spcPts val="900"/>
              </a:spcBef>
              <a:buSzPct val="100000"/>
              <a:defRPr sz="3000">
                <a:uFill>
                  <a:solidFill>
                    <a:srgbClr val="000000"/>
                  </a:solidFill>
                </a:uFill>
                <a:latin typeface="+mn-lt"/>
                <a:ea typeface="+mn-ea"/>
                <a:cs typeface="+mn-cs"/>
                <a:sym typeface="Helvetica"/>
              </a:defRPr>
            </a:pPr>
            <a:r>
              <a:t>40% an essay</a:t>
            </a:r>
          </a:p>
          <a:p>
            <a:pPr marL="300789" indent="-300789" defTabSz="379474">
              <a:spcBef>
                <a:spcPts val="900"/>
              </a:spcBef>
              <a:buSzPct val="100000"/>
              <a:defRPr sz="3000">
                <a:uFill>
                  <a:solidFill>
                    <a:srgbClr val="000000"/>
                  </a:solidFill>
                </a:uFill>
                <a:latin typeface="+mn-lt"/>
                <a:ea typeface="+mn-ea"/>
                <a:cs typeface="+mn-cs"/>
                <a:sym typeface="Helvetica"/>
              </a:defRPr>
            </a:pPr>
            <a:r>
              <a:t>INSTRUCTOR REALITY CHECK…</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The U.S.: The Roaring Twenties"/>
          <p:cNvSpPr txBox="1"/>
          <p:nvPr>
            <p:ph type="title" idx="4294967295"/>
          </p:nvPr>
        </p:nvSpPr>
        <p:spPr>
          <a:xfrm>
            <a:off x="457199" y="-1"/>
            <a:ext cx="8234348" cy="1094173"/>
          </a:xfrm>
          <a:prstGeom prst="rect">
            <a:avLst/>
          </a:prstGeom>
        </p:spPr>
        <p:txBody>
          <a:bodyPr lIns="50800" tIns="50800" rIns="50800" bIns="50800"/>
          <a:lstStyle/>
          <a:p>
            <a:pPr lvl="1" defTabSz="312181">
              <a:defRPr sz="4256"/>
            </a:pPr>
            <a:r>
              <a:t>The U.S.: The Roaring Twenties</a:t>
            </a:r>
          </a:p>
        </p:txBody>
      </p:sp>
      <p:sp>
        <p:nvSpPr>
          <p:cNvPr id="158" name="The boom of the 1920s…"/>
          <p:cNvSpPr txBox="1"/>
          <p:nvPr>
            <p:ph type="body" sz="half" idx="4294967295"/>
          </p:nvPr>
        </p:nvSpPr>
        <p:spPr>
          <a:xfrm>
            <a:off x="679141" y="1156078"/>
            <a:ext cx="3525832" cy="5111125"/>
          </a:xfrm>
          <a:prstGeom prst="rect">
            <a:avLst/>
          </a:prstGeom>
        </p:spPr>
        <p:txBody>
          <a:bodyPr lIns="50800" tIns="50800" rIns="50800" bIns="50800" anchor="t"/>
          <a:lstStyle/>
          <a:p>
            <a:pPr marL="362185" indent="-362185" defTabSz="914400">
              <a:spcBef>
                <a:spcPts val="800"/>
              </a:spcBef>
              <a:defRPr>
                <a:uFill>
                  <a:solidFill>
                    <a:srgbClr val="000000"/>
                  </a:solidFill>
                </a:uFill>
                <a:latin typeface="Calibri"/>
                <a:ea typeface="Calibri"/>
                <a:cs typeface="Calibri"/>
                <a:sym typeface="Calibri"/>
              </a:defRPr>
            </a:pPr>
            <a:r>
              <a:t>The boom of the 1920s</a:t>
            </a:r>
          </a:p>
          <a:p>
            <a:pPr marL="362185" indent="-362185" defTabSz="914400">
              <a:spcBef>
                <a:spcPts val="800"/>
              </a:spcBef>
              <a:defRPr>
                <a:uFill>
                  <a:solidFill>
                    <a:srgbClr val="000000"/>
                  </a:solidFill>
                </a:uFill>
                <a:latin typeface="Calibri"/>
                <a:ea typeface="Calibri"/>
                <a:cs typeface="Calibri"/>
                <a:sym typeface="Calibri"/>
              </a:defRPr>
            </a:pPr>
            <a:r>
              <a:t>Mass production—the flowering of the Second Industrial Revolution</a:t>
            </a:r>
          </a:p>
          <a:p>
            <a:pPr marL="362185" indent="-362185" defTabSz="914400">
              <a:spcBef>
                <a:spcPts val="800"/>
              </a:spcBef>
              <a:defRPr>
                <a:uFill>
                  <a:solidFill>
                    <a:srgbClr val="000000"/>
                  </a:solidFill>
                </a:uFill>
                <a:latin typeface="Calibri"/>
                <a:ea typeface="Calibri"/>
                <a:cs typeface="Calibri"/>
                <a:sym typeface="Calibri"/>
              </a:defRPr>
            </a:pPr>
            <a:r>
              <a:t>“The business of America is business”</a:t>
            </a:r>
          </a:p>
          <a:p>
            <a:pPr marL="362185" indent="-362185" defTabSz="914400">
              <a:spcBef>
                <a:spcPts val="800"/>
              </a:spcBef>
              <a:defRPr>
                <a:uFill>
                  <a:solidFill>
                    <a:srgbClr val="000000"/>
                  </a:solidFill>
                </a:uFill>
                <a:latin typeface="Calibri"/>
                <a:ea typeface="Calibri"/>
                <a:cs typeface="Calibri"/>
                <a:sym typeface="Calibri"/>
              </a:defRPr>
            </a:pPr>
            <a:r>
              <a:t>Structural changes in the 1920s</a:t>
            </a:r>
          </a:p>
        </p:txBody>
      </p:sp>
      <p:pic>
        <p:nvPicPr>
          <p:cNvPr id="159" name="the_great_gatsby_-_Google_Search.png" descr="the_great_gatsby_-_Google_Search.png"/>
          <p:cNvPicPr>
            <a:picLocks noChangeAspect="1"/>
          </p:cNvPicPr>
          <p:nvPr/>
        </p:nvPicPr>
        <p:blipFill>
          <a:blip r:embed="rId2">
            <a:extLst/>
          </a:blip>
          <a:stretch>
            <a:fillRect/>
          </a:stretch>
        </p:blipFill>
        <p:spPr>
          <a:xfrm>
            <a:off x="4204972" y="1156078"/>
            <a:ext cx="4480618" cy="5111125"/>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The Boom of the 1920s"/>
          <p:cNvSpPr txBox="1"/>
          <p:nvPr>
            <p:ph type="title"/>
          </p:nvPr>
        </p:nvSpPr>
        <p:spPr>
          <a:xfrm>
            <a:off x="371390" y="-1"/>
            <a:ext cx="8341552" cy="1071564"/>
          </a:xfrm>
          <a:prstGeom prst="rect">
            <a:avLst/>
          </a:prstGeom>
        </p:spPr>
        <p:txBody>
          <a:bodyPr/>
          <a:lstStyle/>
          <a:p>
            <a:pPr/>
            <a:r>
              <a:t>The Boom of the 1920s</a:t>
            </a:r>
          </a:p>
        </p:txBody>
      </p:sp>
      <p:sp>
        <p:nvSpPr>
          <p:cNvPr id="162" name="The only big recession the post-WWI recession…"/>
          <p:cNvSpPr txBox="1"/>
          <p:nvPr>
            <p:ph type="body" sz="half" idx="1"/>
          </p:nvPr>
        </p:nvSpPr>
        <p:spPr>
          <a:xfrm>
            <a:off x="371390" y="1071562"/>
            <a:ext cx="3866383" cy="5311433"/>
          </a:xfrm>
          <a:prstGeom prst="rect">
            <a:avLst/>
          </a:prstGeom>
        </p:spPr>
        <p:txBody>
          <a:bodyPr anchor="t"/>
          <a:lstStyle/>
          <a:p>
            <a:pPr>
              <a:spcBef>
                <a:spcPts val="800"/>
              </a:spcBef>
            </a:pPr>
            <a:r>
              <a:t>The only big recession the post-WWI recession</a:t>
            </a:r>
          </a:p>
          <a:p>
            <a:pPr lvl="1">
              <a:spcBef>
                <a:spcPts val="800"/>
              </a:spcBef>
            </a:pPr>
            <a:r>
              <a:t>Get rid of the inflation of WWI</a:t>
            </a:r>
          </a:p>
          <a:p>
            <a:pPr lvl="1">
              <a:spcBef>
                <a:spcPts val="800"/>
              </a:spcBef>
            </a:pPr>
            <a:r>
              <a:t>Return the economy to sound finance</a:t>
            </a:r>
          </a:p>
          <a:p>
            <a:pPr>
              <a:spcBef>
                <a:spcPts val="800"/>
              </a:spcBef>
            </a:pPr>
            <a:r>
              <a:t>How big a deal was 1919-1921?</a:t>
            </a:r>
          </a:p>
          <a:p>
            <a:pPr>
              <a:spcBef>
                <a:spcPts val="800"/>
              </a:spcBef>
            </a:pPr>
            <a:r>
              <a:t>Rapid bounce-back, however</a:t>
            </a:r>
          </a:p>
        </p:txBody>
      </p:sp>
      <p:pic>
        <p:nvPicPr>
          <p:cNvPr id="163" name="Measuring_Worth_-_U_S__GDP.png" descr="Measuring_Worth_-_U_S__GDP.png"/>
          <p:cNvPicPr>
            <a:picLocks noChangeAspect="0"/>
          </p:cNvPicPr>
          <p:nvPr/>
        </p:nvPicPr>
        <p:blipFill>
          <a:blip r:embed="rId2">
            <a:extLst/>
          </a:blip>
          <a:stretch>
            <a:fillRect/>
          </a:stretch>
        </p:blipFill>
        <p:spPr>
          <a:xfrm>
            <a:off x="4237772" y="1071562"/>
            <a:ext cx="4475171" cy="5311433"/>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Structural Changes in the 1920s"/>
          <p:cNvSpPr txBox="1"/>
          <p:nvPr>
            <p:ph type="title"/>
          </p:nvPr>
        </p:nvSpPr>
        <p:spPr>
          <a:xfrm>
            <a:off x="371390" y="-1"/>
            <a:ext cx="8341552" cy="1071564"/>
          </a:xfrm>
          <a:prstGeom prst="rect">
            <a:avLst/>
          </a:prstGeom>
        </p:spPr>
        <p:txBody>
          <a:bodyPr/>
          <a:lstStyle>
            <a:lvl1pPr defTabSz="406908">
              <a:defRPr sz="4984"/>
            </a:lvl1pPr>
          </a:lstStyle>
          <a:p>
            <a:pPr/>
            <a:r>
              <a:t>Structural Changes in the 1920s</a:t>
            </a:r>
          </a:p>
        </p:txBody>
      </p:sp>
      <p:sp>
        <p:nvSpPr>
          <p:cNvPr id="166" name="Mass production—Henry Ford and the Model T…"/>
          <p:cNvSpPr txBox="1"/>
          <p:nvPr>
            <p:ph type="body" sz="half" idx="1"/>
          </p:nvPr>
        </p:nvSpPr>
        <p:spPr>
          <a:xfrm>
            <a:off x="371390" y="1071562"/>
            <a:ext cx="3866383" cy="5311433"/>
          </a:xfrm>
          <a:prstGeom prst="rect">
            <a:avLst/>
          </a:prstGeom>
        </p:spPr>
        <p:txBody>
          <a:bodyPr anchor="t"/>
          <a:lstStyle/>
          <a:p>
            <a:pPr>
              <a:spcBef>
                <a:spcPts val="800"/>
              </a:spcBef>
            </a:pPr>
            <a:r>
              <a:t>Mass production—Henry Ford and the Model T</a:t>
            </a:r>
          </a:p>
          <a:p>
            <a:pPr>
              <a:spcBef>
                <a:spcPts val="800"/>
              </a:spcBef>
            </a:pPr>
            <a:r>
              <a:t>End of mass immigration—immigration restrictions of 1924</a:t>
            </a:r>
          </a:p>
          <a:p>
            <a:pPr lvl="1">
              <a:spcBef>
                <a:spcPts val="800"/>
              </a:spcBef>
            </a:pPr>
            <a:r>
              <a:t>What do these do to the demand for construction, and construction workers?</a:t>
            </a:r>
          </a:p>
          <a:p>
            <a:pPr>
              <a:spcBef>
                <a:spcPts val="800"/>
              </a:spcBef>
            </a:pPr>
            <a:r>
              <a:t>The role of the stock market…</a:t>
            </a:r>
          </a:p>
          <a:p>
            <a:pPr>
              <a:spcBef>
                <a:spcPts val="800"/>
              </a:spcBef>
            </a:pPr>
            <a:r>
              <a:t>The role of the banking system…</a:t>
            </a:r>
          </a:p>
        </p:txBody>
      </p:sp>
      <p:pic>
        <p:nvPicPr>
          <p:cNvPr id="167" name="Measuring_Worth_-_U_S__GDP.png" descr="Measuring_Worth_-_U_S__GDP.png"/>
          <p:cNvPicPr>
            <a:picLocks noChangeAspect="0"/>
          </p:cNvPicPr>
          <p:nvPr/>
        </p:nvPicPr>
        <p:blipFill>
          <a:blip r:embed="rId2">
            <a:extLst/>
          </a:blip>
          <a:stretch>
            <a:fillRect/>
          </a:stretch>
        </p:blipFill>
        <p:spPr>
          <a:xfrm>
            <a:off x="4237772" y="1071562"/>
            <a:ext cx="4475171" cy="5311433"/>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Setting the Stage for the Great Depression"/>
          <p:cNvSpPr txBox="1"/>
          <p:nvPr>
            <p:ph type="title" idx="4294967295"/>
          </p:nvPr>
        </p:nvSpPr>
        <p:spPr>
          <a:xfrm>
            <a:off x="457199" y="-1"/>
            <a:ext cx="8228391" cy="1023141"/>
          </a:xfrm>
          <a:prstGeom prst="rect">
            <a:avLst/>
          </a:prstGeom>
        </p:spPr>
        <p:txBody>
          <a:bodyPr lIns="50800" tIns="50800" rIns="50800" bIns="50800"/>
          <a:lstStyle>
            <a:lvl1pPr defTabSz="230028">
              <a:defRPr sz="3136">
                <a:solidFill>
                  <a:srgbClr val="000080"/>
                </a:solidFill>
              </a:defRPr>
            </a:lvl1pPr>
          </a:lstStyle>
          <a:p>
            <a:pPr/>
            <a:r>
              <a:t>Setting the Stage for the Great Depression</a:t>
            </a:r>
          </a:p>
        </p:txBody>
      </p:sp>
      <p:sp>
        <p:nvSpPr>
          <p:cNvPr id="170" name="What had ended previous downturns?:…"/>
          <p:cNvSpPr txBox="1"/>
          <p:nvPr>
            <p:ph type="body" sz="half" idx="4294967295"/>
          </p:nvPr>
        </p:nvSpPr>
        <p:spPr>
          <a:xfrm>
            <a:off x="457199" y="1023139"/>
            <a:ext cx="4117828" cy="5244064"/>
          </a:xfrm>
          <a:prstGeom prst="rect">
            <a:avLst/>
          </a:prstGeom>
        </p:spPr>
        <p:txBody>
          <a:bodyPr lIns="50800" tIns="50800" rIns="50800" bIns="50800" anchor="t"/>
          <a:lstStyle/>
          <a:p>
            <a:pPr marL="0" indent="0" defTabSz="361005">
              <a:spcBef>
                <a:spcPts val="0"/>
              </a:spcBef>
              <a:buSzTx/>
              <a:buFont typeface="Arial"/>
              <a:buNone/>
              <a:defRPr b="1" sz="1848">
                <a:uFill>
                  <a:solidFill>
                    <a:srgbClr val="000000"/>
                  </a:solidFill>
                </a:uFill>
                <a:latin typeface="+mn-lt"/>
                <a:ea typeface="+mn-ea"/>
                <a:cs typeface="+mn-cs"/>
                <a:sym typeface="Helvetica"/>
              </a:defRPr>
            </a:pPr>
            <a:r>
              <a:t>What had ended previous downturns?:</a:t>
            </a:r>
          </a:p>
          <a:p>
            <a:pPr marL="0" indent="0" defTabSz="361005">
              <a:spcBef>
                <a:spcPts val="0"/>
              </a:spcBef>
              <a:buSzTx/>
              <a:buNone/>
              <a:defRPr b="1" sz="1848">
                <a:uFill>
                  <a:solidFill>
                    <a:srgbClr val="000000"/>
                  </a:solidFill>
                </a:uFill>
                <a:latin typeface="+mn-lt"/>
                <a:ea typeface="+mn-ea"/>
                <a:cs typeface="+mn-cs"/>
                <a:sym typeface="Helvetica"/>
              </a:defRPr>
            </a:pPr>
          </a:p>
          <a:p>
            <a:pPr marL="304235" indent="-304235" defTabSz="768095">
              <a:spcBef>
                <a:spcPts val="700"/>
              </a:spcBef>
              <a:defRPr sz="2016">
                <a:uFill>
                  <a:solidFill>
                    <a:srgbClr val="000000"/>
                  </a:solidFill>
                </a:uFill>
                <a:latin typeface="Calibri"/>
                <a:ea typeface="Calibri"/>
                <a:cs typeface="Calibri"/>
                <a:sym typeface="Calibri"/>
              </a:defRPr>
            </a:pPr>
            <a:r>
              <a:t>1873—RR investment drops to zero</a:t>
            </a:r>
          </a:p>
          <a:p>
            <a:pPr marL="304235" indent="-304235" defTabSz="768095">
              <a:spcBef>
                <a:spcPts val="700"/>
              </a:spcBef>
              <a:defRPr sz="2016">
                <a:uFill>
                  <a:solidFill>
                    <a:srgbClr val="000000"/>
                  </a:solidFill>
                </a:uFill>
                <a:latin typeface="Calibri"/>
                <a:ea typeface="Calibri"/>
                <a:cs typeface="Calibri"/>
                <a:sym typeface="Calibri"/>
              </a:defRPr>
            </a:pPr>
            <a:r>
              <a:t>1884—RR investment drops to zero</a:t>
            </a:r>
          </a:p>
          <a:p>
            <a:pPr marL="304235" indent="-304235" defTabSz="768095">
              <a:spcBef>
                <a:spcPts val="700"/>
              </a:spcBef>
              <a:defRPr sz="2016">
                <a:uFill>
                  <a:solidFill>
                    <a:srgbClr val="000000"/>
                  </a:solidFill>
                </a:uFill>
                <a:latin typeface="Calibri"/>
                <a:ea typeface="Calibri"/>
                <a:cs typeface="Calibri"/>
                <a:sym typeface="Calibri"/>
              </a:defRPr>
            </a:pPr>
            <a:r>
              <a:t>1893—confidence that gold standard will be kept</a:t>
            </a:r>
          </a:p>
          <a:p>
            <a:pPr marL="304235" indent="-304235" defTabSz="768095">
              <a:spcBef>
                <a:spcPts val="700"/>
              </a:spcBef>
              <a:defRPr sz="2016">
                <a:uFill>
                  <a:solidFill>
                    <a:srgbClr val="000000"/>
                  </a:solidFill>
                </a:uFill>
                <a:latin typeface="Calibri"/>
                <a:ea typeface="Calibri"/>
                <a:cs typeface="Calibri"/>
                <a:sym typeface="Calibri"/>
              </a:defRPr>
            </a:pPr>
            <a:r>
              <a:t>1904—Theodore Roosevelt</a:t>
            </a:r>
          </a:p>
          <a:p>
            <a:pPr marL="304235" indent="-304235" defTabSz="768095">
              <a:spcBef>
                <a:spcPts val="700"/>
              </a:spcBef>
              <a:defRPr sz="2016">
                <a:uFill>
                  <a:solidFill>
                    <a:srgbClr val="000000"/>
                  </a:solidFill>
                </a:uFill>
                <a:latin typeface="Calibri"/>
                <a:ea typeface="Calibri"/>
                <a:cs typeface="Calibri"/>
                <a:sym typeface="Calibri"/>
              </a:defRPr>
            </a:pPr>
            <a:r>
              <a:t>1907—J.P. Morgan constitutes himself a pick-up central bank</a:t>
            </a:r>
          </a:p>
          <a:p>
            <a:pPr marL="304235" indent="-304235" defTabSz="768095">
              <a:spcBef>
                <a:spcPts val="700"/>
              </a:spcBef>
              <a:defRPr sz="2016">
                <a:uFill>
                  <a:solidFill>
                    <a:srgbClr val="000000"/>
                  </a:solidFill>
                </a:uFill>
                <a:latin typeface="Calibri"/>
                <a:ea typeface="Calibri"/>
                <a:cs typeface="Calibri"/>
                <a:sym typeface="Calibri"/>
              </a:defRPr>
            </a:pPr>
            <a:r>
              <a:t>1914—profits from European war demand WWI</a:t>
            </a:r>
          </a:p>
          <a:p>
            <a:pPr marL="304235" indent="-304235" defTabSz="768095">
              <a:spcBef>
                <a:spcPts val="700"/>
              </a:spcBef>
              <a:defRPr sz="2016">
                <a:uFill>
                  <a:solidFill>
                    <a:srgbClr val="000000"/>
                  </a:solidFill>
                </a:uFill>
                <a:latin typeface="Calibri"/>
                <a:ea typeface="Calibri"/>
                <a:cs typeface="Calibri"/>
                <a:sym typeface="Calibri"/>
              </a:defRPr>
            </a:pPr>
            <a:r>
              <a:t>1920—Federal Reserve reverses course</a:t>
            </a:r>
          </a:p>
        </p:txBody>
      </p:sp>
      <p:pic>
        <p:nvPicPr>
          <p:cNvPr id="171" name="Image" descr="Image"/>
          <p:cNvPicPr>
            <a:picLocks noChangeAspect="0"/>
          </p:cNvPicPr>
          <p:nvPr/>
        </p:nvPicPr>
        <p:blipFill>
          <a:blip r:embed="rId2">
            <a:extLst/>
          </a:blip>
          <a:stretch>
            <a:fillRect/>
          </a:stretch>
        </p:blipFill>
        <p:spPr>
          <a:xfrm>
            <a:off x="4575026" y="1023139"/>
            <a:ext cx="4110564" cy="5244064"/>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Preview: Next Time"/>
          <p:cNvSpPr txBox="1"/>
          <p:nvPr>
            <p:ph type="title" idx="4294967295"/>
          </p:nvPr>
        </p:nvSpPr>
        <p:spPr>
          <a:xfrm>
            <a:off x="277663" y="-2"/>
            <a:ext cx="8572501" cy="1267126"/>
          </a:xfrm>
          <a:prstGeom prst="rect">
            <a:avLst/>
          </a:prstGeom>
        </p:spPr>
        <p:txBody>
          <a:bodyPr lIns="45718" tIns="45718" rIns="45718" bIns="45718"/>
          <a:lstStyle>
            <a:lvl1pPr defTabSz="457200">
              <a:defRPr sz="6000">
                <a:uFill>
                  <a:solidFill>
                    <a:srgbClr val="000000"/>
                  </a:solidFill>
                </a:uFill>
              </a:defRPr>
            </a:lvl1pPr>
          </a:lstStyle>
          <a:p>
            <a:pPr/>
            <a:r>
              <a:t>Takeaways</a:t>
            </a:r>
          </a:p>
        </p:txBody>
      </p:sp>
      <p:sp>
        <p:nvSpPr>
          <p:cNvPr id="174" name="On to Chapter 3: Globalizing the World, 1870-1914 (&amp; Eichengreen, 1&amp;2):…"/>
          <p:cNvSpPr txBox="1"/>
          <p:nvPr>
            <p:ph type="body" idx="4294967295"/>
          </p:nvPr>
        </p:nvSpPr>
        <p:spPr>
          <a:xfrm>
            <a:off x="277663" y="1267123"/>
            <a:ext cx="8572501" cy="5397502"/>
          </a:xfrm>
          <a:prstGeom prst="rect">
            <a:avLst/>
          </a:prstGeom>
        </p:spPr>
        <p:txBody>
          <a:bodyPr lIns="45718" tIns="45718" rIns="45718" bIns="45718" anchor="t"/>
          <a:lstStyle/>
          <a:p>
            <a:pPr marL="0" indent="0" defTabSz="429768">
              <a:spcBef>
                <a:spcPts val="0"/>
              </a:spcBef>
              <a:buSzTx/>
              <a:buFont typeface="Arial"/>
              <a:buNone/>
              <a:defRPr b="1" sz="2200">
                <a:uFill>
                  <a:solidFill>
                    <a:srgbClr val="000000"/>
                  </a:solidFill>
                </a:uFill>
                <a:latin typeface="+mn-lt"/>
                <a:ea typeface="+mn-ea"/>
                <a:cs typeface="+mn-cs"/>
                <a:sym typeface="Helvetica"/>
              </a:defRPr>
            </a:pPr>
            <a:r>
              <a:t>Chapter 8: Post-WWI</a:t>
            </a:r>
          </a:p>
          <a:p>
            <a:pPr marL="0" indent="0" defTabSz="429768">
              <a:spcBef>
                <a:spcPts val="0"/>
              </a:spcBef>
              <a:buSzTx/>
              <a:buFont typeface="Arial"/>
              <a:buNone/>
              <a:defRPr b="1" sz="2200">
                <a:uFill>
                  <a:solidFill>
                    <a:srgbClr val="000000"/>
                  </a:solidFill>
                </a:uFill>
                <a:latin typeface="+mn-lt"/>
                <a:ea typeface="+mn-ea"/>
                <a:cs typeface="+mn-cs"/>
                <a:sym typeface="Helvetica"/>
              </a:defRPr>
            </a:pPr>
          </a:p>
          <a:p>
            <a:pPr marL="226193"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Exhaustion: The Belle Époque Broken</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The End of Aristocracy</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Social Democracy</a:t>
            </a:r>
          </a:p>
          <a:p>
            <a:pPr marL="226193"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The Birth of “Really Existing Socialism”</a:t>
            </a:r>
          </a:p>
          <a:p>
            <a:pPr marL="226193"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Government Finances, Inflation, and “Reparations”</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Keynes’s Protest</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Post-WWI Economic Disorder</a:t>
            </a:r>
          </a:p>
          <a:p>
            <a:pPr lvl="2" marL="1140592" indent="-226192" defTabSz="429768">
              <a:spcBef>
                <a:spcPts val="0"/>
              </a:spcBef>
              <a:buSzPct val="100000"/>
              <a:defRPr sz="1800">
                <a:uFill>
                  <a:solidFill>
                    <a:srgbClr val="000000"/>
                  </a:solidFill>
                </a:uFill>
                <a:latin typeface="Times New Roman"/>
                <a:ea typeface="Times New Roman"/>
                <a:cs typeface="Times New Roman"/>
                <a:sym typeface="Times New Roman"/>
              </a:defRPr>
            </a:pPr>
            <a:r>
              <a:t>“The Deliberate Intensification of Unemployment”</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Preview: Next Time"/>
          <p:cNvSpPr txBox="1"/>
          <p:nvPr>
            <p:ph type="title" idx="4294967295"/>
          </p:nvPr>
        </p:nvSpPr>
        <p:spPr>
          <a:xfrm>
            <a:off x="277663" y="-2"/>
            <a:ext cx="8572501" cy="1267126"/>
          </a:xfrm>
          <a:prstGeom prst="rect">
            <a:avLst/>
          </a:prstGeom>
        </p:spPr>
        <p:txBody>
          <a:bodyPr lIns="45718" tIns="45718" rIns="45718" bIns="45718"/>
          <a:lstStyle>
            <a:lvl1pPr defTabSz="457200">
              <a:defRPr sz="6000">
                <a:uFill>
                  <a:solidFill>
                    <a:srgbClr val="000000"/>
                  </a:solidFill>
                </a:uFill>
              </a:defRPr>
            </a:lvl1pPr>
          </a:lstStyle>
          <a:p>
            <a:pPr/>
            <a:r>
              <a:t>Preview: Next Time</a:t>
            </a:r>
          </a:p>
        </p:txBody>
      </p:sp>
      <p:sp>
        <p:nvSpPr>
          <p:cNvPr id="177" name="On to Chapter 3: Globalizing the World, 1870-1914 (&amp; Eichengreen, 1&amp;2):…"/>
          <p:cNvSpPr txBox="1"/>
          <p:nvPr>
            <p:ph type="body" idx="4294967295"/>
          </p:nvPr>
        </p:nvSpPr>
        <p:spPr>
          <a:xfrm>
            <a:off x="277663" y="1267121"/>
            <a:ext cx="8572501" cy="5397503"/>
          </a:xfrm>
          <a:prstGeom prst="rect">
            <a:avLst/>
          </a:prstGeom>
        </p:spPr>
        <p:txBody>
          <a:bodyPr lIns="45718" tIns="45718" rIns="45718" bIns="45718" anchor="t"/>
          <a:lstStyle/>
          <a:p>
            <a:pPr marL="0" indent="0" defTabSz="429768">
              <a:spcBef>
                <a:spcPts val="0"/>
              </a:spcBef>
              <a:buSzTx/>
              <a:buFont typeface="Arial"/>
              <a:buNone/>
              <a:defRPr b="1" sz="2200">
                <a:uFill>
                  <a:solidFill>
                    <a:srgbClr val="000000"/>
                  </a:solidFill>
                </a:uFill>
                <a:latin typeface="+mn-lt"/>
                <a:ea typeface="+mn-ea"/>
                <a:cs typeface="+mn-cs"/>
                <a:sym typeface="Helvetica"/>
              </a:defRPr>
            </a:pPr>
            <a:r>
              <a:t>On to Chapters 9 &amp; 10: The Roaring Twenties &amp; The Great Depression</a:t>
            </a:r>
          </a:p>
          <a:p>
            <a:pPr marL="0" indent="0" defTabSz="429768">
              <a:spcBef>
                <a:spcPts val="0"/>
              </a:spcBef>
              <a:buSzTx/>
              <a:buFont typeface="Arial"/>
              <a:buNone/>
              <a:defRPr b="1" sz="2200">
                <a:uFill>
                  <a:solidFill>
                    <a:srgbClr val="000000"/>
                  </a:solidFill>
                </a:uFill>
                <a:latin typeface="+mn-lt"/>
                <a:ea typeface="+mn-ea"/>
                <a:cs typeface="+mn-cs"/>
                <a:sym typeface="Helvetica"/>
              </a:defRPr>
            </a:pPr>
          </a:p>
          <a:p>
            <a:pPr marL="226193"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Absence of a </a:t>
            </a:r>
            <a:r>
              <a:rPr i="1"/>
              <a:t>hegemon…</a:t>
            </a:r>
            <a:endParaRPr i="1"/>
          </a:p>
          <a:p>
            <a:pPr marL="226193"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The coming of mass production…</a:t>
            </a:r>
          </a:p>
          <a:p>
            <a:pPr marL="226193"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Toward utopia?</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Mass consumption</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Mass distribution</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Worldwide distribution</a:t>
            </a:r>
          </a:p>
          <a:p>
            <a:pPr marL="226193"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Feminism; </a:t>
            </a:r>
          </a:p>
          <a:p>
            <a:pPr marL="226193"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Left behind farmers &amp; African-Americans</a:t>
            </a:r>
          </a:p>
          <a:p>
            <a:pPr marL="226193"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Frenzied finance &amp; leading sectors: “radio”, autos, etc…</a:t>
            </a:r>
          </a:p>
          <a:p>
            <a:pPr marL="226193"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Things fall apart: The slide into the Great Depression…</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Crash</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“Liquidationism”</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Debt &amp; deflation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 name="Preview: Next Time"/>
          <p:cNvSpPr txBox="1"/>
          <p:nvPr>
            <p:ph type="title" idx="4294967295"/>
          </p:nvPr>
        </p:nvSpPr>
        <p:spPr>
          <a:xfrm>
            <a:off x="277663" y="-2"/>
            <a:ext cx="8572501" cy="1267126"/>
          </a:xfrm>
          <a:prstGeom prst="rect">
            <a:avLst/>
          </a:prstGeom>
        </p:spPr>
        <p:txBody>
          <a:bodyPr lIns="45718" tIns="45718" rIns="45718" bIns="45718"/>
          <a:lstStyle>
            <a:lvl1pPr defTabSz="457200">
              <a:defRPr sz="6000">
                <a:uFill>
                  <a:solidFill>
                    <a:srgbClr val="000000"/>
                  </a:solidFill>
                </a:uFill>
              </a:defRPr>
            </a:lvl1pPr>
          </a:lstStyle>
          <a:p>
            <a:pPr/>
            <a:r>
              <a:t>Preview</a:t>
            </a:r>
          </a:p>
        </p:txBody>
      </p:sp>
      <p:sp>
        <p:nvSpPr>
          <p:cNvPr id="88" name="On to Chapter 3: Globalizing the World, 1870-1914 (&amp; Eichengreen, 1&amp;2):…"/>
          <p:cNvSpPr txBox="1"/>
          <p:nvPr>
            <p:ph type="body" idx="4294967295"/>
          </p:nvPr>
        </p:nvSpPr>
        <p:spPr>
          <a:xfrm>
            <a:off x="277663" y="1267123"/>
            <a:ext cx="8572501" cy="5397502"/>
          </a:xfrm>
          <a:prstGeom prst="rect">
            <a:avLst/>
          </a:prstGeom>
        </p:spPr>
        <p:txBody>
          <a:bodyPr lIns="45718" tIns="45718" rIns="45718" bIns="45718" anchor="t"/>
          <a:lstStyle/>
          <a:p>
            <a:pPr marL="0" indent="0" defTabSz="429768">
              <a:spcBef>
                <a:spcPts val="0"/>
              </a:spcBef>
              <a:buSzTx/>
              <a:buFont typeface="Arial"/>
              <a:buNone/>
              <a:defRPr b="1" sz="2200">
                <a:uFill>
                  <a:solidFill>
                    <a:srgbClr val="000000"/>
                  </a:solidFill>
                </a:uFill>
                <a:latin typeface="+mn-lt"/>
                <a:ea typeface="+mn-ea"/>
                <a:cs typeface="+mn-cs"/>
                <a:sym typeface="Helvetica"/>
              </a:defRPr>
            </a:pPr>
            <a:r>
              <a:t>Chapter 8: After World War I: Restoring? Civilization?</a:t>
            </a:r>
          </a:p>
          <a:p>
            <a:pPr marL="0" indent="0" defTabSz="429768">
              <a:spcBef>
                <a:spcPts val="0"/>
              </a:spcBef>
              <a:buSzTx/>
              <a:buFont typeface="Arial"/>
              <a:buNone/>
              <a:defRPr b="1" sz="2200">
                <a:uFill>
                  <a:solidFill>
                    <a:srgbClr val="000000"/>
                  </a:solidFill>
                </a:uFill>
                <a:latin typeface="+mn-lt"/>
                <a:ea typeface="+mn-ea"/>
                <a:cs typeface="+mn-cs"/>
                <a:sym typeface="Helvetica"/>
              </a:defRPr>
            </a:pPr>
          </a:p>
          <a:p>
            <a:pPr marL="226193"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Exhaustion: The Belle Époque Broken</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The End of Aristocracy</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Social Democracy</a:t>
            </a:r>
          </a:p>
          <a:p>
            <a:pPr marL="226193"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The Birth of “Really Existing Socialism”</a:t>
            </a:r>
          </a:p>
          <a:p>
            <a:pPr marL="226193"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Government Promises:</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Finances, Inflation, and “Reparations”</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Keynes’s Protest</a:t>
            </a:r>
          </a:p>
          <a:p>
            <a:pPr marL="226193"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Post-WWI Economic Disorder</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“The Deliberate Intensification of Unemployment”</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What Was Unconvincing Today?"/>
          <p:cNvSpPr txBox="1"/>
          <p:nvPr>
            <p:ph type="title" idx="4294967295"/>
          </p:nvPr>
        </p:nvSpPr>
        <p:spPr>
          <a:xfrm>
            <a:off x="277663" y="-2"/>
            <a:ext cx="8572501" cy="1267126"/>
          </a:xfrm>
          <a:prstGeom prst="rect">
            <a:avLst/>
          </a:prstGeom>
        </p:spPr>
        <p:txBody>
          <a:bodyPr lIns="45718" tIns="45718" rIns="45718" bIns="45718"/>
          <a:lstStyle>
            <a:lvl1pPr defTabSz="329184">
              <a:defRPr sz="4300">
                <a:uFill>
                  <a:solidFill>
                    <a:srgbClr val="000000"/>
                  </a:solidFill>
                </a:uFill>
              </a:defRPr>
            </a:lvl1pPr>
          </a:lstStyle>
          <a:p>
            <a:pPr/>
            <a:r>
              <a:t>What Was Unconvincing Today?</a:t>
            </a:r>
          </a:p>
        </p:txBody>
      </p:sp>
      <p:sp>
        <p:nvSpPr>
          <p:cNvPr id="180" name="Mistakes and unclarities: typos, wordos, and mindos……"/>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Mistakes and unclarities: typos, wordos, and mindos…</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In the DRAFT textbook?</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In the lecture?</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Catch Our Breath…"/>
          <p:cNvSpPr txBox="1"/>
          <p:nvPr>
            <p:ph type="title"/>
          </p:nvPr>
        </p:nvSpPr>
        <p:spPr>
          <a:xfrm>
            <a:off x="276457" y="-2"/>
            <a:ext cx="8572501" cy="1270003"/>
          </a:xfrm>
          <a:prstGeom prst="rect">
            <a:avLst/>
          </a:prstGeom>
        </p:spPr>
        <p:txBody>
          <a:bodyPr/>
          <a:lstStyle/>
          <a:p>
            <a:pPr/>
            <a:r>
              <a:t>Catch Our Breath…</a:t>
            </a:r>
          </a:p>
        </p:txBody>
      </p:sp>
      <p:sp>
        <p:nvSpPr>
          <p:cNvPr id="183" name="Ask a couple of questions?…"/>
          <p:cNvSpPr txBox="1"/>
          <p:nvPr>
            <p:ph type="body" sz="half" idx="1"/>
          </p:nvPr>
        </p:nvSpPr>
        <p:spPr>
          <a:xfrm>
            <a:off x="276456" y="1270000"/>
            <a:ext cx="3810003" cy="4762500"/>
          </a:xfrm>
          <a:prstGeom prst="rect">
            <a:avLst/>
          </a:prstGeom>
        </p:spPr>
        <p:txBody>
          <a:bodyPr anchor="t"/>
          <a:lstStyle/>
          <a:p>
            <a:pPr>
              <a:spcBef>
                <a:spcPts val="1200"/>
              </a:spcBef>
            </a:pPr>
            <a:r>
              <a:t>Ask a couple of questions? </a:t>
            </a:r>
          </a:p>
          <a:p>
            <a:pPr>
              <a:spcBef>
                <a:spcPts val="1200"/>
              </a:spcBef>
            </a:pPr>
            <a:r>
              <a:t>Make a couple of comments?</a:t>
            </a:r>
          </a:p>
          <a:p>
            <a:pPr>
              <a:spcBef>
                <a:spcPts val="1200"/>
              </a:spcBef>
            </a:pPr>
            <a:r>
              <a:t>Any more readings to recommend?</a:t>
            </a:r>
          </a:p>
        </p:txBody>
      </p:sp>
      <p:pic>
        <p:nvPicPr>
          <p:cNvPr id="184" name="Image" descr="Image"/>
          <p:cNvPicPr>
            <a:picLocks noChangeAspect="1"/>
          </p:cNvPicPr>
          <p:nvPr/>
        </p:nvPicPr>
        <p:blipFill>
          <a:blip r:embed="rId2">
            <a:extLst/>
          </a:blip>
          <a:stretch>
            <a:fillRect/>
          </a:stretch>
        </p:blipFill>
        <p:spPr>
          <a:xfrm>
            <a:off x="4086457" y="1270000"/>
            <a:ext cx="4762502" cy="4762500"/>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Catch Our Breath…"/>
          <p:cNvSpPr txBox="1"/>
          <p:nvPr>
            <p:ph type="title"/>
          </p:nvPr>
        </p:nvSpPr>
        <p:spPr>
          <a:xfrm>
            <a:off x="276457" y="-2"/>
            <a:ext cx="8572501" cy="1270003"/>
          </a:xfrm>
          <a:prstGeom prst="rect">
            <a:avLst/>
          </a:prstGeom>
        </p:spPr>
        <p:txBody>
          <a:bodyPr/>
          <a:lstStyle/>
          <a:p>
            <a:pPr/>
            <a:r>
              <a:t>Notes</a:t>
            </a:r>
          </a:p>
        </p:txBody>
      </p:sp>
      <p:sp>
        <p:nvSpPr>
          <p:cNvPr id="187" name="Ask a couple of questions?…"/>
          <p:cNvSpPr txBox="1"/>
          <p:nvPr>
            <p:ph type="body" sz="half" idx="1"/>
          </p:nvPr>
        </p:nvSpPr>
        <p:spPr>
          <a:xfrm>
            <a:off x="276456" y="1270000"/>
            <a:ext cx="3810003" cy="4762500"/>
          </a:xfrm>
          <a:prstGeom prst="rect">
            <a:avLst/>
          </a:prstGeom>
        </p:spPr>
        <p:txBody>
          <a:bodyPr anchor="t"/>
          <a:lstStyle/>
          <a:p>
            <a:pPr>
              <a:spcBef>
                <a:spcPts val="1200"/>
              </a:spcBef>
            </a:pPr>
          </a:p>
        </p:txBody>
      </p:sp>
      <p:pic>
        <p:nvPicPr>
          <p:cNvPr id="188" name="Image" descr="Image"/>
          <p:cNvPicPr>
            <a:picLocks noChangeAspect="1"/>
          </p:cNvPicPr>
          <p:nvPr/>
        </p:nvPicPr>
        <p:blipFill>
          <a:blip r:embed="rId2">
            <a:extLst/>
          </a:blip>
          <a:stretch>
            <a:fillRect/>
          </a:stretch>
        </p:blipFill>
        <p:spPr>
          <a:xfrm>
            <a:off x="4086457" y="1270000"/>
            <a:ext cx="4762502" cy="4762500"/>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0" name="Preview: Next Time"/>
          <p:cNvSpPr txBox="1"/>
          <p:nvPr>
            <p:ph type="title" idx="4294967295"/>
          </p:nvPr>
        </p:nvSpPr>
        <p:spPr>
          <a:xfrm>
            <a:off x="277663" y="-2"/>
            <a:ext cx="8572501" cy="1267126"/>
          </a:xfrm>
          <a:prstGeom prst="rect">
            <a:avLst/>
          </a:prstGeom>
        </p:spPr>
        <p:txBody>
          <a:bodyPr lIns="45718" tIns="45718" rIns="45718" bIns="45718"/>
          <a:lstStyle>
            <a:lvl1pPr defTabSz="406908">
              <a:defRPr sz="5340">
                <a:uFill>
                  <a:solidFill>
                    <a:srgbClr val="000000"/>
                  </a:solidFill>
                </a:uFill>
              </a:defRPr>
            </a:lvl1pPr>
          </a:lstStyle>
          <a:p>
            <a:pPr/>
            <a:r>
              <a:t>Review: The Broad Sweep</a:t>
            </a:r>
          </a:p>
        </p:txBody>
      </p:sp>
      <p:sp>
        <p:nvSpPr>
          <p:cNvPr id="91" name="On to Chapter 3: Globalizing the World, 1870-1914 (&amp; Eichengreen, 1&amp;2):…"/>
          <p:cNvSpPr txBox="1"/>
          <p:nvPr>
            <p:ph type="body" sz="quarter" idx="4294967295"/>
          </p:nvPr>
        </p:nvSpPr>
        <p:spPr>
          <a:xfrm>
            <a:off x="277663" y="1267123"/>
            <a:ext cx="8572501" cy="1191670"/>
          </a:xfrm>
          <a:prstGeom prst="rect">
            <a:avLst/>
          </a:prstGeom>
        </p:spPr>
        <p:txBody>
          <a:bodyPr lIns="45718" tIns="45718" rIns="45718" bIns="45718" anchor="t"/>
          <a:lstStyle/>
          <a:p>
            <a:pPr marL="0" indent="0" defTabSz="429768">
              <a:spcBef>
                <a:spcPts val="0"/>
              </a:spcBef>
              <a:buSzTx/>
              <a:buFont typeface="Arial"/>
              <a:buNone/>
              <a:defRPr b="1" sz="2200">
                <a:uFill>
                  <a:solidFill>
                    <a:srgbClr val="000000"/>
                  </a:solidFill>
                </a:uFill>
                <a:latin typeface="+mn-lt"/>
                <a:ea typeface="+mn-ea"/>
                <a:cs typeface="+mn-cs"/>
                <a:sym typeface="Helvetica"/>
              </a:defRPr>
            </a:pPr>
            <a:r>
              <a:t>Post-1870 is the miracle:</a:t>
            </a:r>
          </a:p>
          <a:p>
            <a:pPr marL="0" indent="0" defTabSz="429768">
              <a:spcBef>
                <a:spcPts val="0"/>
              </a:spcBef>
              <a:buSzTx/>
              <a:buFont typeface="Arial"/>
              <a:buNone/>
              <a:defRPr b="1" sz="2200">
                <a:uFill>
                  <a:solidFill>
                    <a:srgbClr val="000000"/>
                  </a:solidFill>
                </a:uFill>
                <a:latin typeface="+mn-lt"/>
                <a:ea typeface="+mn-ea"/>
                <a:cs typeface="+mn-cs"/>
                <a:sym typeface="Helvetica"/>
              </a:defRPr>
            </a:pPr>
          </a:p>
        </p:txBody>
      </p:sp>
      <p:pic>
        <p:nvPicPr>
          <p:cNvPr id="92" name="Image" descr="Image"/>
          <p:cNvPicPr>
            <a:picLocks noChangeAspect="1"/>
          </p:cNvPicPr>
          <p:nvPr/>
        </p:nvPicPr>
        <p:blipFill>
          <a:blip r:embed="rId2">
            <a:extLst/>
          </a:blip>
          <a:stretch>
            <a:fillRect/>
          </a:stretch>
        </p:blipFill>
        <p:spPr>
          <a:xfrm>
            <a:off x="277663" y="1767706"/>
            <a:ext cx="8572501" cy="4316120"/>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Preview: Next Tim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“The West”</a:t>
            </a:r>
          </a:p>
        </p:txBody>
      </p:sp>
      <p:sp>
        <p:nvSpPr>
          <p:cNvPr id="95" name="On to Chapter 3: Globalizing the World, 1870-1914 (&amp; Eichengreen, 1&amp;2):…"/>
          <p:cNvSpPr txBox="1"/>
          <p:nvPr>
            <p:ph type="body" sz="quarter" idx="4294967295"/>
          </p:nvPr>
        </p:nvSpPr>
        <p:spPr>
          <a:xfrm>
            <a:off x="277663" y="1267123"/>
            <a:ext cx="8572501" cy="1191670"/>
          </a:xfrm>
          <a:prstGeom prst="rect">
            <a:avLst/>
          </a:prstGeom>
        </p:spPr>
        <p:txBody>
          <a:bodyPr lIns="45718" tIns="45718" rIns="45718" bIns="45718" anchor="t"/>
          <a:lstStyle/>
          <a:p>
            <a:pPr marL="0" indent="0" defTabSz="429768">
              <a:spcBef>
                <a:spcPts val="0"/>
              </a:spcBef>
              <a:buSzTx/>
              <a:buFont typeface="Arial"/>
              <a:buNone/>
              <a:defRPr b="1" sz="2200">
                <a:uFill>
                  <a:solidFill>
                    <a:srgbClr val="000000"/>
                  </a:solidFill>
                </a:uFill>
                <a:latin typeface="+mn-lt"/>
                <a:ea typeface="+mn-ea"/>
                <a:cs typeface="+mn-cs"/>
                <a:sym typeface="Helvetica"/>
              </a:defRPr>
            </a:pPr>
            <a:r>
              <a:t>800, 1500, 1770, or 1870?:</a:t>
            </a:r>
          </a:p>
          <a:p>
            <a:pPr marL="0" indent="0" defTabSz="429768">
              <a:spcBef>
                <a:spcPts val="0"/>
              </a:spcBef>
              <a:buSzTx/>
              <a:buFont typeface="Arial"/>
              <a:buNone/>
              <a:defRPr b="1" sz="2200">
                <a:uFill>
                  <a:solidFill>
                    <a:srgbClr val="000000"/>
                  </a:solidFill>
                </a:uFill>
                <a:latin typeface="+mn-lt"/>
                <a:ea typeface="+mn-ea"/>
                <a:cs typeface="+mn-cs"/>
                <a:sym typeface="Helvetica"/>
              </a:defRPr>
            </a:pPr>
          </a:p>
        </p:txBody>
      </p:sp>
      <p:pic>
        <p:nvPicPr>
          <p:cNvPr id="96" name="Image" descr="Image"/>
          <p:cNvPicPr>
            <a:picLocks noChangeAspect="1"/>
          </p:cNvPicPr>
          <p:nvPr/>
        </p:nvPicPr>
        <p:blipFill>
          <a:blip r:embed="rId2">
            <a:extLst/>
          </a:blip>
          <a:stretch>
            <a:fillRect/>
          </a:stretch>
        </p:blipFill>
        <p:spPr>
          <a:xfrm>
            <a:off x="277663" y="1847152"/>
            <a:ext cx="8572501" cy="376033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8" name="Preview: Next Time"/>
          <p:cNvSpPr txBox="1"/>
          <p:nvPr>
            <p:ph type="title" idx="4294967295"/>
          </p:nvPr>
        </p:nvSpPr>
        <p:spPr>
          <a:xfrm>
            <a:off x="277663" y="-2"/>
            <a:ext cx="8572501" cy="1044201"/>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“The West”</a:t>
            </a:r>
          </a:p>
        </p:txBody>
      </p:sp>
      <p:sp>
        <p:nvSpPr>
          <p:cNvPr id="99" name="On to Chapter 3: Globalizing the World, 1870-1914 (&amp; Eichengreen, 1&amp;2):…"/>
          <p:cNvSpPr txBox="1"/>
          <p:nvPr>
            <p:ph type="body" sz="quarter" idx="4294967295"/>
          </p:nvPr>
        </p:nvSpPr>
        <p:spPr>
          <a:xfrm>
            <a:off x="277663" y="1044198"/>
            <a:ext cx="8572501" cy="834635"/>
          </a:xfrm>
          <a:prstGeom prst="rect">
            <a:avLst/>
          </a:prstGeom>
        </p:spPr>
        <p:txBody>
          <a:bodyPr lIns="45718" tIns="45718" rIns="45718" bIns="45718" anchor="t"/>
          <a:lstStyle/>
          <a:p>
            <a:pPr marL="0" indent="0" defTabSz="275051">
              <a:spcBef>
                <a:spcPts val="0"/>
              </a:spcBef>
              <a:buSzTx/>
              <a:buFont typeface="Arial"/>
              <a:buNone/>
              <a:defRPr b="1" sz="1408">
                <a:uFill>
                  <a:solidFill>
                    <a:srgbClr val="000000"/>
                  </a:solidFill>
                </a:uFill>
                <a:latin typeface="+mn-lt"/>
                <a:ea typeface="+mn-ea"/>
                <a:cs typeface="+mn-cs"/>
                <a:sym typeface="Helvetica"/>
              </a:defRPr>
            </a:pPr>
            <a:r>
              <a:t>1914-1938, 1870-1913, &amp; 1938-1973</a:t>
            </a:r>
          </a:p>
          <a:p>
            <a:pPr marL="0" indent="0" defTabSz="275051">
              <a:spcBef>
                <a:spcPts val="0"/>
              </a:spcBef>
              <a:buSzTx/>
              <a:buFont typeface="Arial"/>
              <a:buNone/>
              <a:defRPr b="1" sz="1408">
                <a:uFill>
                  <a:solidFill>
                    <a:srgbClr val="000000"/>
                  </a:solidFill>
                </a:uFill>
                <a:latin typeface="+mn-lt"/>
                <a:ea typeface="+mn-ea"/>
                <a:cs typeface="+mn-cs"/>
                <a:sym typeface="Helvetica"/>
              </a:defRPr>
            </a:pPr>
          </a:p>
          <a:p>
            <a:pPr marL="144763" indent="-144763" defTabSz="275051">
              <a:spcBef>
                <a:spcPts val="0"/>
              </a:spcBef>
              <a:buSzPct val="100000"/>
              <a:defRPr sz="1152">
                <a:uFill>
                  <a:solidFill>
                    <a:srgbClr val="000000"/>
                  </a:solidFill>
                </a:uFill>
                <a:latin typeface="Times New Roman"/>
                <a:ea typeface="Times New Roman"/>
                <a:cs typeface="Times New Roman"/>
                <a:sym typeface="Times New Roman"/>
              </a:defRPr>
            </a:pPr>
            <a:r>
              <a:t>Rate of growth in the North Atlantic industrial core halves comparing 1870-1913 to 1914-1938; then triples afterwards over 1938-1973</a:t>
            </a:r>
          </a:p>
          <a:p>
            <a:pPr marL="144763" indent="-144763" defTabSz="275051">
              <a:spcBef>
                <a:spcPts val="0"/>
              </a:spcBef>
              <a:buSzPct val="100000"/>
              <a:defRPr sz="1152">
                <a:uFill>
                  <a:solidFill>
                    <a:srgbClr val="000000"/>
                  </a:solidFill>
                </a:uFill>
                <a:latin typeface="Times New Roman"/>
                <a:ea typeface="Times New Roman"/>
                <a:cs typeface="Times New Roman"/>
                <a:sym typeface="Times New Roman"/>
              </a:defRPr>
            </a:pPr>
            <a:r>
              <a:t>Slows again after 1973</a:t>
            </a:r>
          </a:p>
        </p:txBody>
      </p:sp>
      <p:pic>
        <p:nvPicPr>
          <p:cNvPr id="100" name="Image" descr="Image"/>
          <p:cNvPicPr>
            <a:picLocks noChangeAspect="0"/>
          </p:cNvPicPr>
          <p:nvPr/>
        </p:nvPicPr>
        <p:blipFill>
          <a:blip r:embed="rId2">
            <a:extLst/>
          </a:blip>
          <a:stretch>
            <a:fillRect/>
          </a:stretch>
        </p:blipFill>
        <p:spPr>
          <a:xfrm>
            <a:off x="445303" y="1878832"/>
            <a:ext cx="3205410" cy="2376885"/>
          </a:xfrm>
          <a:prstGeom prst="rect">
            <a:avLst/>
          </a:prstGeom>
          <a:ln w="12700">
            <a:miter lim="400000"/>
          </a:ln>
        </p:spPr>
      </p:pic>
      <p:pic>
        <p:nvPicPr>
          <p:cNvPr id="101" name="Image" descr="Image"/>
          <p:cNvPicPr>
            <a:picLocks noChangeAspect="0"/>
          </p:cNvPicPr>
          <p:nvPr/>
        </p:nvPicPr>
        <p:blipFill>
          <a:blip r:embed="rId3">
            <a:extLst/>
          </a:blip>
          <a:srcRect l="0" t="0" r="32938" b="0"/>
          <a:stretch>
            <a:fillRect/>
          </a:stretch>
        </p:blipFill>
        <p:spPr>
          <a:xfrm>
            <a:off x="4854823" y="1878832"/>
            <a:ext cx="3995490" cy="2516707"/>
          </a:xfrm>
          <a:prstGeom prst="rect">
            <a:avLst/>
          </a:prstGeom>
          <a:ln w="12700">
            <a:miter lim="400000"/>
          </a:ln>
        </p:spPr>
      </p:pic>
      <p:pic>
        <p:nvPicPr>
          <p:cNvPr id="102" name="Image" descr="Image"/>
          <p:cNvPicPr>
            <a:picLocks noChangeAspect="0"/>
          </p:cNvPicPr>
          <p:nvPr/>
        </p:nvPicPr>
        <p:blipFill>
          <a:blip r:embed="rId4">
            <a:extLst/>
          </a:blip>
          <a:stretch>
            <a:fillRect/>
          </a:stretch>
        </p:blipFill>
        <p:spPr>
          <a:xfrm>
            <a:off x="690025" y="4493167"/>
            <a:ext cx="4164799" cy="193856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4" name="Preview: Next Time"/>
          <p:cNvSpPr txBox="1"/>
          <p:nvPr>
            <p:ph type="title" idx="4294967295"/>
          </p:nvPr>
        </p:nvSpPr>
        <p:spPr>
          <a:xfrm>
            <a:off x="277663" y="-2"/>
            <a:ext cx="8572501" cy="1044201"/>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To Your iClickers</a:t>
            </a:r>
          </a:p>
        </p:txBody>
      </p:sp>
      <p:sp>
        <p:nvSpPr>
          <p:cNvPr id="105" name="On to Chapter 3: Globalizing the World, 1870-1914 (&amp; Eichengreen, 1&amp;2):…"/>
          <p:cNvSpPr txBox="1"/>
          <p:nvPr>
            <p:ph type="body" idx="4294967295"/>
          </p:nvPr>
        </p:nvSpPr>
        <p:spPr>
          <a:xfrm>
            <a:off x="277663" y="1044198"/>
            <a:ext cx="8572501" cy="5541771"/>
          </a:xfrm>
          <a:prstGeom prst="rect">
            <a:avLst/>
          </a:prstGeom>
        </p:spPr>
        <p:txBody>
          <a:bodyPr lIns="45718" tIns="45718" rIns="45718" bIns="45718" anchor="t"/>
          <a:lstStyle/>
          <a:p>
            <a:pPr marL="0" indent="0" defTabSz="429768">
              <a:spcBef>
                <a:spcPts val="0"/>
              </a:spcBef>
              <a:buSzTx/>
              <a:buFont typeface="Arial"/>
              <a:buNone/>
              <a:defRPr b="1" sz="3600">
                <a:uFill>
                  <a:solidFill>
                    <a:srgbClr val="000000"/>
                  </a:solidFill>
                </a:uFill>
                <a:latin typeface="+mn-lt"/>
                <a:ea typeface="+mn-ea"/>
                <a:cs typeface="+mn-cs"/>
                <a:sym typeface="Helvetica"/>
              </a:defRPr>
            </a:pPr>
            <a:r>
              <a:t>What was the growth rate of </a:t>
            </a:r>
            <a:r>
              <a:rPr i="1"/>
              <a:t>ideas</a:t>
            </a:r>
            <a:r>
              <a:t> in the industrial core of the world economy over 1870-2020?</a:t>
            </a:r>
          </a:p>
          <a:p>
            <a:pPr marL="0" indent="0" defTabSz="429768">
              <a:spcBef>
                <a:spcPts val="0"/>
              </a:spcBef>
              <a:buSzTx/>
              <a:buFont typeface="Arial"/>
              <a:buNone/>
              <a:defRPr b="1" sz="2200">
                <a:uFill>
                  <a:solidFill>
                    <a:srgbClr val="000000"/>
                  </a:solidFill>
                </a:uFill>
                <a:latin typeface="+mn-lt"/>
                <a:ea typeface="+mn-ea"/>
                <a:cs typeface="+mn-cs"/>
                <a:sym typeface="Helvetica"/>
              </a:defRPr>
            </a:pPr>
          </a:p>
          <a:p>
            <a:pPr marL="300789" indent="-300789" defTabSz="429768">
              <a:spcBef>
                <a:spcPts val="0"/>
              </a:spcBef>
              <a:buSzPct val="100000"/>
              <a:buAutoNum type="alphaUcPeriod" startAt="1"/>
              <a:defRPr sz="3600">
                <a:uFill>
                  <a:solidFill>
                    <a:srgbClr val="000000"/>
                  </a:solidFill>
                </a:uFill>
                <a:latin typeface="Times New Roman"/>
                <a:ea typeface="Times New Roman"/>
                <a:cs typeface="Times New Roman"/>
                <a:sym typeface="Times New Roman"/>
              </a:defRPr>
            </a:pPr>
            <a:r>
              <a:t>About 2.3%/year</a:t>
            </a:r>
          </a:p>
          <a:p>
            <a:pPr marL="300789" indent="-300789" defTabSz="429768">
              <a:spcBef>
                <a:spcPts val="0"/>
              </a:spcBef>
              <a:buSzPct val="100000"/>
              <a:buAutoNum type="alphaUcPeriod" startAt="1"/>
              <a:defRPr sz="3600">
                <a:uFill>
                  <a:solidFill>
                    <a:srgbClr val="000000"/>
                  </a:solidFill>
                </a:uFill>
                <a:latin typeface="Times New Roman"/>
                <a:ea typeface="Times New Roman"/>
                <a:cs typeface="Times New Roman"/>
                <a:sym typeface="Times New Roman"/>
              </a:defRPr>
            </a:pPr>
            <a:r>
              <a:t>About 0.9%/year</a:t>
            </a:r>
          </a:p>
          <a:p>
            <a:pPr marL="300789" indent="-300789" defTabSz="429768">
              <a:spcBef>
                <a:spcPts val="0"/>
              </a:spcBef>
              <a:buSzPct val="100000"/>
              <a:buAutoNum type="alphaUcPeriod" startAt="1"/>
              <a:defRPr sz="3600">
                <a:uFill>
                  <a:solidFill>
                    <a:srgbClr val="000000"/>
                  </a:solidFill>
                </a:uFill>
                <a:latin typeface="Times New Roman"/>
                <a:ea typeface="Times New Roman"/>
                <a:cs typeface="Times New Roman"/>
                <a:sym typeface="Times New Roman"/>
              </a:defRPr>
            </a:pPr>
            <a:r>
              <a:t>About 0.23%/year</a:t>
            </a:r>
          </a:p>
          <a:p>
            <a:pPr marL="300789" indent="-300789" defTabSz="429768">
              <a:spcBef>
                <a:spcPts val="0"/>
              </a:spcBef>
              <a:buSzPct val="100000"/>
              <a:buAutoNum type="alphaUcPeriod" startAt="1"/>
              <a:defRPr sz="3600">
                <a:uFill>
                  <a:solidFill>
                    <a:srgbClr val="000000"/>
                  </a:solidFill>
                </a:uFill>
                <a:latin typeface="Times New Roman"/>
                <a:ea typeface="Times New Roman"/>
                <a:cs typeface="Times New Roman"/>
                <a:sym typeface="Times New Roman"/>
              </a:defRPr>
            </a:pPr>
            <a:r>
              <a:t>About 4%/year</a:t>
            </a:r>
          </a:p>
          <a:p>
            <a:pPr marL="300789" indent="-300789" defTabSz="429768">
              <a:spcBef>
                <a:spcPts val="0"/>
              </a:spcBef>
              <a:buSzPct val="100000"/>
              <a:buAutoNum type="alphaUcPeriod" startAt="1"/>
              <a:defRPr sz="3600">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 name="Preview: Next Time"/>
          <p:cNvSpPr txBox="1"/>
          <p:nvPr>
            <p:ph type="title" idx="4294967295"/>
          </p:nvPr>
        </p:nvSpPr>
        <p:spPr>
          <a:xfrm>
            <a:off x="277663" y="-2"/>
            <a:ext cx="8572501" cy="1044201"/>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To Your iClickers</a:t>
            </a:r>
          </a:p>
        </p:txBody>
      </p:sp>
      <p:sp>
        <p:nvSpPr>
          <p:cNvPr id="108" name="On to Chapter 3: Globalizing the World, 1870-1914 (&amp; Eichengreen, 1&amp;2):…"/>
          <p:cNvSpPr txBox="1"/>
          <p:nvPr>
            <p:ph type="body" idx="4294967295"/>
          </p:nvPr>
        </p:nvSpPr>
        <p:spPr>
          <a:xfrm>
            <a:off x="277663" y="1044198"/>
            <a:ext cx="8572501" cy="5541771"/>
          </a:xfrm>
          <a:prstGeom prst="rect">
            <a:avLst/>
          </a:prstGeom>
        </p:spPr>
        <p:txBody>
          <a:bodyPr lIns="45718" tIns="45718" rIns="45718" bIns="45718" anchor="t"/>
          <a:lstStyle/>
          <a:p>
            <a:pPr marL="0" indent="0" defTabSz="429768">
              <a:spcBef>
                <a:spcPts val="0"/>
              </a:spcBef>
              <a:buSzTx/>
              <a:buFont typeface="Arial"/>
              <a:buNone/>
              <a:defRPr b="1" sz="3600">
                <a:uFill>
                  <a:solidFill>
                    <a:srgbClr val="000000"/>
                  </a:solidFill>
                </a:uFill>
                <a:latin typeface="+mn-lt"/>
                <a:ea typeface="+mn-ea"/>
                <a:cs typeface="+mn-cs"/>
                <a:sym typeface="Helvetica"/>
              </a:defRPr>
            </a:pPr>
            <a:r>
              <a:t>What was the growth rate of </a:t>
            </a:r>
            <a:r>
              <a:rPr i="1"/>
              <a:t>ideas</a:t>
            </a:r>
            <a:r>
              <a:t> in the industrial core of the world economy over 1770-1870?</a:t>
            </a:r>
          </a:p>
          <a:p>
            <a:pPr marL="0" indent="0" defTabSz="429768">
              <a:spcBef>
                <a:spcPts val="0"/>
              </a:spcBef>
              <a:buSzTx/>
              <a:buFont typeface="Arial"/>
              <a:buNone/>
              <a:defRPr b="1" sz="2200">
                <a:uFill>
                  <a:solidFill>
                    <a:srgbClr val="000000"/>
                  </a:solidFill>
                </a:uFill>
                <a:latin typeface="+mn-lt"/>
                <a:ea typeface="+mn-ea"/>
                <a:cs typeface="+mn-cs"/>
                <a:sym typeface="Helvetica"/>
              </a:defRPr>
            </a:pPr>
          </a:p>
          <a:p>
            <a:pPr marL="300789" indent="-300789" defTabSz="429768">
              <a:spcBef>
                <a:spcPts val="0"/>
              </a:spcBef>
              <a:buSzPct val="100000"/>
              <a:buAutoNum type="alphaUcPeriod" startAt="1"/>
              <a:defRPr sz="3600">
                <a:uFill>
                  <a:solidFill>
                    <a:srgbClr val="000000"/>
                  </a:solidFill>
                </a:uFill>
                <a:latin typeface="Times New Roman"/>
                <a:ea typeface="Times New Roman"/>
                <a:cs typeface="Times New Roman"/>
                <a:sym typeface="Times New Roman"/>
              </a:defRPr>
            </a:pPr>
            <a:r>
              <a:t>About 2.3%/year</a:t>
            </a:r>
          </a:p>
          <a:p>
            <a:pPr marL="300789" indent="-300789" defTabSz="429768">
              <a:spcBef>
                <a:spcPts val="0"/>
              </a:spcBef>
              <a:buSzPct val="100000"/>
              <a:buAutoNum type="alphaUcPeriod" startAt="1"/>
              <a:defRPr sz="3600">
                <a:uFill>
                  <a:solidFill>
                    <a:srgbClr val="000000"/>
                  </a:solidFill>
                </a:uFill>
                <a:latin typeface="Times New Roman"/>
                <a:ea typeface="Times New Roman"/>
                <a:cs typeface="Times New Roman"/>
                <a:sym typeface="Times New Roman"/>
              </a:defRPr>
            </a:pPr>
            <a:r>
              <a:t>About 0.9%/year</a:t>
            </a:r>
          </a:p>
          <a:p>
            <a:pPr marL="300789" indent="-300789" defTabSz="429768">
              <a:spcBef>
                <a:spcPts val="0"/>
              </a:spcBef>
              <a:buSzPct val="100000"/>
              <a:buAutoNum type="alphaUcPeriod" startAt="1"/>
              <a:defRPr sz="3600">
                <a:uFill>
                  <a:solidFill>
                    <a:srgbClr val="000000"/>
                  </a:solidFill>
                </a:uFill>
                <a:latin typeface="Times New Roman"/>
                <a:ea typeface="Times New Roman"/>
                <a:cs typeface="Times New Roman"/>
                <a:sym typeface="Times New Roman"/>
              </a:defRPr>
            </a:pPr>
            <a:r>
              <a:t>About 0.23%/year</a:t>
            </a:r>
          </a:p>
          <a:p>
            <a:pPr marL="300789" indent="-300789" defTabSz="429768">
              <a:spcBef>
                <a:spcPts val="0"/>
              </a:spcBef>
              <a:buSzPct val="100000"/>
              <a:buAutoNum type="alphaUcPeriod" startAt="1"/>
              <a:defRPr sz="3600">
                <a:uFill>
                  <a:solidFill>
                    <a:srgbClr val="000000"/>
                  </a:solidFill>
                </a:uFill>
                <a:latin typeface="Times New Roman"/>
                <a:ea typeface="Times New Roman"/>
                <a:cs typeface="Times New Roman"/>
                <a:sym typeface="Times New Roman"/>
              </a:defRPr>
            </a:pPr>
            <a:r>
              <a:t>About 4%/year</a:t>
            </a:r>
          </a:p>
          <a:p>
            <a:pPr marL="300789" indent="-300789" defTabSz="429768">
              <a:spcBef>
                <a:spcPts val="0"/>
              </a:spcBef>
              <a:buSzPct val="100000"/>
              <a:buAutoNum type="alphaUcPeriod" startAt="1"/>
              <a:defRPr sz="3600">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0" name="The Belle Époque Broken"/>
          <p:cNvSpPr txBox="1"/>
          <p:nvPr>
            <p:ph type="title" idx="4294967295"/>
          </p:nvPr>
        </p:nvSpPr>
        <p:spPr>
          <a:xfrm>
            <a:off x="457199" y="-1"/>
            <a:ext cx="8234348" cy="1094173"/>
          </a:xfrm>
          <a:prstGeom prst="rect">
            <a:avLst/>
          </a:prstGeom>
        </p:spPr>
        <p:txBody>
          <a:bodyPr lIns="50800" tIns="50800" rIns="50800" bIns="50800"/>
          <a:lstStyle/>
          <a:p>
            <a:pPr lvl="1" defTabSz="386119">
              <a:defRPr sz="5264"/>
            </a:pPr>
            <a:r>
              <a:t>The Belle Époque Broken</a:t>
            </a:r>
          </a:p>
        </p:txBody>
      </p:sp>
      <p:sp>
        <p:nvSpPr>
          <p:cNvPr id="111" name="John Maynard Keynes:…"/>
          <p:cNvSpPr txBox="1"/>
          <p:nvPr>
            <p:ph type="body" idx="4294967295"/>
          </p:nvPr>
        </p:nvSpPr>
        <p:spPr>
          <a:xfrm>
            <a:off x="457199" y="1094171"/>
            <a:ext cx="8234348" cy="5244063"/>
          </a:xfrm>
          <a:prstGeom prst="rect">
            <a:avLst/>
          </a:prstGeom>
        </p:spPr>
        <p:txBody>
          <a:bodyPr lIns="50800" tIns="50800" rIns="50800" bIns="50800" anchor="t"/>
          <a:lstStyle/>
          <a:p>
            <a:pPr marL="0" indent="0" defTabSz="343814">
              <a:spcBef>
                <a:spcPts val="0"/>
              </a:spcBef>
              <a:buSzTx/>
              <a:buFont typeface="Arial"/>
              <a:buNone/>
              <a:defRPr b="1" sz="1760">
                <a:uFill>
                  <a:solidFill>
                    <a:srgbClr val="000000"/>
                  </a:solidFill>
                </a:uFill>
                <a:latin typeface="+mn-lt"/>
                <a:ea typeface="+mn-ea"/>
                <a:cs typeface="+mn-cs"/>
                <a:sym typeface="Helvetica"/>
              </a:defRPr>
            </a:pPr>
            <a:r>
              <a:t>John Maynard Keynes:</a:t>
            </a:r>
          </a:p>
          <a:p>
            <a:pPr marL="0" indent="0" defTabSz="343814">
              <a:spcBef>
                <a:spcPts val="0"/>
              </a:spcBef>
              <a:buSzTx/>
              <a:buFont typeface="Arial"/>
              <a:buNone/>
              <a:defRPr b="1" sz="1760">
                <a:uFill>
                  <a:solidFill>
                    <a:srgbClr val="000000"/>
                  </a:solidFill>
                </a:uFill>
                <a:latin typeface="+mn-lt"/>
                <a:ea typeface="+mn-ea"/>
                <a:cs typeface="+mn-cs"/>
                <a:sym typeface="Helvetica"/>
              </a:defRPr>
            </a:pPr>
          </a:p>
          <a:p>
            <a:pPr marL="289748" indent="-289748" defTabSz="731520">
              <a:spcBef>
                <a:spcPts val="600"/>
              </a:spcBef>
              <a:defRPr sz="1920">
                <a:uFill>
                  <a:solidFill>
                    <a:srgbClr val="000000"/>
                  </a:solidFill>
                </a:uFill>
                <a:latin typeface="Calibri"/>
                <a:ea typeface="Calibri"/>
                <a:cs typeface="Calibri"/>
                <a:sym typeface="Calibri"/>
              </a:defRPr>
            </a:pPr>
            <a:r>
              <a:t>“Very few of us realise[d] with conviction the intensely unusual, unstable, complicated, unreliable, temporary nature of the economic organisation by which Western Europe has lived for the last half century. We assume some of the most peculiar and temporary of our late advantages as natural, permanent, and to be depended on, and we lay our plans accordingly. </a:t>
            </a:r>
          </a:p>
          <a:p>
            <a:pPr marL="289748" indent="-289748" defTabSz="731520">
              <a:spcBef>
                <a:spcPts val="600"/>
              </a:spcBef>
              <a:defRPr sz="1920">
                <a:uFill>
                  <a:solidFill>
                    <a:srgbClr val="000000"/>
                  </a:solidFill>
                </a:uFill>
                <a:latin typeface="Calibri"/>
                <a:ea typeface="Calibri"/>
                <a:cs typeface="Calibri"/>
                <a:sym typeface="Calibri"/>
              </a:defRPr>
            </a:pPr>
            <a:r>
              <a:t>“On this sandy and false foundation we scheme for social improvement and dress our political platforms, pursue our animosities and particular ambitions, and feel ourselves with enough margin in hand to foster, not assuage, civil conflict in the European family.... </a:t>
            </a:r>
          </a:p>
          <a:p>
            <a:pPr marL="289748" indent="-289748" defTabSz="731520">
              <a:spcBef>
                <a:spcPts val="600"/>
              </a:spcBef>
              <a:defRPr sz="1920">
                <a:uFill>
                  <a:solidFill>
                    <a:srgbClr val="000000"/>
                  </a:solidFill>
                </a:uFill>
                <a:latin typeface="Calibri"/>
                <a:ea typeface="Calibri"/>
                <a:cs typeface="Calibri"/>
                <a:sym typeface="Calibri"/>
              </a:defRPr>
            </a:pPr>
            <a:r>
              <a:t>“France, Germany, Italy, Austria, and Holland, Russia and Roumania and Poland, throb together, and their structure and civilisation are essentially one. They flourished together, they have rocked together in a war which we, in spite of our enormous contributions and sacrifices (like though in a less degree than America), economically stood outside, and they may fall together…”</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