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cloud.com/keynote/0tR_-udvdJau_fkmiItCzxmCQ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epr.org/pubs/dps/DP3142.asp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hyperlink" Target="https://www.icloud.com/keynote/0tR_-udvdJau_fkmiItCzxmCQ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rafts: The Solow Productivity Paradox in Historical Perspective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51460">
              <a:defRPr sz="4400">
                <a:solidFill>
                  <a:srgbClr val="800000"/>
                </a:solidFill>
              </a:defRPr>
            </a:lvl1pPr>
          </a:lstStyle>
          <a:p>
            <a:pPr/>
            <a:r>
              <a:t>Crafts: The Solow Productivity Paradox in Historical Perspective</a:t>
            </a:r>
          </a:p>
        </p:txBody>
      </p:sp>
      <p:sp>
        <p:nvSpPr>
          <p:cNvPr id="46" name="Barry J. Eichengreen and J. Bradford DeLong…"/>
          <p:cNvSpPr txBox="1"/>
          <p:nvPr>
            <p:ph type="body" sz="half" idx="4294967295"/>
          </p:nvPr>
        </p:nvSpPr>
        <p:spPr>
          <a:xfrm>
            <a:off x="1371600" y="3886200"/>
            <a:ext cx="6400800" cy="24757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lnSpc>
                <a:spcPct val="80000"/>
              </a:lnSpc>
              <a:spcBef>
                <a:spcPts val="400"/>
              </a:spcBef>
              <a:buSzTx/>
              <a:buNone/>
            </a:pPr>
            <a:r>
              <a:rPr sz="18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rPr>
              <a:t>Barry J. Eichengreen and J. Bradford DeLong</a:t>
            </a:r>
            <a:endParaRPr sz="1800">
              <a:solidFill>
                <a:srgbClr val="898989"/>
              </a:solidFill>
              <a:uFill>
                <a:solidFill>
                  <a:srgbClr val="898989"/>
                </a:solidFill>
              </a:uFill>
            </a:endParaRPr>
          </a:p>
          <a:p>
            <a:pPr marL="0" indent="0" algn="ctr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>
              <a:solidFill>
                <a:srgbClr val="898989"/>
              </a:solidFill>
              <a:uFill>
                <a:solidFill>
                  <a:srgbClr val="898989"/>
                </a:solidFill>
              </a:uFill>
            </a:endParaRPr>
          </a:p>
          <a:p>
            <a:pPr marL="0" indent="0" algn="ctr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>
              <a:solidFill>
                <a:srgbClr val="898989"/>
              </a:solidFill>
              <a:uFill>
                <a:solidFill>
                  <a:srgbClr val="898989"/>
                </a:solidFill>
              </a:uFill>
            </a:endParaRPr>
          </a:p>
          <a:p>
            <a:pPr marL="0" indent="0" algn="ctr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1800">
              <a:solidFill>
                <a:srgbClr val="898989"/>
              </a:solidFill>
              <a:uFill>
                <a:solidFill>
                  <a:srgbClr val="898989"/>
                </a:solidFill>
              </a:uFill>
            </a:endParaRPr>
          </a:p>
          <a:p>
            <a:pPr marL="0" indent="0" algn="ctr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https://www.icloud.com/keynote/0tR_-udvdJau_fkmiItCzxmCQ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The Solow Productivity Paradox in Historical Perspective"/>
          <p:cNvSpPr txBox="1"/>
          <p:nvPr>
            <p:ph type="title" idx="4294967295"/>
          </p:nvPr>
        </p:nvSpPr>
        <p:spPr>
          <a:xfrm>
            <a:off x="457200" y="-1"/>
            <a:ext cx="8229600" cy="15081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52043">
              <a:defRPr sz="4619"/>
            </a:lvl1pPr>
          </a:lstStyle>
          <a:p>
            <a:pPr/>
            <a:r>
              <a:t>The Solow Productivity Paradox in Historical Perspective</a:t>
            </a:r>
          </a:p>
        </p:txBody>
      </p:sp>
      <p:sp>
        <p:nvSpPr>
          <p:cNvPr id="50" name="Nicholas Crafts (2002), &quot;The Solow Productivity Paradox in Historical Perspective,&quot; CEPR Discussion Paper no.3142 http://www.cepr.org/pubs/dps/DP3142.asp…"/>
          <p:cNvSpPr txBox="1"/>
          <p:nvPr>
            <p:ph type="body" idx="4294967295"/>
          </p:nvPr>
        </p:nvSpPr>
        <p:spPr>
          <a:xfrm>
            <a:off x="457200" y="1600200"/>
            <a:ext cx="8229600" cy="465519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1800"/>
            </a:pPr>
            <a:r>
              <a:t>Nicholas Crafts (2002), "The Solow Productivity Paradox in Historical Perspective," CEPR Discussion Paper no.3142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http://www.cepr.org/pubs/dps/DP3142.asp</a:t>
            </a:r>
          </a:p>
          <a:p>
            <a:pPr marL="0" indent="0">
              <a:buSzTx/>
              <a:buFontTx/>
              <a:buNone/>
              <a:defRPr sz="1800"/>
            </a:pPr>
          </a:p>
          <a:p>
            <a:pPr marL="342899" indent="-342899">
              <a:defRPr sz="1800"/>
            </a:pPr>
            <a:r>
              <a:t>Robert Solow: “You can see the computer age everywhere but in the productivity statistics…”</a:t>
            </a:r>
          </a:p>
        </p:txBody>
      </p:sp>
      <p:pic>
        <p:nvPicPr>
          <p:cNvPr id="51" name="www_j-bradford-delong_net_articles_of_the_month_pdf_Newsolow_pdf.png" descr="www_j-bradford-delong_net_articles_of_the_month_pdf_Newsolow_pdf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3323434"/>
            <a:ext cx="3659958" cy="308085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www_j-bradford-delong_net_articles_of_the_month_pdf_Newsolow_pdf.png" descr="www_j-bradford-delong_net_articles_of_the_month_pdf_Newsolow_pdf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37326" y="3323434"/>
            <a:ext cx="3549474" cy="2931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rafts: The Solow Productivity Paradox in Historical Perspective: Catch Our Breath…"/>
          <p:cNvSpPr txBox="1"/>
          <p:nvPr>
            <p:ph type="title"/>
          </p:nvPr>
        </p:nvSpPr>
        <p:spPr>
          <a:xfrm>
            <a:off x="390757" y="-1"/>
            <a:ext cx="8255001" cy="1587501"/>
          </a:xfrm>
          <a:prstGeom prst="rect">
            <a:avLst/>
          </a:prstGeom>
        </p:spPr>
        <p:txBody>
          <a:bodyPr/>
          <a:lstStyle>
            <a:lvl1pPr defTabSz="242351">
              <a:defRPr sz="3303">
                <a:solidFill>
                  <a:srgbClr val="800000"/>
                </a:solidFill>
              </a:defRPr>
            </a:lvl1pPr>
          </a:lstStyle>
          <a:p>
            <a:pPr/>
            <a:r>
              <a:t>Crafts: The Solow Productivity Paradox in Historical Perspective: Catch Our Breath…</a:t>
            </a:r>
          </a:p>
        </p:txBody>
      </p:sp>
      <p:sp>
        <p:nvSpPr>
          <p:cNvPr id="55" name="Ask a couple of questions?…"/>
          <p:cNvSpPr txBox="1"/>
          <p:nvPr>
            <p:ph type="body" sz="half" idx="1"/>
          </p:nvPr>
        </p:nvSpPr>
        <p:spPr>
          <a:xfrm>
            <a:off x="390757" y="1508814"/>
            <a:ext cx="4127501" cy="476250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800"/>
              </a:spcBef>
            </a:pPr>
            <a:r>
              <a:t>Ask a couple of questions? </a:t>
            </a:r>
          </a:p>
          <a:p>
            <a:pPr>
              <a:spcBef>
                <a:spcPts val="800"/>
              </a:spcBef>
            </a:pPr>
            <a:r>
              <a:t>Make a couple of comments?</a:t>
            </a:r>
          </a:p>
          <a:p>
            <a:pPr>
              <a:spcBef>
                <a:spcPts val="800"/>
              </a:spcBef>
            </a:pPr>
            <a:r>
              <a:t>Any more readings to recommend?</a:t>
            </a:r>
          </a:p>
        </p:txBody>
      </p:sp>
      <p:pic>
        <p:nvPicPr>
          <p:cNvPr id="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7" y="1508814"/>
            <a:ext cx="4127501" cy="4087583"/>
          </a:xfrm>
          <a:prstGeom prst="rect">
            <a:avLst/>
          </a:prstGeom>
          <a:ln w="3175">
            <a:miter lim="400000"/>
          </a:ln>
        </p:spPr>
      </p:pic>
      <p:sp>
        <p:nvSpPr>
          <p:cNvPr id="57" name="&lt;https://www.icloud.com/keynote/0tR_-udvdJau_fkmiItCzxmCQ&gt;"/>
          <p:cNvSpPr txBox="1"/>
          <p:nvPr/>
        </p:nvSpPr>
        <p:spPr>
          <a:xfrm>
            <a:off x="390757" y="5596396"/>
            <a:ext cx="8255001" cy="822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 defTabSz="410765">
              <a:spcBef>
                <a:spcPts val="800"/>
              </a:spcBef>
              <a:defRPr sz="20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https://www.icloud.com/keynote/0tR_-udvdJau_fkmiItCzxmCQ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