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3" name="Shape 33"/>
          <p:cNvSpPr/>
          <p:nvPr>
            <p:ph type="sldImg"/>
          </p:nvPr>
        </p:nvSpPr>
        <p:spPr>
          <a:xfrm>
            <a:off x="1143000" y="685800"/>
            <a:ext cx="4572000" cy="3429000"/>
          </a:xfrm>
          <a:prstGeom prst="rect">
            <a:avLst/>
          </a:prstGeom>
        </p:spPr>
        <p:txBody>
          <a:bodyPr/>
          <a:lstStyle/>
          <a:p>
            <a:pPr/>
          </a:p>
        </p:txBody>
      </p:sp>
      <p:sp>
        <p:nvSpPr>
          <p:cNvPr id="34" name="Shape 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hyperlink" Target="https://www.icloud.com/keynote/0h4DbG-5t5sfY_ky-UKRBj56A"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clark-condition.pdf" TargetMode="External"/><Relationship Id="rId3" Type="http://schemas.openxmlformats.org/officeDocument/2006/relationships/hyperlink" Target="mailto:brad.delong@gmail.com" TargetMode="External"/><Relationship Id="rId4" Type="http://schemas.openxmlformats.org/officeDocument/2006/relationships/hyperlink" Target="https://github.com/braddelong/public-files/blob/master/article-clark-reading-note.pptx" TargetMode="External"/><Relationship Id="rId5"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andymatuschak.org/books/" TargetMode="External"/><Relationship Id="rId3" Type="http://schemas.openxmlformats.org/officeDocument/2006/relationships/hyperlink" Target="mailto:brad.delong@gmail.com"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Reading Clark: Questions"/>
          <p:cNvSpPr txBox="1"/>
          <p:nvPr>
            <p:ph type="title" idx="4294967295"/>
          </p:nvPr>
        </p:nvSpPr>
        <p:spPr>
          <a:xfrm>
            <a:off x="277663" y="-1"/>
            <a:ext cx="8572501" cy="1270001"/>
          </a:xfrm>
          <a:prstGeom prst="rect">
            <a:avLst/>
          </a:prstGeom>
        </p:spPr>
        <p:txBody>
          <a:bodyPr>
            <a:normAutofit fontScale="100000" lnSpcReduction="0"/>
          </a:bodyPr>
          <a:lstStyle>
            <a:lvl1pPr defTabSz="416052">
              <a:defRPr sz="5460"/>
            </a:lvl1pPr>
          </a:lstStyle>
          <a:p>
            <a:pPr/>
            <a:r>
              <a:t>Reading Clark: Questions</a:t>
            </a:r>
          </a:p>
        </p:txBody>
      </p:sp>
      <p:sp>
        <p:nvSpPr>
          <p:cNvPr id="37" name="What can we say about the condition of the working class in England from 1209-1640?…"/>
          <p:cNvSpPr txBox="1"/>
          <p:nvPr>
            <p:ph type="body" idx="4294967295"/>
          </p:nvPr>
        </p:nvSpPr>
        <p:spPr>
          <a:xfrm>
            <a:off x="277663" y="1270000"/>
            <a:ext cx="8572501" cy="5217160"/>
          </a:xfrm>
          <a:prstGeom prst="rect">
            <a:avLst/>
          </a:prstGeom>
        </p:spPr>
        <p:txBody>
          <a:bodyPr>
            <a:normAutofit fontScale="100000" lnSpcReduction="0"/>
          </a:bodyPr>
          <a:lstStyle/>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can we say about the condition of the working class in England from 1209-1640?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can we say about the condition of the working class in England from 1640-1870?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can we say about the condition of the working class in England from 1870-today?</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When does the break from Malthusian stagnation happen in England?</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Why is this date particularly interesting?</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How confident are we in Clark’s numbers?</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is the real wage today compared to the real wage in 1800?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was the real wage in 1800 compared to the real wage in 1450?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was the real wage in 1800 compared to the real wage in 1320?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When did the real wage in England exceed its 1450 value?</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When did the population of England exceed its 1320 value?</a:t>
            </a:r>
          </a:p>
        </p:txBody>
      </p:sp>
      <p:sp>
        <p:nvSpPr>
          <p:cNvPr id="38" name="J. Bradford DeLong brad.delong@gmail.com 2020-01-08 https://www.icloud.com/keynote/0h4DbG-5t5sfY_ky-UKRBj56A"/>
          <p:cNvSpPr txBox="1"/>
          <p:nvPr/>
        </p:nvSpPr>
        <p:spPr>
          <a:xfrm>
            <a:off x="0" y="6207759"/>
            <a:ext cx="885016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 </a:t>
            </a:r>
            <a:r>
              <a:rPr u="sng">
                <a:solidFill>
                  <a:srgbClr val="0000FF"/>
                </a:solidFill>
                <a:uFill>
                  <a:solidFill>
                    <a:srgbClr val="0000FF"/>
                  </a:solidFill>
                </a:uFill>
                <a:hlinkClick r:id="rId3" invalidUrl="" action="" tgtFrame="" tooltip="" history="1" highlightClick="0" endSnd="0"/>
              </a:rPr>
              <a:t>https://www.icloud.com/keynote/0h4DbG-5t5sfY_ky-UKRBj56A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 name="Reading Clark"/>
          <p:cNvSpPr txBox="1"/>
          <p:nvPr>
            <p:ph type="title" idx="4294967295"/>
          </p:nvPr>
        </p:nvSpPr>
        <p:spPr>
          <a:xfrm>
            <a:off x="277663" y="-1"/>
            <a:ext cx="8572501" cy="1270001"/>
          </a:xfrm>
          <a:prstGeom prst="rect">
            <a:avLst/>
          </a:prstGeom>
        </p:spPr>
        <p:txBody>
          <a:bodyPr>
            <a:normAutofit fontScale="100000" lnSpcReduction="0"/>
          </a:bodyPr>
          <a:lstStyle>
            <a:lvl1pPr>
              <a:defRPr sz="6000"/>
            </a:lvl1pPr>
          </a:lstStyle>
          <a:p>
            <a:pPr/>
            <a:r>
              <a:t>Reading Clark</a:t>
            </a:r>
          </a:p>
        </p:txBody>
      </p:sp>
      <p:sp>
        <p:nvSpPr>
          <p:cNvPr id="41" name="Gregory Clark (2005): The Condition of the Working Class in England, 1209-2003 &lt;https://delong.typepad.com/files/clark-condition.pdf&gt;…"/>
          <p:cNvSpPr txBox="1"/>
          <p:nvPr>
            <p:ph type="body" sz="half" idx="4294967295"/>
          </p:nvPr>
        </p:nvSpPr>
        <p:spPr>
          <a:xfrm>
            <a:off x="277663" y="1270000"/>
            <a:ext cx="5207001" cy="4777076"/>
          </a:xfrm>
          <a:prstGeom prst="rect">
            <a:avLst/>
          </a:prstGeom>
        </p:spPr>
        <p:txBody>
          <a:bodyPr>
            <a:normAutofit fontScale="100000" lnSpcReduction="0"/>
          </a:bodyPr>
          <a:lstStyle/>
          <a:p>
            <a:pPr marL="197317" indent="-197317" defTabSz="374904">
              <a:spcBef>
                <a:spcPts val="900"/>
              </a:spcBef>
              <a:buFontTx/>
              <a:defRPr sz="1968">
                <a:latin typeface="Times New Roman"/>
                <a:ea typeface="Times New Roman"/>
                <a:cs typeface="Times New Roman"/>
                <a:sym typeface="Times New Roman"/>
              </a:defRPr>
            </a:pPr>
            <a:r>
              <a:rPr b="1"/>
              <a:t>Gregory Clark</a:t>
            </a:r>
            <a:r>
              <a:t> (2005): </a:t>
            </a:r>
            <a:r>
              <a:rPr i="1"/>
              <a:t>The Condition of the Working Class in England, 1209-200</a:t>
            </a:r>
            <a:r>
              <a:t>3 &lt;</a:t>
            </a:r>
            <a:r>
              <a:rPr u="sng">
                <a:solidFill>
                  <a:srgbClr val="0000FF"/>
                </a:solidFill>
                <a:uFill>
                  <a:solidFill>
                    <a:srgbClr val="0000FF"/>
                  </a:solidFill>
                </a:uFill>
                <a:hlinkClick r:id="rId2" invalidUrl="" action="" tgtFrame="" tooltip="" history="1" highlightClick="0" endSnd="0"/>
              </a:rPr>
              <a:t>https://delong.typepad.com/files/clark-condition.pdf</a:t>
            </a:r>
            <a:r>
              <a:t>&gt;</a:t>
            </a:r>
          </a:p>
          <a:p>
            <a:pPr marL="197317" indent="-197317" defTabSz="374904">
              <a:spcBef>
                <a:spcPts val="900"/>
              </a:spcBef>
              <a:buFontTx/>
              <a:defRPr sz="1968">
                <a:latin typeface="Times New Roman"/>
                <a:ea typeface="Times New Roman"/>
                <a:cs typeface="Times New Roman"/>
                <a:sym typeface="Times New Roman"/>
              </a:defRPr>
            </a:pPr>
            <a:r>
              <a:t>46000 observations on construction workers</a:t>
            </a:r>
          </a:p>
          <a:p>
            <a:pPr lvl="1" marL="509737" indent="-197317" defTabSz="374904">
              <a:spcBef>
                <a:spcPts val="900"/>
              </a:spcBef>
              <a:buFontTx/>
              <a:buChar char="•"/>
              <a:defRPr sz="1968">
                <a:latin typeface="Times New Roman"/>
                <a:ea typeface="Times New Roman"/>
                <a:cs typeface="Times New Roman"/>
                <a:sym typeface="Times New Roman"/>
              </a:defRPr>
            </a:pPr>
            <a:r>
              <a:t>Both laborers and craftsmen</a:t>
            </a:r>
          </a:p>
          <a:p>
            <a:pPr marL="197317" indent="-197317" defTabSz="374904">
              <a:spcBef>
                <a:spcPts val="900"/>
              </a:spcBef>
              <a:buFontTx/>
              <a:defRPr sz="1968">
                <a:latin typeface="Times New Roman"/>
                <a:ea typeface="Times New Roman"/>
                <a:cs typeface="Times New Roman"/>
                <a:sym typeface="Times New Roman"/>
              </a:defRPr>
            </a:pPr>
            <a:r>
              <a:t>110000 observations on prices and housing rents</a:t>
            </a:r>
          </a:p>
          <a:p>
            <a:pPr marL="197317" indent="-197317" defTabSz="374904">
              <a:spcBef>
                <a:spcPts val="900"/>
              </a:spcBef>
              <a:buFontTx/>
              <a:defRPr sz="1968">
                <a:latin typeface="Times New Roman"/>
                <a:ea typeface="Times New Roman"/>
                <a:cs typeface="Times New Roman"/>
                <a:sym typeface="Times New Roman"/>
              </a:defRPr>
            </a:pPr>
            <a:r>
              <a:t>The break from the Malthusian era of little advance in the efficiency of labor in England began circa 1640:</a:t>
            </a:r>
          </a:p>
          <a:p>
            <a:pPr lvl="1" marL="509737" indent="-197317" defTabSz="374904">
              <a:spcBef>
                <a:spcPts val="900"/>
              </a:spcBef>
              <a:buFontTx/>
              <a:buChar char="•"/>
              <a:defRPr sz="1968">
                <a:latin typeface="Times New Roman"/>
                <a:ea typeface="Times New Roman"/>
                <a:cs typeface="Times New Roman"/>
                <a:sym typeface="Times New Roman"/>
              </a:defRPr>
            </a:pPr>
            <a:r>
              <a:t>Long before the famous Industrial Revolution</a:t>
            </a:r>
          </a:p>
          <a:p>
            <a:pPr lvl="1" marL="509737" indent="-197317" defTabSz="374904">
              <a:spcBef>
                <a:spcPts val="900"/>
              </a:spcBef>
              <a:buFontTx/>
              <a:buChar char="•"/>
              <a:defRPr sz="1968">
                <a:latin typeface="Times New Roman"/>
                <a:ea typeface="Times New Roman"/>
                <a:cs typeface="Times New Roman"/>
                <a:sym typeface="Times New Roman"/>
              </a:defRPr>
            </a:pPr>
            <a:r>
              <a:t>Before even the emergence of the modern political regime in England in 1689 </a:t>
            </a:r>
          </a:p>
        </p:txBody>
      </p:sp>
      <p:sp>
        <p:nvSpPr>
          <p:cNvPr id="42" name="J. Bradford DeLong brad.delong@gmail.com 2020-01-08 https://github.com/braddelong/public-files/blob/master/article-clark-reading-note.pptx"/>
          <p:cNvSpPr txBox="1"/>
          <p:nvPr/>
        </p:nvSpPr>
        <p:spPr>
          <a:xfrm>
            <a:off x="0" y="6207759"/>
            <a:ext cx="885016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J. Bradford DeLong </a:t>
            </a:r>
            <a:r>
              <a:rPr u="sng">
                <a:solidFill>
                  <a:srgbClr val="0000FF"/>
                </a:solidFill>
                <a:uFill>
                  <a:solidFill>
                    <a:srgbClr val="0000FF"/>
                  </a:solidFill>
                </a:uFill>
                <a:hlinkClick r:id="rId3" invalidUrl="" action="" tgtFrame="" tooltip="" history="1" highlightClick="0" endSnd="0"/>
              </a:rPr>
              <a:t>brad.delong@gmail.com</a:t>
            </a:r>
            <a:r>
              <a:t> 2020-01-08 </a:t>
            </a:r>
            <a:r>
              <a:rPr u="sng">
                <a:solidFill>
                  <a:srgbClr val="0000FF"/>
                </a:solidFill>
                <a:uFill>
                  <a:solidFill>
                    <a:srgbClr val="0000FF"/>
                  </a:solidFill>
                </a:uFill>
                <a:hlinkClick r:id="rId4" invalidUrl="" action="" tgtFrame="" tooltip="" history="1" highlightClick="0" endSnd="0"/>
              </a:rPr>
              <a:t>https://github.com/braddelong/public-files/blob/master/article-clark-reading-note.pptx</a:t>
            </a:r>
            <a:r>
              <a:t> </a:t>
            </a:r>
          </a:p>
        </p:txBody>
      </p:sp>
      <p:pic>
        <p:nvPicPr>
          <p:cNvPr id="43" name="Image" descr="Image"/>
          <p:cNvPicPr>
            <a:picLocks noChangeAspect="1"/>
          </p:cNvPicPr>
          <p:nvPr/>
        </p:nvPicPr>
        <p:blipFill>
          <a:blip r:embed="rId5">
            <a:extLst/>
          </a:blip>
          <a:stretch>
            <a:fillRect/>
          </a:stretch>
        </p:blipFill>
        <p:spPr>
          <a:xfrm>
            <a:off x="5484663" y="1270000"/>
            <a:ext cx="3365501" cy="484226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No Trend Until After 180"/>
          <p:cNvSpPr txBox="1"/>
          <p:nvPr>
            <p:ph type="title" idx="4294967295"/>
          </p:nvPr>
        </p:nvSpPr>
        <p:spPr>
          <a:xfrm>
            <a:off x="277663" y="-1"/>
            <a:ext cx="8572501" cy="1270001"/>
          </a:xfrm>
          <a:prstGeom prst="rect">
            <a:avLst/>
          </a:prstGeom>
        </p:spPr>
        <p:txBody>
          <a:bodyPr>
            <a:normAutofit fontScale="100000" lnSpcReduction="0"/>
          </a:bodyPr>
          <a:lstStyle>
            <a:lvl1pPr defTabSz="448055">
              <a:defRPr sz="5880">
                <a:solidFill>
                  <a:srgbClr val="000080"/>
                </a:solidFill>
              </a:defRPr>
            </a:lvl1pPr>
          </a:lstStyle>
          <a:p>
            <a:pPr/>
            <a:r>
              <a:t>No Trend Until After 180</a:t>
            </a:r>
          </a:p>
        </p:txBody>
      </p:sp>
      <p:sp>
        <p:nvSpPr>
          <p:cNvPr id="46"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sp>
        <p:nvSpPr>
          <p:cNvPr id="47" name="Before 1800, no clear trend…"/>
          <p:cNvSpPr txBox="1"/>
          <p:nvPr>
            <p:ph type="body" sz="half" idx="4294967295"/>
          </p:nvPr>
        </p:nvSpPr>
        <p:spPr>
          <a:xfrm>
            <a:off x="277663" y="1270000"/>
            <a:ext cx="2502540" cy="5207000"/>
          </a:xfrm>
          <a:prstGeom prst="rect">
            <a:avLst/>
          </a:prstGeom>
        </p:spPr>
        <p:txBody>
          <a:bodyPr>
            <a:normAutofit fontScale="100000" lnSpcReduction="0"/>
          </a:bodyPr>
          <a:lstStyle/>
          <a:p>
            <a:pPr marL="0" indent="0" defTabSz="365760">
              <a:spcBef>
                <a:spcPts val="900"/>
              </a:spcBef>
              <a:buSzTx/>
              <a:buFontTx/>
              <a:buNone/>
              <a:defRPr b="1" sz="1920">
                <a:latin typeface="+mj-lt"/>
                <a:ea typeface="+mj-ea"/>
                <a:cs typeface="+mj-cs"/>
                <a:sym typeface="Helvetica"/>
              </a:defRPr>
            </a:pPr>
            <a:r>
              <a:t>Before 1800, no clear trend</a:t>
            </a:r>
          </a:p>
          <a:p>
            <a:pPr marL="192505" indent="-192505" defTabSz="365760">
              <a:spcBef>
                <a:spcPts val="900"/>
              </a:spcBef>
              <a:buFontTx/>
              <a:defRPr sz="1920">
                <a:latin typeface="Times New Roman"/>
                <a:ea typeface="Times New Roman"/>
                <a:cs typeface="Times New Roman"/>
                <a:sym typeface="Times New Roman"/>
              </a:defRPr>
            </a:pPr>
            <a:r>
              <a:t>Real wages in late 1400s twice what they were between 1250 and 1350.</a:t>
            </a:r>
          </a:p>
          <a:p>
            <a:pPr marL="192505" indent="-192505" defTabSz="365760">
              <a:spcBef>
                <a:spcPts val="900"/>
              </a:spcBef>
              <a:buFontTx/>
              <a:defRPr sz="1920">
                <a:latin typeface="Times New Roman"/>
                <a:ea typeface="Times New Roman"/>
                <a:cs typeface="Times New Roman"/>
                <a:sym typeface="Times New Roman"/>
              </a:defRPr>
            </a:pPr>
            <a:r>
              <a:t>Wages 1250-1350 33% below 1200?</a:t>
            </a:r>
          </a:p>
          <a:p>
            <a:pPr marL="192505" indent="-192505" defTabSz="365760">
              <a:spcBef>
                <a:spcPts val="900"/>
              </a:spcBef>
              <a:buFontTx/>
              <a:defRPr sz="1920">
                <a:latin typeface="Times New Roman"/>
                <a:ea typeface="Times New Roman"/>
                <a:cs typeface="Times New Roman"/>
                <a:sym typeface="Times New Roman"/>
              </a:defRPr>
            </a:pPr>
            <a:r>
              <a:t>Wages in 1600 back to 1250-1350 low point</a:t>
            </a:r>
          </a:p>
          <a:p>
            <a:pPr marL="192505" indent="-192505" defTabSz="365760">
              <a:spcBef>
                <a:spcPts val="900"/>
              </a:spcBef>
              <a:buFontTx/>
              <a:defRPr sz="1920">
                <a:latin typeface="Times New Roman"/>
                <a:ea typeface="Times New Roman"/>
                <a:cs typeface="Times New Roman"/>
                <a:sym typeface="Times New Roman"/>
              </a:defRPr>
            </a:pPr>
            <a:r>
              <a:t>1850 75% above 1800</a:t>
            </a:r>
          </a:p>
          <a:p>
            <a:pPr marL="192505" indent="-192505" defTabSz="365760">
              <a:spcBef>
                <a:spcPts val="900"/>
              </a:spcBef>
              <a:buFontTx/>
              <a:defRPr sz="1920">
                <a:latin typeface="Times New Roman"/>
                <a:ea typeface="Times New Roman"/>
                <a:cs typeface="Times New Roman"/>
                <a:sym typeface="Times New Roman"/>
              </a:defRPr>
            </a:pPr>
            <a:r>
              <a:t>1950 350% above 1800</a:t>
            </a:r>
          </a:p>
          <a:p>
            <a:pPr marL="192505" indent="-192505" defTabSz="365760">
              <a:spcBef>
                <a:spcPts val="900"/>
              </a:spcBef>
              <a:buFontTx/>
              <a:defRPr sz="1920">
                <a:latin typeface="Times New Roman"/>
                <a:ea typeface="Times New Roman"/>
                <a:cs typeface="Times New Roman"/>
                <a:sym typeface="Times New Roman"/>
              </a:defRPr>
            </a:pPr>
            <a:r>
              <a:t>2000 1300% above 1800</a:t>
            </a:r>
          </a:p>
        </p:txBody>
      </p:sp>
      <p:pic>
        <p:nvPicPr>
          <p:cNvPr id="48" name="Image" descr="Image"/>
          <p:cNvPicPr>
            <a:picLocks noChangeAspect="0"/>
          </p:cNvPicPr>
          <p:nvPr/>
        </p:nvPicPr>
        <p:blipFill>
          <a:blip r:embed="rId3">
            <a:extLst/>
          </a:blip>
          <a:stretch>
            <a:fillRect/>
          </a:stretch>
        </p:blipFill>
        <p:spPr>
          <a:xfrm>
            <a:off x="2780202" y="1270000"/>
            <a:ext cx="6069962" cy="521716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 name="A Pre-1650 Malthusian Relationship"/>
          <p:cNvSpPr txBox="1"/>
          <p:nvPr>
            <p:ph type="title" idx="4294967295"/>
          </p:nvPr>
        </p:nvSpPr>
        <p:spPr>
          <a:xfrm>
            <a:off x="277663" y="-1"/>
            <a:ext cx="8572501" cy="1270001"/>
          </a:xfrm>
          <a:prstGeom prst="rect">
            <a:avLst/>
          </a:prstGeom>
        </p:spPr>
        <p:txBody>
          <a:bodyPr>
            <a:normAutofit fontScale="100000" lnSpcReduction="0"/>
          </a:bodyPr>
          <a:lstStyle>
            <a:lvl1pPr defTabSz="297179">
              <a:defRPr sz="3900">
                <a:solidFill>
                  <a:srgbClr val="000080"/>
                </a:solidFill>
              </a:defRPr>
            </a:lvl1pPr>
          </a:lstStyle>
          <a:p>
            <a:pPr/>
            <a:r>
              <a:t>A Pre-1650 Malthusian Relationship</a:t>
            </a:r>
          </a:p>
        </p:txBody>
      </p:sp>
      <p:sp>
        <p:nvSpPr>
          <p:cNvPr id="51" name="A Malthusian inverse wage-population relationship holds until 1650:…"/>
          <p:cNvSpPr txBox="1"/>
          <p:nvPr>
            <p:ph type="body" sz="half" idx="4294967295"/>
          </p:nvPr>
        </p:nvSpPr>
        <p:spPr>
          <a:xfrm>
            <a:off x="277663" y="1270000"/>
            <a:ext cx="3799093" cy="5217160"/>
          </a:xfrm>
          <a:prstGeom prst="rect">
            <a:avLst/>
          </a:prstGeom>
        </p:spPr>
        <p:txBody>
          <a:bodyPr>
            <a:normAutofit fontScale="100000" lnSpcReduction="0"/>
          </a:bodyPr>
          <a:lstStyle/>
          <a:p>
            <a:pPr marL="0" indent="0" defTabSz="425195">
              <a:spcBef>
                <a:spcPts val="1100"/>
              </a:spcBef>
              <a:buSzTx/>
              <a:buFontTx/>
              <a:buNone/>
              <a:defRPr b="1" sz="2232">
                <a:latin typeface="+mj-lt"/>
                <a:ea typeface="+mj-ea"/>
                <a:cs typeface="+mj-cs"/>
                <a:sym typeface="Helvetica"/>
              </a:defRPr>
            </a:pPr>
            <a:r>
              <a:t>A Malthusian inverse wage-population relationship holds until 1650:</a:t>
            </a:r>
          </a:p>
          <a:p>
            <a:pPr marL="223787" indent="-223787" defTabSz="425195">
              <a:spcBef>
                <a:spcPts val="1100"/>
              </a:spcBef>
              <a:buFontTx/>
              <a:defRPr sz="2232">
                <a:latin typeface="Times New Roman"/>
                <a:ea typeface="Times New Roman"/>
                <a:cs typeface="Times New Roman"/>
                <a:sym typeface="Times New Roman"/>
              </a:defRPr>
            </a:pPr>
            <a:r>
              <a:t>With no, zero, nada improvements in effective technology and organization</a:t>
            </a:r>
          </a:p>
          <a:p>
            <a:pPr marL="223787" indent="-223787" defTabSz="425195">
              <a:spcBef>
                <a:spcPts val="1100"/>
              </a:spcBef>
              <a:buFontTx/>
              <a:defRPr sz="2232">
                <a:latin typeface="Times New Roman"/>
                <a:ea typeface="Times New Roman"/>
                <a:cs typeface="Times New Roman"/>
                <a:sym typeface="Times New Roman"/>
              </a:defRPr>
            </a:pPr>
            <a:r>
              <a:t>In 1625 both the population and the real wage level in England were what they were in 1300</a:t>
            </a:r>
          </a:p>
          <a:p>
            <a:pPr marL="223787" indent="-223787" defTabSz="425195">
              <a:spcBef>
                <a:spcPts val="1100"/>
              </a:spcBef>
              <a:buFontTx/>
              <a:defRPr sz="2232">
                <a:latin typeface="Times New Roman"/>
                <a:ea typeface="Times New Roman"/>
                <a:cs typeface="Times New Roman"/>
                <a:sym typeface="Times New Roman"/>
              </a:defRPr>
            </a:pPr>
            <a:r>
              <a:t>Thereafter England move up and to the right on the graph</a:t>
            </a:r>
          </a:p>
          <a:p>
            <a:pPr lvl="1" marL="578117" indent="-223787" defTabSz="425195">
              <a:spcBef>
                <a:spcPts val="1100"/>
              </a:spcBef>
              <a:buFontTx/>
              <a:buChar char="•"/>
              <a:defRPr sz="2232">
                <a:latin typeface="Times New Roman"/>
                <a:ea typeface="Times New Roman"/>
                <a:cs typeface="Times New Roman"/>
                <a:sym typeface="Times New Roman"/>
              </a:defRPr>
            </a:pPr>
            <a:r>
              <a:t>First slowly, then rapidly</a:t>
            </a:r>
          </a:p>
        </p:txBody>
      </p:sp>
      <p:sp>
        <p:nvSpPr>
          <p:cNvPr id="52"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pic>
        <p:nvPicPr>
          <p:cNvPr id="53" name="Image" descr="Image"/>
          <p:cNvPicPr>
            <a:picLocks noChangeAspect="0"/>
          </p:cNvPicPr>
          <p:nvPr/>
        </p:nvPicPr>
        <p:blipFill>
          <a:blip r:embed="rId3">
            <a:extLst/>
          </a:blip>
          <a:stretch>
            <a:fillRect/>
          </a:stretch>
        </p:blipFill>
        <p:spPr>
          <a:xfrm>
            <a:off x="4188704" y="1270000"/>
            <a:ext cx="4661460" cy="521716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 name="Did Workers Gain in the Early Stages of Industrialization?"/>
          <p:cNvSpPr txBox="1"/>
          <p:nvPr>
            <p:ph type="title" idx="4294967295"/>
          </p:nvPr>
        </p:nvSpPr>
        <p:spPr>
          <a:xfrm>
            <a:off x="277663" y="-1"/>
            <a:ext cx="8572501" cy="1270001"/>
          </a:xfrm>
          <a:prstGeom prst="rect">
            <a:avLst/>
          </a:prstGeom>
        </p:spPr>
        <p:txBody>
          <a:bodyPr>
            <a:normAutofit fontScale="100000" lnSpcReduction="0"/>
          </a:bodyPr>
          <a:lstStyle>
            <a:lvl1pPr defTabSz="288036">
              <a:defRPr sz="3780">
                <a:solidFill>
                  <a:srgbClr val="000080"/>
                </a:solidFill>
              </a:defRPr>
            </a:lvl1pPr>
          </a:lstStyle>
          <a:p>
            <a:pPr/>
            <a:r>
              <a:t>Did Workers Gain in the Early Stages of Industrialization?</a:t>
            </a:r>
          </a:p>
        </p:txBody>
      </p:sp>
      <p:sp>
        <p:nvSpPr>
          <p:cNvPr id="56" name="Yes: real wages start increasing after 1810…"/>
          <p:cNvSpPr txBox="1"/>
          <p:nvPr>
            <p:ph type="body" sz="half" idx="4294967295"/>
          </p:nvPr>
        </p:nvSpPr>
        <p:spPr>
          <a:xfrm>
            <a:off x="277663" y="1270000"/>
            <a:ext cx="3799093" cy="5217160"/>
          </a:xfrm>
          <a:prstGeom prst="rect">
            <a:avLst/>
          </a:prstGeom>
        </p:spPr>
        <p:txBody>
          <a:bodyPr>
            <a:normAutofit fontScale="100000" lnSpcReduction="0"/>
          </a:bodyPr>
          <a:lstStyle/>
          <a:p>
            <a:pPr marL="0" indent="0" defTabSz="306324">
              <a:spcBef>
                <a:spcPts val="800"/>
              </a:spcBef>
              <a:buSzTx/>
              <a:buFontTx/>
              <a:buNone/>
              <a:defRPr b="1" sz="1608">
                <a:latin typeface="+mj-lt"/>
                <a:ea typeface="+mj-ea"/>
                <a:cs typeface="+mj-cs"/>
                <a:sym typeface="Helvetica"/>
              </a:defRPr>
            </a:pPr>
            <a:r>
              <a:t>Yes: real wages start increasing after 1810</a:t>
            </a:r>
          </a:p>
          <a:p>
            <a:pPr marL="161223" indent="-161223" defTabSz="306324">
              <a:spcBef>
                <a:spcPts val="800"/>
              </a:spcBef>
              <a:buFontTx/>
              <a:defRPr sz="1608">
                <a:latin typeface="Times New Roman"/>
                <a:ea typeface="Times New Roman"/>
                <a:cs typeface="Times New Roman"/>
                <a:sym typeface="Times New Roman"/>
              </a:defRPr>
            </a:pPr>
            <a:r>
              <a:t>By the writing of the </a:t>
            </a:r>
            <a:r>
              <a:rPr i="1"/>
              <a:t>Communist Manifesto</a:t>
            </a:r>
            <a:r>
              <a:t>, they are 50 above their value as of 1810</a:t>
            </a:r>
          </a:p>
          <a:p>
            <a:pPr marL="161223" indent="-161223" defTabSz="306324">
              <a:spcBef>
                <a:spcPts val="800"/>
              </a:spcBef>
              <a:buFontTx/>
              <a:defRPr sz="1608">
                <a:latin typeface="Times New Roman"/>
                <a:ea typeface="Times New Roman"/>
                <a:cs typeface="Times New Roman"/>
                <a:sym typeface="Times New Roman"/>
              </a:defRPr>
            </a:pPr>
            <a:r>
              <a:t>But: “When Thomas Malthus published his famous Essay on the Principle of Population in 1798, real wages had been flat or declining for several generations, ever since the first half of the eighteenth century…”</a:t>
            </a:r>
          </a:p>
          <a:p>
            <a:pPr marL="161223" indent="-161223" defTabSz="306324">
              <a:spcBef>
                <a:spcPts val="800"/>
              </a:spcBef>
              <a:buFontTx/>
              <a:defRPr sz="1608">
                <a:latin typeface="Times New Roman"/>
                <a:ea typeface="Times New Roman"/>
                <a:cs typeface="Times New Roman"/>
                <a:sym typeface="Times New Roman"/>
              </a:defRPr>
            </a:pPr>
            <a:r>
              <a:t>“At the time Malthus was writing, the dramatic technical innovations that transformed cotton spinning—the spinning jenny and water frame in 1769 and the mule in 1776—were almost a generation old. But these gains were expended mainly in allowing significant population growth rather than in raising real wages…”</a:t>
            </a:r>
          </a:p>
        </p:txBody>
      </p:sp>
      <p:sp>
        <p:nvSpPr>
          <p:cNvPr id="57"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pic>
        <p:nvPicPr>
          <p:cNvPr id="58" name="Image" descr="Image"/>
          <p:cNvPicPr>
            <a:picLocks noChangeAspect="0"/>
          </p:cNvPicPr>
          <p:nvPr/>
        </p:nvPicPr>
        <p:blipFill>
          <a:blip r:embed="rId3">
            <a:extLst/>
          </a:blip>
          <a:stretch>
            <a:fillRect/>
          </a:stretch>
        </p:blipFill>
        <p:spPr>
          <a:xfrm>
            <a:off x="4076755" y="1270000"/>
            <a:ext cx="4773409" cy="521716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What Did the Working Class Spend Its Money on?"/>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solidFill>
                  <a:srgbClr val="000080"/>
                </a:solidFill>
              </a:defRPr>
            </a:lvl1pPr>
          </a:lstStyle>
          <a:p>
            <a:pPr/>
            <a:r>
              <a:t>What Did the Working Class Spend Its Money on?</a:t>
            </a:r>
          </a:p>
        </p:txBody>
      </p:sp>
      <p:sp>
        <p:nvSpPr>
          <p:cNvPr id="61" name="What did the working-class spend its money on in the past?…"/>
          <p:cNvSpPr txBox="1"/>
          <p:nvPr>
            <p:ph type="body" sz="half" idx="4294967295"/>
          </p:nvPr>
        </p:nvSpPr>
        <p:spPr>
          <a:xfrm>
            <a:off x="457200" y="1417637"/>
            <a:ext cx="3149601" cy="5080001"/>
          </a:xfrm>
          <a:prstGeom prst="rect">
            <a:avLst/>
          </a:prstGeom>
        </p:spPr>
        <p:txBody>
          <a:bodyPr>
            <a:normAutofit fontScale="100000" lnSpcReduction="0"/>
          </a:bodyPr>
          <a:lstStyle/>
          <a:p>
            <a:pPr marL="301751" indent="-301751" defTabSz="402336">
              <a:lnSpc>
                <a:spcPct val="90000"/>
              </a:lnSpc>
              <a:spcBef>
                <a:spcPts val="500"/>
              </a:spcBef>
              <a:defRPr sz="2376"/>
            </a:pPr>
            <a:r>
              <a:t>What did the working-class spend its money on in the past?</a:t>
            </a:r>
          </a:p>
          <a:p>
            <a:pPr marL="301751" indent="-301751" defTabSz="402336">
              <a:lnSpc>
                <a:spcPct val="90000"/>
              </a:lnSpc>
              <a:spcBef>
                <a:spcPts val="500"/>
              </a:spcBef>
              <a:defRPr sz="2376"/>
            </a:pPr>
            <a:r>
              <a:t>Even in the 1880s, the U.S. working class—the richest in the world—was spending something like 40% of marginal income dollars on simply getting more calories.</a:t>
            </a:r>
          </a:p>
          <a:p>
            <a:pPr marL="301751" indent="-301751" defTabSz="402336">
              <a:lnSpc>
                <a:spcPct val="90000"/>
              </a:lnSpc>
              <a:spcBef>
                <a:spcPts val="500"/>
              </a:spcBef>
              <a:defRPr sz="2376"/>
            </a:pPr>
            <a:r>
              <a:t>A still-remarkable degree of nutritional stress</a:t>
            </a:r>
          </a:p>
        </p:txBody>
      </p:sp>
      <p:pic>
        <p:nvPicPr>
          <p:cNvPr id="62" name="www_jstor_org_stable_pdf_10_1086_498123_pdf_acceptTC_true.png" descr="www_jstor_org_stable_pdf_10_1086_498123_pdf_acceptTC_true.png"/>
          <p:cNvPicPr>
            <a:picLocks noChangeAspect="0"/>
          </p:cNvPicPr>
          <p:nvPr/>
        </p:nvPicPr>
        <p:blipFill>
          <a:blip r:embed="rId2">
            <a:extLst/>
          </a:blip>
          <a:stretch>
            <a:fillRect/>
          </a:stretch>
        </p:blipFill>
        <p:spPr>
          <a:xfrm>
            <a:off x="3606800" y="1417637"/>
            <a:ext cx="5080000" cy="50800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 name="Further Reading"/>
          <p:cNvSpPr txBox="1"/>
          <p:nvPr>
            <p:ph type="title" idx="4294967295"/>
          </p:nvPr>
        </p:nvSpPr>
        <p:spPr>
          <a:xfrm>
            <a:off x="277663" y="-1"/>
            <a:ext cx="8572501" cy="1270001"/>
          </a:xfrm>
          <a:prstGeom prst="rect">
            <a:avLst/>
          </a:prstGeom>
        </p:spPr>
        <p:txBody>
          <a:bodyPr>
            <a:normAutofit fontScale="100000" lnSpcReduction="0"/>
          </a:bodyPr>
          <a:lstStyle>
            <a:lvl1pPr>
              <a:defRPr sz="6000">
                <a:solidFill>
                  <a:srgbClr val="000080"/>
                </a:solidFill>
              </a:defRPr>
            </a:lvl1pPr>
          </a:lstStyle>
          <a:p>
            <a:pPr/>
            <a:r>
              <a:t>Further Reading</a:t>
            </a:r>
          </a:p>
        </p:txBody>
      </p:sp>
      <p:sp>
        <p:nvSpPr>
          <p:cNvPr id="65" name="Partha Dasgupta (2007): Economics: A Very Short Introduction &lt;https://delong.typepad.com/files/dasgupta-economics.pdf&gt;…"/>
          <p:cNvSpPr txBox="1"/>
          <p:nvPr>
            <p:ph type="body" idx="4294967295"/>
          </p:nvPr>
        </p:nvSpPr>
        <p:spPr>
          <a:xfrm>
            <a:off x="277663" y="1270000"/>
            <a:ext cx="8572501" cy="5217160"/>
          </a:xfrm>
          <a:prstGeom prst="rect">
            <a:avLst/>
          </a:prstGeom>
        </p:spPr>
        <p:txBody>
          <a:bodyPr>
            <a:normAutofit fontScale="100000" lnSpcReduction="0"/>
          </a:bodyPr>
          <a:lstStyle/>
          <a:p>
            <a:pPr marL="230605" indent="-230605">
              <a:spcBef>
                <a:spcPts val="1200"/>
              </a:spcBef>
              <a:buFontTx/>
              <a:defRPr b="1" sz="2300">
                <a:latin typeface="Times New Roman"/>
                <a:ea typeface="Times New Roman"/>
                <a:cs typeface="Times New Roman"/>
                <a:sym typeface="Times New Roman"/>
              </a:defRPr>
            </a:pPr>
            <a:r>
              <a:t>Partha Dasgupta (2007): </a:t>
            </a:r>
            <a:r>
              <a:rPr b="0" i="1"/>
              <a:t>Economics: A Very Short Introduction</a:t>
            </a:r>
            <a:r>
              <a:rPr b="0"/>
              <a:t> &lt;https://delong.typepad.com/files/dasgupta-economics.pdf&gt;</a:t>
            </a:r>
            <a:endParaRPr b="0"/>
          </a:p>
          <a:p>
            <a:pPr marL="230605" indent="-230605">
              <a:spcBef>
                <a:spcPts val="1200"/>
              </a:spcBef>
              <a:buFontTx/>
              <a:defRPr b="1" sz="2300">
                <a:latin typeface="Times New Roman"/>
                <a:ea typeface="Times New Roman"/>
                <a:cs typeface="Times New Roman"/>
                <a:sym typeface="Times New Roman"/>
              </a:defRPr>
            </a:pPr>
            <a:r>
              <a:t>Andy Matuschak</a:t>
            </a:r>
            <a:r>
              <a:rPr b="0"/>
              <a:t> (2019): </a:t>
            </a:r>
            <a:r>
              <a:rPr b="0" i="1"/>
              <a:t>Why Books Don’t Work</a:t>
            </a:r>
            <a:r>
              <a:rPr b="0"/>
              <a:t> &lt;</a:t>
            </a:r>
            <a:r>
              <a:rPr b="0" u="sng">
                <a:solidFill>
                  <a:srgbClr val="0000FF"/>
                </a:solidFill>
                <a:uFill>
                  <a:solidFill>
                    <a:srgbClr val="0000FF"/>
                  </a:solidFill>
                </a:uFill>
                <a:hlinkClick r:id="rId2" invalidUrl="" action="" tgtFrame="" tooltip="" history="1" highlightClick="0" endSnd="0"/>
              </a:rPr>
              <a:t>https://andymatuschak.org/books/</a:t>
            </a:r>
            <a:r>
              <a:rPr b="0"/>
              <a:t>&gt;</a:t>
            </a:r>
            <a:endParaRPr b="0"/>
          </a:p>
          <a:p>
            <a:pPr marL="230605" indent="-230605">
              <a:spcBef>
                <a:spcPts val="1200"/>
              </a:spcBef>
              <a:buFontTx/>
              <a:defRPr b="1" sz="2300">
                <a:latin typeface="Times New Roman"/>
                <a:ea typeface="Times New Roman"/>
                <a:cs typeface="Times New Roman"/>
                <a:sym typeface="Times New Roman"/>
              </a:defRPr>
            </a:pPr>
            <a:r>
              <a:t>Betsey Stevenson &amp; Justin Wolfers</a:t>
            </a:r>
            <a:r>
              <a:rPr b="0"/>
              <a:t> (2019): </a:t>
            </a:r>
            <a:r>
              <a:rPr b="0" i="1"/>
              <a:t>Principles of Economics</a:t>
            </a:r>
          </a:p>
        </p:txBody>
      </p:sp>
      <p:sp>
        <p:nvSpPr>
          <p:cNvPr id="66"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3" invalidUrl="" action="" tgtFrame="" tooltip="" history="1" highlightClick="0" endSnd="0"/>
              </a:rPr>
              <a:t>brad.delong@gmail.com</a:t>
            </a:r>
            <a:r>
              <a:t> 2020-01-08</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 name="Catch Our Breath…"/>
          <p:cNvSpPr txBox="1"/>
          <p:nvPr>
            <p:ph type="title"/>
          </p:nvPr>
        </p:nvSpPr>
        <p:spPr>
          <a:xfrm>
            <a:off x="276457" y="-1"/>
            <a:ext cx="8572501" cy="1270001"/>
          </a:xfrm>
          <a:prstGeom prst="rect">
            <a:avLst/>
          </a:prstGeom>
        </p:spPr>
        <p:txBody>
          <a:bodyPr/>
          <a:lstStyle/>
          <a:p>
            <a:pPr/>
            <a:r>
              <a:t>Catch Our Breath…</a:t>
            </a:r>
          </a:p>
        </p:txBody>
      </p:sp>
      <p:sp>
        <p:nvSpPr>
          <p:cNvPr id="69" name="Ask a couple of questions?…"/>
          <p:cNvSpPr txBox="1"/>
          <p:nvPr>
            <p:ph type="body" sz="half" idx="1"/>
          </p:nvPr>
        </p:nvSpPr>
        <p:spPr>
          <a:xfrm>
            <a:off x="276457" y="1270000"/>
            <a:ext cx="3810001"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70" name="Image" descr="Image"/>
          <p:cNvPicPr>
            <a:picLocks noChangeAspect="1"/>
          </p:cNvPicPr>
          <p:nvPr/>
        </p:nvPicPr>
        <p:blipFill>
          <a:blip r:embed="rId2">
            <a:extLst/>
          </a:blip>
          <a:stretch>
            <a:fillRect/>
          </a:stretch>
        </p:blipFill>
        <p:spPr>
          <a:xfrm>
            <a:off x="4086457" y="1270000"/>
            <a:ext cx="4762501" cy="4762500"/>
          </a:xfrm>
          <a:prstGeom prst="rect">
            <a:avLst/>
          </a:prstGeom>
          <a:ln w="3175">
            <a:miter lim="400000"/>
          </a:ln>
        </p:spPr>
      </p:pic>
      <p:sp>
        <p:nvSpPr>
          <p:cNvPr id="71" name="Rectangle"/>
          <p:cNvSpPr txBox="1"/>
          <p:nvPr/>
        </p:nvSpPr>
        <p:spPr>
          <a:xfrm>
            <a:off x="276457" y="6032500"/>
            <a:ext cx="8572501" cy="635000"/>
          </a:xfrm>
          <a:prstGeom prst="rect">
            <a:avLst/>
          </a:prstGeom>
          <a:ln w="12700">
            <a:miter lim="400000"/>
          </a:ln>
        </p:spPr>
        <p:txBody>
          <a:bodyPr lIns="35718" tIns="35718" rIns="35718" bIns="35718" anchor="b">
            <a:normAutofit fontScale="100000" lnSpcReduction="0"/>
          </a:bodyPr>
          <a:lstStyle/>
          <a:p>
            <a:pPr algn="ctr">
              <a:spcBef>
                <a:spcPts val="1200"/>
              </a:spcBef>
              <a:defRPr sz="1600"/>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