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4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itPzTmn_VjnTB0str8Jjhg" TargetMode="External"/><Relationship Id="rId3" Type="http://schemas.openxmlformats.org/officeDocument/2006/relationships/hyperlink" Target="https://www.bradford-delong.com/2019/01/why-economic-history.html" TargetMode="External"/><Relationship Id="rId4" Type="http://schemas.openxmlformats.org/officeDocument/2006/relationships/hyperlink" Target="https://github.com/braddelong/public-files/blob/master/module-history-usefulness-#IEH-%23TCEH-%23AEH.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1805620" TargetMode="External"/><Relationship Id="rId3" Type="http://schemas.openxmlformats.org/officeDocument/2006/relationships/hyperlink" Target="http://www.jstor.org/stable/1805618" TargetMode="External"/><Relationship Id="rId4" Type="http://schemas.openxmlformats.org/officeDocument/2006/relationships/hyperlink" Target="https://voxeu.org/article/mr-keynes-and-moderns" TargetMode="External"/><Relationship Id="rId5" Type="http://schemas.openxmlformats.org/officeDocument/2006/relationships/hyperlink" Target="https://delong.typepad.com/files/shapiro-variation-rules-selections.pdf"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 name="The Usefulness of Economic History"/>
          <p:cNvSpPr txBox="1"/>
          <p:nvPr>
            <p:ph type="title" idx="4294967295"/>
          </p:nvPr>
        </p:nvSpPr>
        <p:spPr>
          <a:prstGeom prst="rect">
            <a:avLst/>
          </a:prstGeom>
        </p:spPr>
        <p:txBody>
          <a:bodyPr>
            <a:normAutofit fontScale="100000" lnSpcReduction="0"/>
          </a:bodyPr>
          <a:lstStyle>
            <a:lvl1pPr defTabSz="283463">
              <a:defRPr sz="4588"/>
            </a:lvl1pPr>
          </a:lstStyle>
          <a:p>
            <a:pPr/>
            <a:r>
              <a:t>The Usefulness of Economic History</a:t>
            </a:r>
          </a:p>
        </p:txBody>
      </p:sp>
      <p:sp>
        <p:nvSpPr>
          <p:cNvPr id="47" name="We economists are now:…"/>
          <p:cNvSpPr txBox="1"/>
          <p:nvPr>
            <p:ph type="body" idx="4294967295"/>
          </p:nvPr>
        </p:nvSpPr>
        <p:spPr>
          <a:xfrm>
            <a:off x="457200" y="1600200"/>
            <a:ext cx="8229600" cy="4922393"/>
          </a:xfrm>
          <a:prstGeom prst="rect">
            <a:avLst/>
          </a:prstGeom>
        </p:spPr>
        <p:txBody>
          <a:bodyPr>
            <a:normAutofit fontScale="100000" lnSpcReduction="0"/>
          </a:bodyPr>
          <a:lstStyle/>
          <a:p>
            <a:pPr marL="161162" indent="-161162" defTabSz="214884">
              <a:spcBef>
                <a:spcPts val="300"/>
              </a:spcBef>
              <a:defRPr sz="1879"/>
            </a:pPr>
            <a:r>
              <a:t>We economists are now:</a:t>
            </a:r>
          </a:p>
          <a:p>
            <a:pPr lvl="1" marL="376046" indent="-161162" defTabSz="214884">
              <a:spcBef>
                <a:spcPts val="300"/>
              </a:spcBef>
              <a:buChar char="•"/>
              <a:defRPr sz="1879"/>
            </a:pPr>
            <a:r>
              <a:t>Too good at making theories…</a:t>
            </a:r>
          </a:p>
          <a:p>
            <a:pPr lvl="1" marL="376046" indent="-161162" defTabSz="214884">
              <a:spcBef>
                <a:spcPts val="300"/>
              </a:spcBef>
              <a:buChar char="•"/>
              <a:defRPr sz="1879"/>
            </a:pPr>
            <a:r>
              <a:t>Too good at doing econometrics…</a:t>
            </a:r>
          </a:p>
          <a:p>
            <a:pPr lvl="1" marL="376046" indent="-161162" defTabSz="214884">
              <a:spcBef>
                <a:spcPts val="300"/>
              </a:spcBef>
              <a:buChar char="•"/>
              <a:defRPr sz="1879"/>
            </a:pPr>
            <a:r>
              <a:t>Is a theoretical result an interesting constraint on reality or a demonstration of the ingenuity of the researcher? </a:t>
            </a:r>
          </a:p>
          <a:p>
            <a:pPr lvl="1" marL="376046" indent="-161162" defTabSz="214884">
              <a:spcBef>
                <a:spcPts val="300"/>
              </a:spcBef>
              <a:buChar char="•"/>
              <a:defRPr sz="1879"/>
            </a:pPr>
            <a:r>
              <a:t>Is an econometric-empirical result a robust finding about the world out there or a demonstration that research assistants desperate to please jet-setting tenured bosses can do amazing things?</a:t>
            </a:r>
          </a:p>
          <a:p>
            <a:pPr lvl="1" marL="376046" indent="-161162" defTabSz="214884">
              <a:spcBef>
                <a:spcPts val="300"/>
              </a:spcBef>
              <a:buChar char="•"/>
              <a:defRPr sz="1879"/>
            </a:pPr>
            <a:r>
              <a:t>This is not to say that things were not worse in the old days…</a:t>
            </a:r>
          </a:p>
          <a:p>
            <a:pPr marL="161162" indent="-161162" defTabSz="214884">
              <a:spcBef>
                <a:spcPts val="300"/>
              </a:spcBef>
              <a:defRPr sz="1879"/>
            </a:pPr>
          </a:p>
          <a:p>
            <a:pPr marL="161162" indent="-161162" defTabSz="214884">
              <a:spcBef>
                <a:spcPts val="300"/>
              </a:spcBef>
              <a:defRPr b="1" sz="1879"/>
            </a:pPr>
            <a:r>
              <a:t>GOOD THEORY IS IN THE END NOTHING BUT DISTILLED AND CRYSTALLIZED ECONOMIC HISTORY!!!!</a:t>
            </a:r>
          </a:p>
          <a:p>
            <a:pPr marL="0" indent="0" defTabSz="214884">
              <a:spcBef>
                <a:spcPts val="300"/>
              </a:spcBef>
              <a:buSzTx/>
              <a:buFontTx/>
              <a:buNone/>
              <a:defRPr sz="1879"/>
            </a:pPr>
          </a:p>
          <a:p>
            <a:pPr marL="0" indent="0" algn="ctr" defTabSz="214884">
              <a:spcBef>
                <a:spcPts val="0"/>
              </a:spcBef>
              <a:buSzTx/>
              <a:buFontTx/>
              <a:buNone/>
              <a:defRPr sz="1410"/>
            </a:pPr>
            <a:r>
              <a:t>&lt;</a:t>
            </a:r>
            <a:r>
              <a:rPr u="sng">
                <a:solidFill>
                  <a:srgbClr val="0000FF"/>
                </a:solidFill>
                <a:uFill>
                  <a:solidFill>
                    <a:srgbClr val="0000FF"/>
                  </a:solidFill>
                </a:uFill>
                <a:hlinkClick r:id="rId2" invalidUrl="" action="" tgtFrame="" tooltip="" history="1" highlightClick="0" endSnd="0"/>
              </a:rPr>
              <a:t>https://www.icloud.com/keynote/0zXitPzTmn_VjnTB0str8Jjhg</a:t>
            </a:r>
            <a:r>
              <a:t>&gt;</a:t>
            </a:r>
          </a:p>
          <a:p>
            <a:pPr marL="0" indent="0" algn="ctr" defTabSz="214884">
              <a:spcBef>
                <a:spcPts val="0"/>
              </a:spcBef>
              <a:buSzTx/>
              <a:buFontTx/>
              <a:buNone/>
              <a:defRPr sz="1410"/>
            </a:pPr>
            <a:r>
              <a:t>&lt;</a:t>
            </a:r>
            <a:r>
              <a:rPr u="sng">
                <a:solidFill>
                  <a:srgbClr val="0000FF"/>
                </a:solidFill>
                <a:uFill>
                  <a:solidFill>
                    <a:srgbClr val="0000FF"/>
                  </a:solidFill>
                </a:uFill>
                <a:hlinkClick r:id="rId3" invalidUrl="" action="" tgtFrame="" tooltip="" history="1" highlightClick="0" endSnd="0"/>
              </a:rPr>
              <a:t>https://www.bradford-delong.com/2019/01/why-economic-history.html</a:t>
            </a:r>
            <a:r>
              <a:t>&gt;</a:t>
            </a:r>
          </a:p>
          <a:p>
            <a:pPr marL="0" indent="0" algn="ctr" defTabSz="214884">
              <a:spcBef>
                <a:spcPts val="0"/>
              </a:spcBef>
              <a:buSzTx/>
              <a:buFontTx/>
              <a:buNone/>
              <a:defRPr sz="1410"/>
            </a:pPr>
            <a:r>
              <a:t>&lt;</a:t>
            </a:r>
            <a:r>
              <a:rPr u="sng">
                <a:solidFill>
                  <a:srgbClr val="0000FF"/>
                </a:solidFill>
                <a:uFill>
                  <a:solidFill>
                    <a:srgbClr val="0000FF"/>
                  </a:solidFill>
                </a:uFill>
                <a:hlinkClick r:id="rId4" invalidUrl="" action="" tgtFrame="" tooltip="" history="1" highlightClick="0" endSnd="0"/>
              </a:rPr>
              <a:t>https://github.com/braddelong/public-files/blob/master/module-history-usefulness-#IEH-#TCEH-#AEH.pptx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What Are the Insights?"/>
          <p:cNvSpPr txBox="1"/>
          <p:nvPr>
            <p:ph type="title" idx="4294967295"/>
          </p:nvPr>
        </p:nvSpPr>
        <p:spPr>
          <a:prstGeom prst="rect">
            <a:avLst/>
          </a:prstGeom>
        </p:spPr>
        <p:txBody>
          <a:bodyPr>
            <a:normAutofit fontScale="100000" lnSpcReduction="0"/>
          </a:bodyPr>
          <a:lstStyle>
            <a:lvl1pPr defTabSz="384047">
              <a:defRPr sz="6719">
                <a:solidFill>
                  <a:srgbClr val="000080"/>
                </a:solidFill>
              </a:defRPr>
            </a:lvl1pPr>
          </a:lstStyle>
          <a:p>
            <a:pPr/>
            <a:r>
              <a:t>What Are the Insights?</a:t>
            </a:r>
          </a:p>
        </p:txBody>
      </p:sp>
      <p:sp>
        <p:nvSpPr>
          <p:cNvPr id="83" name="Scene: The Presidential Transition Offices, 8:30 am EST Friday December 5, 2008:"/>
          <p:cNvSpPr txBox="1"/>
          <p:nvPr>
            <p:ph type="body" sz="quarter" idx="4294967295"/>
          </p:nvPr>
        </p:nvSpPr>
        <p:spPr>
          <a:xfrm>
            <a:off x="457200" y="1600200"/>
            <a:ext cx="8229600" cy="427838"/>
          </a:xfrm>
          <a:prstGeom prst="rect">
            <a:avLst/>
          </a:prstGeom>
        </p:spPr>
        <p:txBody>
          <a:bodyPr>
            <a:normAutofit fontScale="100000" lnSpcReduction="0"/>
          </a:bodyPr>
          <a:lstStyle/>
          <a:p>
            <a:pPr marL="305180" indent="-305180" defTabSz="406908">
              <a:spcBef>
                <a:spcPts val="600"/>
              </a:spcBef>
              <a:defRPr sz="1869"/>
            </a:pPr>
            <a:r>
              <a:rPr b="1"/>
              <a:t>Scene</a:t>
            </a:r>
            <a:r>
              <a:t>: The Presidential Transition Offices, 8:30 am EST Friday December 5, 2008:</a:t>
            </a:r>
          </a:p>
        </p:txBody>
      </p:sp>
      <p:pic>
        <p:nvPicPr>
          <p:cNvPr id="84" name="Image" descr="Image"/>
          <p:cNvPicPr>
            <a:picLocks noChangeAspect="0"/>
          </p:cNvPicPr>
          <p:nvPr/>
        </p:nvPicPr>
        <p:blipFill>
          <a:blip r:embed="rId2">
            <a:extLst/>
          </a:blip>
          <a:stretch>
            <a:fillRect/>
          </a:stretch>
        </p:blipFill>
        <p:spPr>
          <a:xfrm>
            <a:off x="2215716" y="2028037"/>
            <a:ext cx="6471084" cy="4645496"/>
          </a:xfrm>
          <a:prstGeom prst="rect">
            <a:avLst/>
          </a:prstGeom>
          <a:ln w="12700">
            <a:miter lim="400000"/>
          </a:ln>
        </p:spPr>
      </p:pic>
      <p:sp>
        <p:nvSpPr>
          <p:cNvPr id="85" name="Questions:…"/>
          <p:cNvSpPr txBox="1"/>
          <p:nvPr/>
        </p:nvSpPr>
        <p:spPr>
          <a:xfrm>
            <a:off x="457200" y="2028037"/>
            <a:ext cx="1758517" cy="437625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94893" indent="-294893" defTabSz="393192">
              <a:spcBef>
                <a:spcPts val="600"/>
              </a:spcBef>
              <a:buSzPct val="100000"/>
              <a:buFont typeface="Arial"/>
              <a:buChar char="•"/>
              <a:defRPr sz="1806"/>
            </a:pPr>
            <a:r>
              <a:rPr b="1"/>
              <a:t>Questions</a:t>
            </a:r>
            <a:r>
              <a:t>: </a:t>
            </a:r>
          </a:p>
          <a:p>
            <a:pPr marL="294893" indent="-294893" defTabSz="393192">
              <a:spcBef>
                <a:spcPts val="600"/>
              </a:spcBef>
              <a:buSzPct val="100000"/>
              <a:buFont typeface="Arial"/>
              <a:buChar char="•"/>
              <a:defRPr sz="1806"/>
            </a:pPr>
            <a:r>
              <a:t>Just what is going on? </a:t>
            </a:r>
          </a:p>
          <a:p>
            <a:pPr marL="294893" indent="-294893" defTabSz="393192">
              <a:spcBef>
                <a:spcPts val="600"/>
              </a:spcBef>
              <a:buSzPct val="100000"/>
              <a:buFont typeface="Arial"/>
              <a:buChar char="•"/>
              <a:defRPr sz="1806"/>
            </a:pPr>
            <a:r>
              <a:t>What is the government supposed to be doing to stop it from doing that?</a:t>
            </a:r>
          </a:p>
          <a:p>
            <a:pPr marL="294893" indent="-294893" defTabSz="393192">
              <a:spcBef>
                <a:spcPts val="600"/>
              </a:spcBef>
              <a:buSzPct val="100000"/>
              <a:buFont typeface="Arial"/>
              <a:buChar char="•"/>
              <a:defRPr sz="1806"/>
            </a:pPr>
            <a:r>
              <a:t>What can our economists tell us about the best policy response?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 name="Scene: The Bretton Woods Hotel, in Bretton Woods, NH, in April 2011"/>
          <p:cNvSpPr txBox="1"/>
          <p:nvPr>
            <p:ph type="title" idx="4294967295"/>
          </p:nvPr>
        </p:nvSpPr>
        <p:spPr>
          <a:prstGeom prst="rect">
            <a:avLst/>
          </a:prstGeom>
        </p:spPr>
        <p:txBody>
          <a:bodyPr/>
          <a:lstStyle>
            <a:lvl1pPr>
              <a:defRPr sz="4200">
                <a:solidFill>
                  <a:srgbClr val="000080"/>
                </a:solidFill>
              </a:defRPr>
            </a:lvl1pPr>
          </a:lstStyle>
          <a:p>
            <a:pPr/>
            <a:r>
              <a:t>Scene: The Bretton Woods Hotel, in Bretton Woods, NH, in April 2011</a:t>
            </a:r>
          </a:p>
        </p:txBody>
      </p:sp>
      <p:sp>
        <p:nvSpPr>
          <p:cNvPr id="89" name="Martin Wolf: How far do you feel that what we have experienced in the last few years suggests that economists just did not understand what was going on?…"/>
          <p:cNvSpPr txBox="1"/>
          <p:nvPr>
            <p:ph type="body" idx="4294967295"/>
          </p:nvPr>
        </p:nvSpPr>
        <p:spPr>
          <a:xfrm>
            <a:off x="457200" y="1600200"/>
            <a:ext cx="8229600" cy="4655195"/>
          </a:xfrm>
          <a:prstGeom prst="rect">
            <a:avLst/>
          </a:prstGeom>
        </p:spPr>
        <p:txBody>
          <a:bodyPr>
            <a:normAutofit fontScale="100000" lnSpcReduction="0"/>
          </a:bodyPr>
          <a:lstStyle/>
          <a:p>
            <a:pPr marL="0" indent="0" defTabSz="438911">
              <a:buSzTx/>
              <a:buFontTx/>
              <a:buNone/>
              <a:defRPr sz="2400"/>
            </a:pPr>
            <a:r>
              <a:rPr b="1"/>
              <a:t>Martin Wolf:</a:t>
            </a:r>
            <a:r>
              <a:t> How far do you feel that what we have experienced in the last few years suggests that economists just did not understand what was going on?</a:t>
            </a:r>
          </a:p>
          <a:p>
            <a:pPr marL="0" indent="0" defTabSz="438911">
              <a:buSzTx/>
              <a:buFontTx/>
              <a:buNone/>
              <a:defRPr sz="2400"/>
            </a:pPr>
            <a:r>
              <a:rPr b="1"/>
              <a:t>Larry Summers</a:t>
            </a:r>
            <a:r>
              <a:t>: There are things economists did not know. There are things economists were wrong about. And there are things where some economists were right…. When I was in the government, I got a lot of papers…. I attempted to read all of the ones that used the words "leverage," "liquidity," "deflation," or “depression”… I attempted to read none of the ones that used the words "neoclassical," "choice-theoretic," "real business cycle," or "optimizing model of”. There were more in the second…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 name="Summers at the Bretton Woods Hotel II"/>
          <p:cNvSpPr txBox="1"/>
          <p:nvPr>
            <p:ph type="title" idx="4294967295"/>
          </p:nvPr>
        </p:nvSpPr>
        <p:spPr>
          <a:prstGeom prst="rect">
            <a:avLst/>
          </a:prstGeom>
        </p:spPr>
        <p:txBody>
          <a:bodyPr>
            <a:normAutofit fontScale="100000" lnSpcReduction="0"/>
          </a:bodyPr>
          <a:lstStyle>
            <a:lvl1pPr defTabSz="265175">
              <a:defRPr sz="4640">
                <a:solidFill>
                  <a:srgbClr val="000080"/>
                </a:solidFill>
              </a:defRPr>
            </a:lvl1pPr>
          </a:lstStyle>
          <a:p>
            <a:pPr/>
            <a:r>
              <a:t>Summers at the Bretton Woods Hotel II</a:t>
            </a:r>
          </a:p>
        </p:txBody>
      </p:sp>
      <p:sp>
        <p:nvSpPr>
          <p:cNvPr id="93" name="But there were a reasonable number in the first. And they told you a lot. There is a lot in [Walter] Bagehot['s 1873 Lombard Street] about the crisis we just went through. There is more in [Hyman] Minsky. And there is still more in [Charles] Kindleberger['s 1978 Manias, Panics, and Crashes]….…"/>
          <p:cNvSpPr txBox="1"/>
          <p:nvPr>
            <p:ph type="body" idx="4294967295"/>
          </p:nvPr>
        </p:nvSpPr>
        <p:spPr>
          <a:xfrm>
            <a:off x="457200" y="1600200"/>
            <a:ext cx="8229600" cy="4655195"/>
          </a:xfrm>
          <a:prstGeom prst="rect">
            <a:avLst/>
          </a:prstGeom>
        </p:spPr>
        <p:txBody>
          <a:bodyPr>
            <a:normAutofit fontScale="100000" lnSpcReduction="0"/>
          </a:bodyPr>
          <a:lstStyle/>
          <a:p>
            <a:pPr marL="336041" indent="-336041" defTabSz="448055">
              <a:defRPr sz="2450"/>
            </a:pPr>
            <a:r>
              <a:t>But there were a reasonable number in the first. And they told you a lot. There is a lot in [Walter] Bagehot['s 1873 </a:t>
            </a:r>
            <a:r>
              <a:rPr i="1"/>
              <a:t>Lombard Street</a:t>
            </a:r>
            <a:r>
              <a:t>] about the crisis we just went through. There is more in [Hyman] Minsky. And there is still more in [Charles] Kindleberger['s 1978 </a:t>
            </a:r>
            <a:r>
              <a:rPr i="1"/>
              <a:t>Manias, Panics, and Crashes</a:t>
            </a:r>
            <a:r>
              <a:t>]…. </a:t>
            </a:r>
          </a:p>
          <a:p>
            <a:pPr marL="336041" indent="-336041" defTabSz="448055">
              <a:defRPr sz="2450"/>
            </a:pPr>
            <a:r>
              <a:t>There are enormous amounts that are essentially distracting, confusing, and problem-denying in the stuff that is the substance of the first year course in Ph.D. programs. I think economics knows a fair amount. I think economics has forgotten a fair amount that is relevant. And it has been distracted by an enormous amount…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People who were practical understood… liquidity finding its way into… asset price inflation and being problematic… but those concepts were at the very edge—or in many cases not even at the very edge—of contemporary macroeconomics, to the great detriment of contemporary macroeconomics.…"/>
          <p:cNvSpPr txBox="1"/>
          <p:nvPr>
            <p:ph type="body" idx="4294967295"/>
          </p:nvPr>
        </p:nvSpPr>
        <p:spPr>
          <a:xfrm>
            <a:off x="457200" y="1600200"/>
            <a:ext cx="8229600" cy="4655195"/>
          </a:xfrm>
          <a:prstGeom prst="rect">
            <a:avLst/>
          </a:prstGeom>
        </p:spPr>
        <p:txBody>
          <a:bodyPr>
            <a:normAutofit fontScale="100000" lnSpcReduction="0"/>
          </a:bodyPr>
          <a:lstStyle/>
          <a:p>
            <a:pPr marL="209168" indent="-209168" defTabSz="278892">
              <a:spcBef>
                <a:spcPts val="400"/>
              </a:spcBef>
              <a:defRPr sz="2196"/>
            </a:pPr>
            <a:r>
              <a:t>People who were practical understood… liquidity finding its way into… asset price inflation and being problematic… but those concepts were at the very edge—or in many cases not even at the very edge—of contemporary macroeconomics, to the great detriment of contemporary macroeconomics. </a:t>
            </a:r>
          </a:p>
          <a:p>
            <a:pPr marL="209168" indent="-209168" defTabSz="278892">
              <a:spcBef>
                <a:spcPts val="400"/>
              </a:spcBef>
              <a:defRPr sz="2196"/>
            </a:pPr>
            <a:r>
              <a:t>The wisdom that is in the Bagehot-Minsky-Kindleberger-Eichengreen-Akerlof-Shiller… runs way ahead of those who bring negative attitudes to economics.… We make a serious mistake when we throw the baby out with the bathwater…. </a:t>
            </a:r>
          </a:p>
          <a:p>
            <a:pPr marL="209168" indent="-209168" defTabSz="278892">
              <a:spcBef>
                <a:spcPts val="400"/>
              </a:spcBef>
              <a:defRPr sz="2196"/>
            </a:pPr>
            <a:r>
              <a:t>But… the vast edifice in both its new Keynesian variety and its new classical variety of attempting to place microfoundations under macroeconomics was not something that informed the policy-making process in any important way…</a:t>
            </a:r>
          </a:p>
        </p:txBody>
      </p:sp>
      <p:sp>
        <p:nvSpPr>
          <p:cNvPr id="97" name="Summers at the Bretton Woods Hotel III"/>
          <p:cNvSpPr txBox="1"/>
          <p:nvPr/>
        </p:nvSpPr>
        <p:spPr>
          <a:xfrm>
            <a:off x="457200" y="-1"/>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265175">
              <a:defRPr b="1" sz="4640">
                <a:solidFill>
                  <a:srgbClr val="000080"/>
                </a:solidFill>
              </a:defRPr>
            </a:lvl1pPr>
          </a:lstStyle>
          <a:p>
            <a:pPr/>
            <a:r>
              <a:t>Summers at the Bretton Woods Hotel III</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Insights: Solow"/>
          <p:cNvSpPr txBox="1"/>
          <p:nvPr>
            <p:ph type="title" idx="4294967295"/>
          </p:nvPr>
        </p:nvSpPr>
        <p:spPr>
          <a:xfrm>
            <a:off x="457200" y="-1"/>
            <a:ext cx="8229600" cy="1143002"/>
          </a:xfrm>
          <a:prstGeom prst="rect">
            <a:avLst/>
          </a:prstGeom>
        </p:spPr>
        <p:txBody>
          <a:bodyPr>
            <a:normAutofit fontScale="100000" lnSpcReduction="0"/>
          </a:bodyPr>
          <a:lstStyle>
            <a:lvl1pPr>
              <a:defRPr sz="4000">
                <a:solidFill>
                  <a:srgbClr val="000080"/>
                </a:solidFill>
              </a:defRPr>
            </a:lvl1pPr>
          </a:lstStyle>
          <a:p>
            <a:pPr/>
            <a:r>
              <a:t>Insights: Solow</a:t>
            </a:r>
          </a:p>
        </p:txBody>
      </p:sp>
      <p:sp>
        <p:nvSpPr>
          <p:cNvPr id="100" name="Robert Solow: Complicated system... cannot conduct controlled experiments... a social science... subject to Damon Runyon's Law that nothing between human beings is more than three to one... narrowly economic activity is embedded in a web of social institutions, customs, beliefs, and attitudes….…"/>
          <p:cNvSpPr txBox="1"/>
          <p:nvPr>
            <p:ph type="body" idx="4294967295"/>
          </p:nvPr>
        </p:nvSpPr>
        <p:spPr>
          <a:xfrm>
            <a:off x="457200" y="1143000"/>
            <a:ext cx="8229600" cy="5446713"/>
          </a:xfrm>
          <a:prstGeom prst="rect">
            <a:avLst/>
          </a:prstGeom>
        </p:spPr>
        <p:txBody>
          <a:bodyPr>
            <a:normAutofit fontScale="100000" lnSpcReduction="0"/>
          </a:bodyPr>
          <a:lstStyle/>
          <a:p>
            <a:pPr marL="240030" indent="-240030" defTabSz="320039">
              <a:lnSpc>
                <a:spcPct val="80000"/>
              </a:lnSpc>
              <a:spcBef>
                <a:spcPts val="300"/>
              </a:spcBef>
              <a:defRPr sz="2240"/>
            </a:pPr>
            <a:r>
              <a:rPr b="1"/>
              <a:t>Robert Solow:</a:t>
            </a:r>
            <a:r>
              <a:t> Complicated system... cannot conduct controlled experiments... a social science... subject to Damon Runyon's Law that nothing between human beings is more than three to one... narrowly economic activity is embedded in a web of social institutions, customs, beliefs, and attitudes….</a:t>
            </a:r>
          </a:p>
          <a:p>
            <a:pPr marL="240030" indent="-240030" defTabSz="320039">
              <a:lnSpc>
                <a:spcPct val="80000"/>
              </a:lnSpc>
              <a:spcBef>
                <a:spcPts val="300"/>
              </a:spcBef>
              <a:defRPr sz="2240"/>
            </a:pPr>
            <a:r>
              <a:t>As soon as time-series get long enough to offer hope of discriminating among complex hypotheses, the likelihood that they remain stationary dwindles away, and the noise level gets correspondingly high. Under these circumstances, a little cleverness and persistence can get you almost any result you want…. </a:t>
            </a:r>
          </a:p>
          <a:p>
            <a:pPr marL="240030" indent="-240030" defTabSz="320039">
              <a:lnSpc>
                <a:spcPct val="80000"/>
              </a:lnSpc>
              <a:spcBef>
                <a:spcPts val="300"/>
              </a:spcBef>
              <a:defRPr sz="2240"/>
            </a:pPr>
            <a:r>
              <a:t>If the project of turning economics into a hard science could succeed, it would surely be worth doing. No doubt some of us should keep trying…. </a:t>
            </a:r>
          </a:p>
          <a:p>
            <a:pPr marL="240030" indent="-240030" defTabSz="320039">
              <a:lnSpc>
                <a:spcPct val="80000"/>
              </a:lnSpc>
              <a:spcBef>
                <a:spcPts val="300"/>
              </a:spcBef>
              <a:defRPr sz="2240"/>
            </a:pPr>
            <a:r>
              <a:t>The economic historian can ask whether this or that [model-]story rings true when applied in earlier times or other places, and, if not, why not... offer… a sense of the variety and flexibility of social arrangements... the interaction of economic behavior and other social institutions…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Insights: Arrow"/>
          <p:cNvSpPr txBox="1"/>
          <p:nvPr>
            <p:ph type="title" idx="4294967295"/>
          </p:nvPr>
        </p:nvSpPr>
        <p:spPr>
          <a:xfrm>
            <a:off x="457200" y="-1"/>
            <a:ext cx="8229600" cy="1124944"/>
          </a:xfrm>
          <a:prstGeom prst="rect">
            <a:avLst/>
          </a:prstGeom>
        </p:spPr>
        <p:txBody>
          <a:bodyPr>
            <a:normAutofit fontScale="100000" lnSpcReduction="0"/>
          </a:bodyPr>
          <a:lstStyle>
            <a:lvl1pPr>
              <a:defRPr sz="4000">
                <a:solidFill>
                  <a:srgbClr val="000080"/>
                </a:solidFill>
              </a:defRPr>
            </a:lvl1pPr>
          </a:lstStyle>
          <a:p>
            <a:pPr/>
            <a:r>
              <a:t>Insights: Arrow</a:t>
            </a:r>
          </a:p>
        </p:txBody>
      </p:sp>
      <p:sp>
        <p:nvSpPr>
          <p:cNvPr id="103" name="Kenneth Arrow: The use of economic history as a source of empirical evidence for testing theories and estimating relations....…"/>
          <p:cNvSpPr txBox="1"/>
          <p:nvPr>
            <p:ph type="body" idx="4294967295"/>
          </p:nvPr>
        </p:nvSpPr>
        <p:spPr>
          <a:xfrm>
            <a:off x="457200" y="1215429"/>
            <a:ext cx="8229600" cy="5159971"/>
          </a:xfrm>
          <a:prstGeom prst="rect">
            <a:avLst/>
          </a:prstGeom>
        </p:spPr>
        <p:txBody>
          <a:bodyPr>
            <a:normAutofit fontScale="100000" lnSpcReduction="0"/>
          </a:bodyPr>
          <a:lstStyle/>
          <a:p>
            <a:pPr marL="342900" indent="-342900">
              <a:lnSpc>
                <a:spcPct val="80000"/>
              </a:lnSpc>
              <a:spcBef>
                <a:spcPts val="500"/>
              </a:spcBef>
            </a:pPr>
            <a:r>
              <a:rPr b="1"/>
              <a:t>Kenneth Arrow:</a:t>
            </a:r>
            <a:r>
              <a:t> The use of economic history as a source of empirical evidence for testing theories and estimating relations.... </a:t>
            </a:r>
          </a:p>
          <a:p>
            <a:pPr marL="342900" indent="-342900">
              <a:lnSpc>
                <a:spcPct val="80000"/>
              </a:lnSpc>
              <a:spcBef>
                <a:spcPts val="500"/>
              </a:spcBef>
            </a:pPr>
            <a:r>
              <a:t>A second use… historical conditioning… national or cultural conditioning…. Cultural differences between nations, with all their implications for polity and economy, are precipitates of past events.... It will always be true that practical understanding of the present will require knowledge of the past...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Insights: Krugman"/>
          <p:cNvSpPr txBox="1"/>
          <p:nvPr>
            <p:ph type="title" idx="4294967295"/>
          </p:nvPr>
        </p:nvSpPr>
        <p:spPr>
          <a:xfrm>
            <a:off x="457200" y="-1"/>
            <a:ext cx="8229600" cy="1124944"/>
          </a:xfrm>
          <a:prstGeom prst="rect">
            <a:avLst/>
          </a:prstGeom>
        </p:spPr>
        <p:txBody>
          <a:bodyPr>
            <a:normAutofit fontScale="100000" lnSpcReduction="0"/>
          </a:bodyPr>
          <a:lstStyle>
            <a:lvl1pPr>
              <a:defRPr sz="4000">
                <a:solidFill>
                  <a:srgbClr val="000080"/>
                </a:solidFill>
              </a:defRPr>
            </a:lvl1pPr>
          </a:lstStyle>
          <a:p>
            <a:pPr/>
            <a:r>
              <a:t>Insights: Krugman</a:t>
            </a:r>
          </a:p>
        </p:txBody>
      </p:sp>
      <p:sp>
        <p:nvSpPr>
          <p:cNvPr id="106" name="Paul Krugman: There’s no way for me to make this point without citing specific examples, which means naming names. So, on the first point, here’s Chicago’s John Cochrane (2009):…"/>
          <p:cNvSpPr txBox="1"/>
          <p:nvPr>
            <p:ph type="body" idx="4294967295"/>
          </p:nvPr>
        </p:nvSpPr>
        <p:spPr>
          <a:xfrm>
            <a:off x="457200" y="1215429"/>
            <a:ext cx="8229600" cy="5159971"/>
          </a:xfrm>
          <a:prstGeom prst="rect">
            <a:avLst/>
          </a:prstGeom>
        </p:spPr>
        <p:txBody>
          <a:bodyPr>
            <a:normAutofit fontScale="100000" lnSpcReduction="0"/>
          </a:bodyPr>
          <a:lstStyle/>
          <a:p>
            <a:pPr marL="250317" indent="-250317" defTabSz="333756">
              <a:lnSpc>
                <a:spcPct val="80000"/>
              </a:lnSpc>
              <a:spcBef>
                <a:spcPts val="300"/>
              </a:spcBef>
              <a:defRPr sz="2336"/>
            </a:pPr>
            <a:r>
              <a:rPr b="1"/>
              <a:t>Paul Krugman: </a:t>
            </a:r>
            <a:r>
              <a:t>There’s no way for me to make this point without citing specific examples, which means naming names. So, on the first point, here’s Chicago’s John Cochrane (2009):</a:t>
            </a:r>
          </a:p>
          <a:p>
            <a:pPr lvl="1" marL="584073" indent="-250317" defTabSz="333756">
              <a:lnSpc>
                <a:spcPct val="80000"/>
              </a:lnSpc>
              <a:spcBef>
                <a:spcPts val="300"/>
              </a:spcBef>
              <a:buChar char="•"/>
              <a:defRPr sz="2336"/>
            </a:pPr>
            <a:r>
              <a:t>“First, if money is not going to be printed, it has to come from somewhere. If the government borrows a dollar from you, that is a dollar that you do not spend, or that you do not lend to a company to spend on new investment. Every dollar of increased government spending must correspond to one less dollar of private spending. Jobs created by stimulus spending are offset by jobs lost from the decline in private spending. We can build roads instead of factories, but fiscal stimulus can’t help us to build more of both. This is just accounting, and does not need a complex argument about ‘crowding out’…”</a:t>
            </a:r>
          </a:p>
          <a:p>
            <a:pPr marL="250317" indent="-250317" defTabSz="333756">
              <a:lnSpc>
                <a:spcPct val="80000"/>
              </a:lnSpc>
              <a:spcBef>
                <a:spcPts val="300"/>
              </a:spcBef>
              <a:defRPr sz="2336"/>
            </a:pPr>
            <a:r>
              <a:t>Did Cochrane know that he was assuming that the U.S. in 2009 was well-modeled as an economy with a fixed stock of inside money and a rigid cash-in-advance constraint?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Insights: Krugman II"/>
          <p:cNvSpPr txBox="1"/>
          <p:nvPr>
            <p:ph type="title" idx="4294967295"/>
          </p:nvPr>
        </p:nvSpPr>
        <p:spPr>
          <a:xfrm>
            <a:off x="457200" y="-1"/>
            <a:ext cx="8229600" cy="1124944"/>
          </a:xfrm>
          <a:prstGeom prst="rect">
            <a:avLst/>
          </a:prstGeom>
        </p:spPr>
        <p:txBody>
          <a:bodyPr>
            <a:normAutofit fontScale="100000" lnSpcReduction="0"/>
          </a:bodyPr>
          <a:lstStyle>
            <a:lvl1pPr>
              <a:defRPr sz="4000">
                <a:solidFill>
                  <a:srgbClr val="000080"/>
                </a:solidFill>
              </a:defRPr>
            </a:lvl1pPr>
          </a:lstStyle>
          <a:p>
            <a:pPr/>
            <a:r>
              <a:t>Insights: Krugman II</a:t>
            </a:r>
          </a:p>
        </p:txBody>
      </p:sp>
      <p:sp>
        <p:nvSpPr>
          <p:cNvPr id="109" name="If much of our public debate over fiscal policy has involved reinventing the same fallacies Keynes refuted in 1936, the same can be said of debates over international financial policy. Consider the claim, made by almost everyone, that given its large budget deficits the US desperately needs continuing inflows of capital from China and other emerging markets. Even very good economists fall into this trap.…"/>
          <p:cNvSpPr txBox="1"/>
          <p:nvPr>
            <p:ph type="body" idx="4294967295"/>
          </p:nvPr>
        </p:nvSpPr>
        <p:spPr>
          <a:xfrm>
            <a:off x="457200" y="1215429"/>
            <a:ext cx="8229600" cy="5159971"/>
          </a:xfrm>
          <a:prstGeom prst="rect">
            <a:avLst/>
          </a:prstGeom>
        </p:spPr>
        <p:txBody>
          <a:bodyPr>
            <a:normAutofit fontScale="100000" lnSpcReduction="0"/>
          </a:bodyPr>
          <a:lstStyle/>
          <a:p>
            <a:pPr marL="216027" indent="-216027" defTabSz="288036">
              <a:lnSpc>
                <a:spcPct val="80000"/>
              </a:lnSpc>
              <a:spcBef>
                <a:spcPts val="300"/>
              </a:spcBef>
              <a:defRPr sz="2016"/>
            </a:pPr>
            <a:r>
              <a:t>If much of our public debate over fiscal policy has involved reinventing the same fallacies Keynes refuted in 1936, the same can be said of debates over international financial policy. Consider the claim, made by almost everyone, that given its large budget deficits the US desperately needs continuing inflows of capital from China and other emerging markets. Even very good economists fall into this trap. </a:t>
            </a:r>
          </a:p>
          <a:p>
            <a:pPr marL="216027" indent="-216027" defTabSz="288036">
              <a:lnSpc>
                <a:spcPct val="80000"/>
              </a:lnSpc>
              <a:spcBef>
                <a:spcPts val="300"/>
              </a:spcBef>
              <a:defRPr sz="2016"/>
            </a:pPr>
            <a:r>
              <a:t>Just last week Ken Rogoff declared that:</a:t>
            </a:r>
          </a:p>
          <a:p>
            <a:pPr lvl="1" marL="504062" indent="-216027" defTabSz="288036">
              <a:lnSpc>
                <a:spcPct val="80000"/>
              </a:lnSpc>
              <a:spcBef>
                <a:spcPts val="300"/>
              </a:spcBef>
              <a:buChar char="•"/>
              <a:defRPr sz="2016"/>
            </a:pPr>
            <a:r>
              <a:t>“loans from emerging economies are keeping the debt-challenged US economy on life support.” US economy on life support.”</a:t>
            </a:r>
          </a:p>
          <a:p>
            <a:pPr marL="216027" indent="-216027" defTabSz="288036">
              <a:lnSpc>
                <a:spcPct val="80000"/>
              </a:lnSpc>
              <a:spcBef>
                <a:spcPts val="300"/>
              </a:spcBef>
              <a:defRPr sz="2016"/>
            </a:pPr>
            <a:r>
              <a:t>Um, no: inflows of capital from other nations simply add to the already excessive supply of U.S. savings relative to investment demand. </a:t>
            </a:r>
          </a:p>
          <a:p>
            <a:pPr lvl="1" marL="504062" indent="-216027" defTabSz="288036">
              <a:lnSpc>
                <a:spcPct val="80000"/>
              </a:lnSpc>
              <a:spcBef>
                <a:spcPts val="300"/>
              </a:spcBef>
              <a:buChar char="•"/>
              <a:defRPr sz="2016"/>
            </a:pPr>
            <a:r>
              <a:t>These inflows of capital have as their counterpart a trade deficit that makes America worse off, not better off.</a:t>
            </a:r>
          </a:p>
          <a:p>
            <a:pPr lvl="1" marL="504062" indent="-216027" defTabSz="288036">
              <a:lnSpc>
                <a:spcPct val="80000"/>
              </a:lnSpc>
              <a:spcBef>
                <a:spcPts val="300"/>
              </a:spcBef>
              <a:buChar char="•"/>
              <a:defRPr sz="2016"/>
            </a:pPr>
            <a:r>
              <a:t>If the Chinese, in a huff, stopped buying Treasuries they would be doing us a favour. </a:t>
            </a:r>
          </a:p>
          <a:p>
            <a:pPr lvl="1" marL="504062" indent="-216027" defTabSz="288036">
              <a:lnSpc>
                <a:spcPct val="80000"/>
              </a:lnSpc>
              <a:spcBef>
                <a:spcPts val="300"/>
              </a:spcBef>
              <a:buChar char="•"/>
              <a:defRPr sz="2016"/>
            </a:pPr>
            <a:r>
              <a:t>And the fact that top officials and highly regarded economists don’t get this, 75 years after the General Theory, represents a sad case of intellectual regression…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Insights: Warsh on Shapiro and Varian’s Information Rules"/>
          <p:cNvSpPr txBox="1"/>
          <p:nvPr>
            <p:ph type="title" idx="4294967295"/>
          </p:nvPr>
        </p:nvSpPr>
        <p:spPr>
          <a:xfrm>
            <a:off x="457200" y="92074"/>
            <a:ext cx="8229600" cy="1254077"/>
          </a:xfrm>
          <a:prstGeom prst="rect">
            <a:avLst/>
          </a:prstGeom>
        </p:spPr>
        <p:txBody>
          <a:bodyPr/>
          <a:lstStyle/>
          <a:p>
            <a:pPr>
              <a:defRPr sz="4000">
                <a:solidFill>
                  <a:srgbClr val="000080"/>
                </a:solidFill>
              </a:defRPr>
            </a:pPr>
            <a:r>
              <a:t>Insights: Warsh on Shapiro and Varian’s </a:t>
            </a:r>
            <a:r>
              <a:rPr i="1"/>
              <a:t>Information Rules</a:t>
            </a:r>
          </a:p>
        </p:txBody>
      </p:sp>
      <p:sp>
        <p:nvSpPr>
          <p:cNvPr id="113" name="David Warsh: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
          <p:cNvSpPr txBox="1"/>
          <p:nvPr>
            <p:ph type="body" idx="4294967295"/>
          </p:nvPr>
        </p:nvSpPr>
        <p:spPr>
          <a:xfrm>
            <a:off x="457200" y="1346150"/>
            <a:ext cx="8229600" cy="5058143"/>
          </a:xfrm>
          <a:prstGeom prst="rect">
            <a:avLst/>
          </a:prstGeom>
        </p:spPr>
        <p:txBody>
          <a:bodyPr>
            <a:normAutofit fontScale="100000" lnSpcReduction="0"/>
          </a:bodyPr>
          <a:lstStyle/>
          <a:p>
            <a:pPr marL="342899" indent="-342899">
              <a:defRPr sz="2800"/>
            </a:pPr>
            <a:r>
              <a:rPr b="1"/>
              <a:t>David Warsh</a:t>
            </a:r>
            <a:r>
              <a:t>: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Catch Our Breath…"/>
          <p:cNvSpPr txBox="1"/>
          <p:nvPr>
            <p:ph type="title"/>
          </p:nvPr>
        </p:nvSpPr>
        <p:spPr>
          <a:xfrm>
            <a:off x="390757" y="-1"/>
            <a:ext cx="8255001" cy="1587501"/>
          </a:xfrm>
          <a:prstGeom prst="rect">
            <a:avLst/>
          </a:prstGeom>
        </p:spPr>
        <p:txBody>
          <a:bodyPr/>
          <a:lstStyle/>
          <a:p>
            <a:pPr/>
            <a:r>
              <a:t>Catch Our Breath…</a:t>
            </a:r>
          </a:p>
        </p:txBody>
      </p:sp>
      <p:sp>
        <p:nvSpPr>
          <p:cNvPr id="116"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17"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Why Economic History?"/>
          <p:cNvSpPr txBox="1"/>
          <p:nvPr>
            <p:ph type="title" idx="4294967295"/>
          </p:nvPr>
        </p:nvSpPr>
        <p:spPr>
          <a:prstGeom prst="rect">
            <a:avLst/>
          </a:prstGeom>
        </p:spPr>
        <p:txBody>
          <a:bodyPr>
            <a:normAutofit fontScale="100000" lnSpcReduction="0"/>
          </a:bodyPr>
          <a:lstStyle>
            <a:lvl1pPr defTabSz="402336">
              <a:defRPr sz="6512">
                <a:solidFill>
                  <a:srgbClr val="000080"/>
                </a:solidFill>
              </a:defRPr>
            </a:lvl1pPr>
          </a:lstStyle>
          <a:p>
            <a:pPr/>
            <a:r>
              <a:t>Why Economic History?</a:t>
            </a:r>
          </a:p>
        </p:txBody>
      </p:sp>
      <p:sp>
        <p:nvSpPr>
          <p:cNvPr id="51" name="What is our theory—what are the parameters that we are going to estimate?…"/>
          <p:cNvSpPr txBox="1"/>
          <p:nvPr>
            <p:ph type="body" idx="4294967295"/>
          </p:nvPr>
        </p:nvSpPr>
        <p:spPr>
          <a:xfrm>
            <a:off x="457200" y="1600200"/>
            <a:ext cx="8229600" cy="4922393"/>
          </a:xfrm>
          <a:prstGeom prst="rect">
            <a:avLst/>
          </a:prstGeom>
        </p:spPr>
        <p:txBody>
          <a:bodyPr>
            <a:normAutofit fontScale="100000" lnSpcReduction="0"/>
          </a:bodyPr>
          <a:lstStyle/>
          <a:p>
            <a:pPr marL="0" indent="0" defTabSz="219455">
              <a:spcBef>
                <a:spcPts val="300"/>
              </a:spcBef>
              <a:buSzTx/>
              <a:buFontTx/>
              <a:buNone/>
              <a:defRPr b="1" sz="1919">
                <a:latin typeface="+mj-lt"/>
                <a:ea typeface="+mj-ea"/>
                <a:cs typeface="+mj-cs"/>
                <a:sym typeface="Helvetica"/>
              </a:defRPr>
            </a:pPr>
            <a:r>
              <a:t>What is our theory—what are the parameters that we are going to estimate?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How are we going to identify our estimation—how do we achieve internal validity?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What have we estimated the wrong model?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Are our properly-identified RCT estimations worth anything—do we have external validity?  </a:t>
            </a:r>
          </a:p>
          <a:p>
            <a:pPr marL="0" indent="0" defTabSz="219455">
              <a:spcBef>
                <a:spcPts val="300"/>
              </a:spcBef>
              <a:buSzTx/>
              <a:buFontTx/>
              <a:buNone/>
              <a:defRPr b="1" sz="1919">
                <a:latin typeface="+mj-lt"/>
                <a:ea typeface="+mj-ea"/>
                <a:cs typeface="+mj-cs"/>
                <a:sym typeface="Helvetica"/>
              </a:defRPr>
            </a:pPr>
          </a:p>
          <a:p>
            <a:pPr marL="0" indent="0" defTabSz="219455">
              <a:spcBef>
                <a:spcPts val="300"/>
              </a:spcBef>
              <a:buSzTx/>
              <a:buFontTx/>
              <a:buNone/>
              <a:defRPr b="1" sz="1919">
                <a:latin typeface="+mj-lt"/>
                <a:ea typeface="+mj-ea"/>
                <a:cs typeface="+mj-cs"/>
                <a:sym typeface="Helvetica"/>
              </a:defRPr>
            </a:pPr>
            <a:r>
              <a:t>What have we missed—for not everything is market exchange and production functions, and even things that are market exchange and production functions have political, sociological, and psychological penumbras around them?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 name="Why Economic History? II"/>
          <p:cNvSpPr txBox="1"/>
          <p:nvPr>
            <p:ph type="title" idx="4294967295"/>
          </p:nvPr>
        </p:nvSpPr>
        <p:spPr>
          <a:prstGeom prst="rect">
            <a:avLst/>
          </a:prstGeom>
        </p:spPr>
        <p:txBody>
          <a:bodyPr>
            <a:normAutofit fontScale="100000" lnSpcReduction="0"/>
          </a:bodyPr>
          <a:lstStyle>
            <a:lvl1pPr defTabSz="374904">
              <a:defRPr sz="6068">
                <a:solidFill>
                  <a:srgbClr val="000080"/>
                </a:solidFill>
              </a:defRPr>
            </a:lvl1pPr>
          </a:lstStyle>
          <a:p>
            <a:pPr/>
            <a:r>
              <a:t>Why Economic History? II</a:t>
            </a:r>
          </a:p>
        </p:txBody>
      </p:sp>
      <p:sp>
        <p:nvSpPr>
          <p:cNvPr id="55" name="Bob Solow in 1985:…"/>
          <p:cNvSpPr txBox="1"/>
          <p:nvPr>
            <p:ph type="body" idx="4294967295"/>
          </p:nvPr>
        </p:nvSpPr>
        <p:spPr>
          <a:xfrm>
            <a:off x="457200" y="1600200"/>
            <a:ext cx="8229600" cy="4922393"/>
          </a:xfrm>
          <a:prstGeom prst="rect">
            <a:avLst/>
          </a:prstGeom>
        </p:spPr>
        <p:txBody>
          <a:bodyPr>
            <a:normAutofit fontScale="100000" lnSpcReduction="0"/>
          </a:bodyPr>
          <a:lstStyle/>
          <a:p>
            <a:pPr marL="0" indent="0" defTabSz="219455">
              <a:spcBef>
                <a:spcPts val="300"/>
              </a:spcBef>
              <a:buSzTx/>
              <a:buFontTx/>
              <a:buNone/>
              <a:defRPr b="1" sz="1919">
                <a:latin typeface="+mj-lt"/>
                <a:ea typeface="+mj-ea"/>
                <a:cs typeface="+mj-cs"/>
                <a:sym typeface="Helvetica"/>
              </a:defRPr>
            </a:pPr>
            <a:r>
              <a:t>Bob Solow in 1985:</a:t>
            </a:r>
          </a:p>
          <a:p>
            <a:pPr marL="164591" indent="-164591" defTabSz="219455">
              <a:spcBef>
                <a:spcPts val="300"/>
              </a:spcBef>
              <a:defRPr sz="1919"/>
            </a:pPr>
            <a:r>
              <a:t>All narrowly economic activity is embedded in a web of social institutions, customs, beliefs, and attitudes. Concrete outcomes are indubitably affected by these background factors, some of which change slowly and gradually, others erratically.... If economists set themselves the task of modeling particular contingent social circumstances, with some sensitivity to context, it seems to me that they would provide exactly the interpretive help an economic historian needs.... </a:t>
            </a:r>
          </a:p>
          <a:p>
            <a:pPr marL="164591" indent="-164591" defTabSz="219455">
              <a:spcBef>
                <a:spcPts val="300"/>
              </a:spcBef>
              <a:defRPr sz="1919"/>
            </a:pPr>
            <a:r>
              <a:t>[But] the best and brightest in the [economics] profession proceed as if economics is the physics of society. There is a single universally valid model of the world. It only needs to be applied.... Hard sciences dealing with complex systems... like the hydrogen atom or the optic nerve seem to succeed because they can... experiment, and... make repeated observations under controlled conditions. Other sciences, like astronomy, succeed because they can make long series of observations under natural but essentially stationary conditions.... Neither of these roads to success is open to economists…,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 name="Why Economic History? II"/>
          <p:cNvSpPr txBox="1"/>
          <p:nvPr>
            <p:ph type="title" idx="4294967295"/>
          </p:nvPr>
        </p:nvSpPr>
        <p:spPr>
          <a:prstGeom prst="rect">
            <a:avLst/>
          </a:prstGeom>
        </p:spPr>
        <p:txBody>
          <a:bodyPr>
            <a:normAutofit fontScale="100000" lnSpcReduction="0"/>
          </a:bodyPr>
          <a:lstStyle>
            <a:lvl1pPr defTabSz="374904">
              <a:defRPr sz="6068">
                <a:solidFill>
                  <a:srgbClr val="000080"/>
                </a:solidFill>
              </a:defRPr>
            </a:lvl1pPr>
          </a:lstStyle>
          <a:p>
            <a:pPr/>
            <a:r>
              <a:t>Why Economic History? II</a:t>
            </a:r>
          </a:p>
        </p:txBody>
      </p:sp>
      <p:sp>
        <p:nvSpPr>
          <p:cNvPr id="59" name="The validity of an economic model may depend on the social context. What is here today may be gone tomorrow.... The economist is concerned with making and testing models of the economic world as it now is, or as we think it is. The economic historian can ask whether this or that story rings true when applied in earlier times or other places, and, if not, why not... imagine how things might have been before they became as they now are....…"/>
          <p:cNvSpPr txBox="1"/>
          <p:nvPr>
            <p:ph type="body" idx="4294967295"/>
          </p:nvPr>
        </p:nvSpPr>
        <p:spPr>
          <a:xfrm>
            <a:off x="457200" y="1600200"/>
            <a:ext cx="8229600" cy="4922393"/>
          </a:xfrm>
          <a:prstGeom prst="rect">
            <a:avLst/>
          </a:prstGeom>
        </p:spPr>
        <p:txBody>
          <a:bodyPr>
            <a:normAutofit fontScale="100000" lnSpcReduction="0"/>
          </a:bodyPr>
          <a:lstStyle/>
          <a:p>
            <a:pPr marL="205739" indent="-205739" defTabSz="274320">
              <a:spcBef>
                <a:spcPts val="400"/>
              </a:spcBef>
              <a:defRPr sz="2400"/>
            </a:pPr>
            <a:r>
              <a:t>The validity of an economic model may depend on the social context. What is here today may be gone tomorrow.... The economist is concerned with making and testing models of the economic world as it now is, or as we think it is. The economic historian can ask whether this or that story rings true when applied in earlier times or other places, and, if not, why not... imagine how things might have been before they became as they now are.... </a:t>
            </a:r>
          </a:p>
          <a:p>
            <a:pPr marL="205739" indent="-205739" defTabSz="274320">
              <a:spcBef>
                <a:spcPts val="400"/>
              </a:spcBef>
              <a:defRPr sz="2400"/>
            </a:pPr>
            <a:r>
              <a:t>Economic history can offer the economist a sense of the variety and flexibility of social arrangements and thus, in particular, a shot at understanding a little better the interaction of economic behavior and other social institutions...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Why Economic History? III"/>
          <p:cNvSpPr txBox="1"/>
          <p:nvPr>
            <p:ph type="title" idx="4294967295"/>
          </p:nvPr>
        </p:nvSpPr>
        <p:spPr>
          <a:prstGeom prst="rect">
            <a:avLst/>
          </a:prstGeom>
        </p:spPr>
        <p:txBody>
          <a:bodyPr>
            <a:normAutofit fontScale="100000" lnSpcReduction="0"/>
          </a:bodyPr>
          <a:lstStyle>
            <a:lvl1pPr defTabSz="365760">
              <a:defRPr sz="5920">
                <a:solidFill>
                  <a:srgbClr val="000080"/>
                </a:solidFill>
              </a:defRPr>
            </a:lvl1pPr>
          </a:lstStyle>
          <a:p>
            <a:pPr/>
            <a:r>
              <a:t>Why Economic History? III</a:t>
            </a:r>
          </a:p>
        </p:txBody>
      </p:sp>
      <p:sp>
        <p:nvSpPr>
          <p:cNvPr id="63" name="And:…"/>
          <p:cNvSpPr txBox="1"/>
          <p:nvPr>
            <p:ph type="body" idx="4294967295"/>
          </p:nvPr>
        </p:nvSpPr>
        <p:spPr>
          <a:xfrm>
            <a:off x="457200" y="1600200"/>
            <a:ext cx="8229600" cy="4922393"/>
          </a:xfrm>
          <a:prstGeom prst="rect">
            <a:avLst/>
          </a:prstGeom>
        </p:spPr>
        <p:txBody>
          <a:bodyPr>
            <a:normAutofit fontScale="100000" lnSpcReduction="0"/>
          </a:bodyPr>
          <a:lstStyle/>
          <a:p>
            <a:pPr marL="0" indent="0" defTabSz="182880">
              <a:spcBef>
                <a:spcPts val="300"/>
              </a:spcBef>
              <a:buSzTx/>
              <a:buFontTx/>
              <a:buNone/>
              <a:defRPr b="1" sz="1600">
                <a:latin typeface="+mj-lt"/>
                <a:ea typeface="+mj-ea"/>
                <a:cs typeface="+mj-cs"/>
                <a:sym typeface="Helvetica"/>
              </a:defRPr>
            </a:pPr>
            <a:r>
              <a:t>And:</a:t>
            </a:r>
          </a:p>
          <a:p>
            <a:pPr marL="137159" indent="-137159" defTabSz="182880">
              <a:spcBef>
                <a:spcPts val="300"/>
              </a:spcBef>
              <a:defRPr sz="1600"/>
            </a:pPr>
            <a:r>
              <a:t>Unfortunately, however, economics is a social science. It is subject to Damon Runyon's Law that nothing between human beings is more than three to one…. Much of what we observe cannot be treated as the realization of a stationary stochastic process without straining credulity…. My impression is that the best and brightest in the profession proceed as if economics is the physics of society. There is a single universally valid model of the world. It only needs to be applied. </a:t>
            </a:r>
          </a:p>
          <a:p>
            <a:pPr marL="137159" indent="-137159" defTabSz="182880">
              <a:spcBef>
                <a:spcPts val="300"/>
              </a:spcBef>
              <a:defRPr sz="1600"/>
            </a:pPr>
            <a:r>
              <a:t>You could drop a modern economist from a time machine- a helicopter, maybe, like the one that drops the money-at any time, in any place, along with his or her personal computer; he or she could set up in business without even bothering to ask what time and which place. In a little while, the up-to-date economist will have maximized a familiar-looking present-value integral, made a few familiar log-linear approximations, and run the obligatory familiar regression. The familiar coefficients will be poorly determined, but about one-twentieth of them will be significant at the 5 percent level…. The other nineteen do not have to be published. With a little judicious selection here and there, it will turn out that the data are just barely consistent with your thesis adviser's hypothesis... everywhere and always, modulo an information asymmetry, any old informa- tion asymmetry, don't worry, you'll think of one.... If the project of turning economics into a hard science could succeed, it would surely be worth doing. No doubt some of us should keep trying...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 name="Why Economic History? IV"/>
          <p:cNvSpPr txBox="1"/>
          <p:nvPr>
            <p:ph type="title" idx="4294967295"/>
          </p:nvPr>
        </p:nvSpPr>
        <p:spPr>
          <a:prstGeom prst="rect">
            <a:avLst/>
          </a:prstGeom>
        </p:spPr>
        <p:txBody>
          <a:bodyPr>
            <a:normAutofit fontScale="100000" lnSpcReduction="0"/>
          </a:bodyPr>
          <a:lstStyle>
            <a:lvl1pPr defTabSz="361188">
              <a:defRPr sz="5846">
                <a:solidFill>
                  <a:srgbClr val="000080"/>
                </a:solidFill>
              </a:defRPr>
            </a:lvl1pPr>
          </a:lstStyle>
          <a:p>
            <a:pPr/>
            <a:r>
              <a:t>Why Economic History? IV</a:t>
            </a:r>
          </a:p>
        </p:txBody>
      </p:sp>
      <p:sp>
        <p:nvSpPr>
          <p:cNvPr id="67" name="The other nineteen do not have to be published.…"/>
          <p:cNvSpPr txBox="1"/>
          <p:nvPr>
            <p:ph type="body" idx="4294967295"/>
          </p:nvPr>
        </p:nvSpPr>
        <p:spPr>
          <a:xfrm>
            <a:off x="457200" y="1600200"/>
            <a:ext cx="8229600" cy="4922393"/>
          </a:xfrm>
          <a:prstGeom prst="rect">
            <a:avLst/>
          </a:prstGeom>
        </p:spPr>
        <p:txBody>
          <a:bodyPr>
            <a:normAutofit fontScale="100000" lnSpcReduction="0"/>
          </a:bodyPr>
          <a:lstStyle/>
          <a:p>
            <a:pPr marL="253745" indent="-253745" defTabSz="338327">
              <a:spcBef>
                <a:spcPts val="500"/>
              </a:spcBef>
              <a:defRPr sz="2960"/>
            </a:pPr>
            <a:r>
              <a:t>The other nineteen do not have to be published. </a:t>
            </a:r>
          </a:p>
          <a:p>
            <a:pPr marL="253745" indent="-253745" defTabSz="338327">
              <a:spcBef>
                <a:spcPts val="500"/>
              </a:spcBef>
              <a:defRPr sz="2960"/>
            </a:pPr>
            <a:r>
              <a:t>With a little judicious selection here and there, it will turn out that the data are just barely consistent with your thesis adviser's hypothesis... everywhere and always, modulo an information asymmetry, any old information asymmetry, don't worry, you'll think of one.... </a:t>
            </a:r>
          </a:p>
          <a:p>
            <a:pPr marL="253745" indent="-253745" defTabSz="338327">
              <a:spcBef>
                <a:spcPts val="500"/>
              </a:spcBef>
              <a:defRPr sz="2960"/>
            </a:pPr>
            <a:r>
              <a:t>If the project of turning economics into a hard science could succeed, it would surely be worth doing. No doubt some of us should keep trying...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 name="Why Economic History? V"/>
          <p:cNvSpPr txBox="1"/>
          <p:nvPr>
            <p:ph type="title" idx="4294967295"/>
          </p:nvPr>
        </p:nvSpPr>
        <p:spPr>
          <a:prstGeom prst="rect">
            <a:avLst/>
          </a:prstGeom>
        </p:spPr>
        <p:txBody>
          <a:bodyPr>
            <a:normAutofit fontScale="100000" lnSpcReduction="0"/>
          </a:bodyPr>
          <a:lstStyle>
            <a:lvl1pPr defTabSz="370331">
              <a:defRPr sz="5994">
                <a:solidFill>
                  <a:srgbClr val="000080"/>
                </a:solidFill>
              </a:defRPr>
            </a:lvl1pPr>
          </a:lstStyle>
          <a:p>
            <a:pPr/>
            <a:r>
              <a:t>Why Economic History? V</a:t>
            </a:r>
          </a:p>
        </p:txBody>
      </p:sp>
      <p:sp>
        <p:nvSpPr>
          <p:cNvPr id="71" name="We are now:…"/>
          <p:cNvSpPr txBox="1"/>
          <p:nvPr>
            <p:ph type="body" idx="4294967295"/>
          </p:nvPr>
        </p:nvSpPr>
        <p:spPr>
          <a:xfrm>
            <a:off x="457200" y="1600200"/>
            <a:ext cx="8229600" cy="4922393"/>
          </a:xfrm>
          <a:prstGeom prst="rect">
            <a:avLst/>
          </a:prstGeom>
        </p:spPr>
        <p:txBody>
          <a:bodyPr>
            <a:normAutofit fontScale="100000" lnSpcReduction="0"/>
          </a:bodyPr>
          <a:lstStyle/>
          <a:p>
            <a:pPr marL="318896" indent="-318896" defTabSz="425195">
              <a:defRPr sz="3720"/>
            </a:pPr>
            <a:r>
              <a:t>We are now:</a:t>
            </a:r>
          </a:p>
          <a:p>
            <a:pPr lvl="1" marL="744092" indent="-318896" defTabSz="425195">
              <a:buChar char="•"/>
              <a:defRPr sz="3720"/>
            </a:pPr>
            <a:r>
              <a:t>Too good at making theories…</a:t>
            </a:r>
          </a:p>
          <a:p>
            <a:pPr lvl="2" marL="1169288" indent="-318896" defTabSz="425195">
              <a:defRPr sz="3720"/>
            </a:pPr>
            <a:r>
              <a:t>For every ε&gt;0, there exists a δ such that a theorist can build a model M</a:t>
            </a:r>
            <a:r>
              <a:rPr baseline="-5999"/>
              <a:t>δ</a:t>
            </a:r>
            <a:r>
              <a:t> within δ of complete theoretical rigor so that the conclusions C(M</a:t>
            </a:r>
            <a:r>
              <a:rPr baseline="-5999"/>
              <a:t>δ</a:t>
            </a:r>
            <a:r>
              <a:t>) are within ε of what the economist desires to prove…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 name="Why Economic History? VI"/>
          <p:cNvSpPr txBox="1"/>
          <p:nvPr>
            <p:ph type="title" idx="4294967295"/>
          </p:nvPr>
        </p:nvSpPr>
        <p:spPr>
          <a:prstGeom prst="rect">
            <a:avLst/>
          </a:prstGeom>
        </p:spPr>
        <p:txBody>
          <a:bodyPr>
            <a:normAutofit fontScale="100000" lnSpcReduction="0"/>
          </a:bodyPr>
          <a:lstStyle>
            <a:lvl1pPr defTabSz="361188">
              <a:defRPr sz="5846">
                <a:solidFill>
                  <a:srgbClr val="000080"/>
                </a:solidFill>
              </a:defRPr>
            </a:lvl1pPr>
          </a:lstStyle>
          <a:p>
            <a:pPr/>
            <a:r>
              <a:t>Why Economic History? VI</a:t>
            </a:r>
          </a:p>
        </p:txBody>
      </p:sp>
      <p:sp>
        <p:nvSpPr>
          <p:cNvPr id="75" name="We are now:…"/>
          <p:cNvSpPr txBox="1"/>
          <p:nvPr>
            <p:ph type="body" idx="4294967295"/>
          </p:nvPr>
        </p:nvSpPr>
        <p:spPr>
          <a:xfrm>
            <a:off x="457200" y="1600200"/>
            <a:ext cx="8229600" cy="4922393"/>
          </a:xfrm>
          <a:prstGeom prst="rect">
            <a:avLst/>
          </a:prstGeom>
        </p:spPr>
        <p:txBody>
          <a:bodyPr>
            <a:normAutofit fontScale="100000" lnSpcReduction="0"/>
          </a:bodyPr>
          <a:lstStyle/>
          <a:p>
            <a:pPr marL="315467" indent="-315467" defTabSz="420623">
              <a:defRPr sz="3680"/>
            </a:pPr>
            <a:r>
              <a:t>We are now:</a:t>
            </a:r>
          </a:p>
          <a:p>
            <a:pPr lvl="1" marL="736091" indent="-315467" defTabSz="420623">
              <a:buChar char="•"/>
              <a:defRPr sz="3680"/>
            </a:pPr>
            <a:r>
              <a:t>Too good at doing econometrics…</a:t>
            </a:r>
          </a:p>
          <a:p>
            <a:pPr lvl="2" marL="1156715" indent="-315467" defTabSz="420623">
              <a:defRPr sz="3680"/>
            </a:pPr>
            <a:r>
              <a:t>Results we do not like can be dismissed as not properly identified…</a:t>
            </a:r>
          </a:p>
          <a:p>
            <a:pPr lvl="2" marL="1156715" indent="-315467" defTabSz="420623">
              <a:defRPr sz="3680"/>
            </a:pPr>
            <a:r>
              <a:t>Results we want to attain can be attained by some sufficiently clever choice of instrument…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Readings: Why Economic History?"/>
          <p:cNvSpPr txBox="1"/>
          <p:nvPr>
            <p:ph type="title" idx="4294967295"/>
          </p:nvPr>
        </p:nvSpPr>
        <p:spPr>
          <a:prstGeom prst="rect">
            <a:avLst/>
          </a:prstGeom>
        </p:spPr>
        <p:txBody>
          <a:bodyPr>
            <a:normAutofit fontScale="100000" lnSpcReduction="0"/>
          </a:bodyPr>
          <a:lstStyle>
            <a:lvl1pPr defTabSz="283463">
              <a:defRPr sz="4588">
                <a:solidFill>
                  <a:srgbClr val="000080"/>
                </a:solidFill>
              </a:defRPr>
            </a:lvl1pPr>
          </a:lstStyle>
          <a:p>
            <a:pPr/>
            <a:r>
              <a:t>Readings: Why Economic History?</a:t>
            </a:r>
          </a:p>
        </p:txBody>
      </p:sp>
      <p:sp>
        <p:nvSpPr>
          <p:cNvPr id="79" name="Robert M. Solow (1985): Economic History and Economics &lt;http://www.jstor.org/stable/1805620&gt;…"/>
          <p:cNvSpPr txBox="1"/>
          <p:nvPr>
            <p:ph type="body" idx="4294967295"/>
          </p:nvPr>
        </p:nvSpPr>
        <p:spPr>
          <a:xfrm>
            <a:off x="457200" y="1600200"/>
            <a:ext cx="8229600" cy="4922393"/>
          </a:xfrm>
          <a:prstGeom prst="rect">
            <a:avLst/>
          </a:prstGeom>
        </p:spPr>
        <p:txBody>
          <a:bodyPr>
            <a:normAutofit fontScale="100000" lnSpcReduction="0"/>
          </a:bodyPr>
          <a:lstStyle/>
          <a:p>
            <a:pPr marL="0" indent="0">
              <a:lnSpc>
                <a:spcPts val="5100"/>
              </a:lnSpc>
              <a:spcBef>
                <a:spcPts val="1200"/>
              </a:spcBef>
              <a:buSzTx/>
              <a:buFontTx/>
              <a:buNone/>
              <a:defRPr sz="2800">
                <a:uFillTx/>
                <a:latin typeface="Times New Roman"/>
                <a:ea typeface="Times New Roman"/>
                <a:cs typeface="Times New Roman"/>
                <a:sym typeface="Times New Roman"/>
              </a:defRPr>
            </a:pPr>
            <a:r>
              <a:t>Robert M. Solow (1985): </a:t>
            </a:r>
            <a:r>
              <a:rPr i="1">
                <a:latin typeface="Times"/>
                <a:ea typeface="Times"/>
                <a:cs typeface="Times"/>
                <a:sym typeface="Times"/>
              </a:rPr>
              <a:t>Economic History and Economics </a:t>
            </a:r>
            <a:r>
              <a:t>&lt;</a:t>
            </a:r>
            <a:r>
              <a:rPr u="sng">
                <a:solidFill>
                  <a:srgbClr val="0000FF"/>
                </a:solidFill>
                <a:uFill>
                  <a:solidFill>
                    <a:srgbClr val="0000FF"/>
                  </a:solidFill>
                </a:uFill>
                <a:hlinkClick r:id="rId2" invalidUrl="" action="" tgtFrame="" tooltip="" history="1" highlightClick="0" endSnd="0"/>
              </a:rPr>
              <a:t>http://www.jstor.org/stable/1805620</a:t>
            </a:r>
            <a:r>
              <a:t>&gt;</a:t>
            </a:r>
          </a:p>
          <a:p>
            <a:pPr marL="0" indent="0">
              <a:lnSpc>
                <a:spcPts val="5100"/>
              </a:lnSpc>
              <a:spcBef>
                <a:spcPts val="1200"/>
              </a:spcBef>
              <a:buSzTx/>
              <a:buFontTx/>
              <a:buNone/>
              <a:defRPr sz="2800">
                <a:uFillTx/>
                <a:latin typeface="Times New Roman"/>
                <a:ea typeface="Times New Roman"/>
                <a:cs typeface="Times New Roman"/>
                <a:sym typeface="Times New Roman"/>
              </a:defRPr>
            </a:pPr>
            <a:r>
              <a:t>Kenneth J. Arrow (1985): </a:t>
            </a:r>
            <a:r>
              <a:rPr i="1">
                <a:latin typeface="Times"/>
                <a:ea typeface="Times"/>
                <a:cs typeface="Times"/>
                <a:sym typeface="Times"/>
              </a:rPr>
              <a:t>Maine and Texas </a:t>
            </a:r>
            <a:r>
              <a:t>&lt;</a:t>
            </a:r>
            <a:r>
              <a:rPr u="sng">
                <a:solidFill>
                  <a:srgbClr val="0000FF"/>
                </a:solidFill>
                <a:uFill>
                  <a:solidFill>
                    <a:srgbClr val="0000FF"/>
                  </a:solidFill>
                </a:uFill>
                <a:hlinkClick r:id="rId3" invalidUrl="" action="" tgtFrame="" tooltip="" history="1" highlightClick="0" endSnd="0"/>
              </a:rPr>
              <a:t>http://www.jstor.org/stable/1805618</a:t>
            </a:r>
            <a:r>
              <a:rPr>
                <a:solidFill>
                  <a:schemeClr val="accent1"/>
                </a:solidFill>
              </a:rPr>
              <a:t>&gt;</a:t>
            </a:r>
            <a:endParaRPr>
              <a:solidFill>
                <a:schemeClr val="accent1"/>
              </a:solidFill>
            </a:endParaRPr>
          </a:p>
          <a:p>
            <a:pPr marL="0" indent="0">
              <a:lnSpc>
                <a:spcPts val="5100"/>
              </a:lnSpc>
              <a:spcBef>
                <a:spcPts val="1200"/>
              </a:spcBef>
              <a:buSzTx/>
              <a:buFontTx/>
              <a:buNone/>
              <a:defRPr sz="2800">
                <a:uFillTx/>
                <a:latin typeface="Times New Roman"/>
                <a:ea typeface="Times New Roman"/>
                <a:cs typeface="Times New Roman"/>
                <a:sym typeface="Times New Roman"/>
              </a:defRPr>
            </a:pPr>
            <a:r>
              <a:t>Paul Krugman (2011): </a:t>
            </a:r>
            <a:r>
              <a:rPr i="1">
                <a:latin typeface="Times"/>
                <a:ea typeface="Times"/>
                <a:cs typeface="Times"/>
                <a:sym typeface="Times"/>
              </a:rPr>
              <a:t>Mr. Keynes and the Modern</a:t>
            </a:r>
            <a:r>
              <a:t>s &lt;</a:t>
            </a:r>
            <a:r>
              <a:rPr u="sng">
                <a:solidFill>
                  <a:srgbClr val="0000FF"/>
                </a:solidFill>
                <a:uFill>
                  <a:solidFill>
                    <a:srgbClr val="0000FF"/>
                  </a:solidFill>
                </a:uFill>
                <a:hlinkClick r:id="rId4" invalidUrl="" action="" tgtFrame="" tooltip="" history="1" highlightClick="0" endSnd="0"/>
              </a:rPr>
              <a:t>https://voxeu.org/article/mr-keynes-and-moderns</a:t>
            </a:r>
            <a:r>
              <a:rPr>
                <a:solidFill>
                  <a:schemeClr val="accent1"/>
                </a:solidFill>
              </a:rPr>
              <a:t>&gt; </a:t>
            </a:r>
            <a:endParaRPr>
              <a:latin typeface="Times"/>
              <a:ea typeface="Times"/>
              <a:cs typeface="Times"/>
              <a:sym typeface="Times"/>
            </a:endParaRPr>
          </a:p>
          <a:p>
            <a:pPr marL="0" indent="0">
              <a:lnSpc>
                <a:spcPts val="5100"/>
              </a:lnSpc>
              <a:spcBef>
                <a:spcPts val="1200"/>
              </a:spcBef>
              <a:buSzTx/>
              <a:buFontTx/>
              <a:buNone/>
              <a:defRPr sz="2800">
                <a:uFillTx/>
                <a:latin typeface="Times New Roman"/>
                <a:ea typeface="Times New Roman"/>
                <a:cs typeface="Times New Roman"/>
                <a:sym typeface="Times New Roman"/>
              </a:defRPr>
            </a:pPr>
            <a:r>
              <a:t>Carl Shapiro and Hal Varian (1999): </a:t>
            </a:r>
            <a:r>
              <a:rPr i="1">
                <a:latin typeface="Times"/>
                <a:ea typeface="Times"/>
                <a:cs typeface="Times"/>
                <a:sym typeface="Times"/>
              </a:rPr>
              <a:t>Information Rules: A Strategic Guide to the Network Economy</a:t>
            </a:r>
            <a:r>
              <a:t>, selections &lt;</a:t>
            </a:r>
            <a:r>
              <a:rPr u="sng">
                <a:solidFill>
                  <a:srgbClr val="0000FF"/>
                </a:solidFill>
                <a:uFill>
                  <a:solidFill>
                    <a:srgbClr val="0000FF"/>
                  </a:solidFill>
                </a:uFill>
                <a:hlinkClick r:id="rId5" invalidUrl="" action="" tgtFrame="" tooltip="" history="1" highlightClick="0" endSnd="0"/>
              </a:rPr>
              <a:t>https://delong.typepad.com/files/shapiro-variation-rules-selections.pdf</a:t>
            </a:r>
            <a:r>
              <a:t>&gt;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