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600"/>
              </a:spcBef>
              <a:buSzPct val="1000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24164" indent="-379677" defTabSz="914400">
              <a:spcBef>
                <a:spcPts val="600"/>
              </a:spcBef>
              <a:buClr>
                <a:srgbClr val="CC9900"/>
              </a:buClr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62685" indent="-491173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515357" indent="-491420" defTabSz="914400">
              <a:spcBef>
                <a:spcPts val="600"/>
              </a:spcBef>
              <a:buClr>
                <a:srgbClr val="CC9900"/>
              </a:buClr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69899" indent="-528460" defTabSz="914400">
              <a:spcBef>
                <a:spcPts val="600"/>
              </a:spcBef>
              <a:buClr>
                <a:srgbClr val="CC9900"/>
              </a:buClr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7"/>
          <p:cNvSpPr/>
          <p:nvPr/>
        </p:nvSpPr>
        <p:spPr>
          <a:xfrm>
            <a:off x="609598" y="1219200"/>
            <a:ext cx="7924802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50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914400"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694958" indent="-350471" defTabSz="914400">
              <a:spcBef>
                <a:spcPts val="600"/>
              </a:spcBef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18033" indent="-446521" defTabSz="914400">
              <a:spcBef>
                <a:spcPts val="600"/>
              </a:spcBef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466214" indent="-442278" defTabSz="914400">
              <a:spcBef>
                <a:spcPts val="600"/>
              </a:spcBef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17053" indent="-475613" defTabSz="914400">
              <a:spcBef>
                <a:spcPts val="600"/>
              </a:spcBef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ts val="87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/>
          <a:lstStyle>
            <a:lvl1pPr marL="296333" indent="-296333" defTabSz="410765"/>
            <a:lvl2pPr marL="740833" indent="-296333" defTabSz="410765"/>
            <a:lvl3pPr marL="1185333" indent="-296333" defTabSz="410765"/>
            <a:lvl4pPr marL="1629833" indent="-296333" defTabSz="410765"/>
            <a:lvl5pPr marL="2074333" indent="-296333" defTabSz="410765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57200">
              <a:defRPr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892967" y="1151929"/>
            <a:ext cx="7358066" cy="2321720"/>
          </a:xfrm>
          <a:prstGeom prst="rect">
            <a:avLst/>
          </a:prstGeom>
        </p:spPr>
        <p:txBody>
          <a:bodyPr lIns="35717" tIns="35717" rIns="35717" bIns="35717" anchor="b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92967" y="3536155"/>
            <a:ext cx="7358066" cy="794744"/>
          </a:xfrm>
          <a:prstGeom prst="rect">
            <a:avLst/>
          </a:prstGeom>
        </p:spPr>
        <p:txBody>
          <a:bodyPr lIns="35717" tIns="35717" rIns="35717" bIns="35717" anchor="t"/>
          <a:lstStyle>
            <a:lvl1pPr marL="0" indent="0" algn="ctr" defTabSz="410764">
              <a:spcBef>
                <a:spcPts val="0"/>
              </a:spcBef>
              <a:buSzTx/>
              <a:buNone/>
              <a:defRPr sz="2200"/>
            </a:lvl1pPr>
            <a:lvl2pPr marL="0" indent="0" algn="ctr" defTabSz="410764">
              <a:spcBef>
                <a:spcPts val="0"/>
              </a:spcBef>
              <a:buSzTx/>
              <a:buNone/>
              <a:defRPr sz="2200"/>
            </a:lvl2pPr>
            <a:lvl3pPr marL="0" indent="0" algn="ctr" defTabSz="410764">
              <a:spcBef>
                <a:spcPts val="0"/>
              </a:spcBef>
              <a:buSzTx/>
              <a:buNone/>
              <a:defRPr sz="2200"/>
            </a:lvl3pPr>
            <a:lvl4pPr marL="0" indent="0" algn="ctr" defTabSz="410764">
              <a:spcBef>
                <a:spcPts val="0"/>
              </a:spcBef>
              <a:buSzTx/>
              <a:buNone/>
              <a:defRPr sz="2200"/>
            </a:lvl4pPr>
            <a:lvl5pPr marL="0" indent="0" algn="ctr" defTabSz="410764"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685798" y="380999"/>
            <a:ext cx="7772402" cy="16002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685798" y="1981200"/>
            <a:ext cx="7772402" cy="4876802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21467" indent="-321467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  <a:lvl2pPr marL="763359" indent="-306159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2pPr>
            <a:lvl3pPr marL="1200150" indent="-285750" defTabSz="914400">
              <a:spcBef>
                <a:spcPts val="700"/>
              </a:spcBef>
              <a:buSzPct val="100000"/>
              <a:defRPr sz="3000">
                <a:latin typeface="Times Roman"/>
                <a:ea typeface="Times Roman"/>
                <a:cs typeface="Times Roman"/>
                <a:sym typeface="Times Roman"/>
              </a:defRPr>
            </a:lvl3pPr>
            <a:lvl4pPr marL="1714500" indent="-342900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4pPr>
            <a:lvl5pPr marL="2209800" indent="-381000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201661" y="6248400"/>
            <a:ext cx="256539" cy="269238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914400"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69725" y="312537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b="0" sz="5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marL="271637" indent="-271637" defTabSz="410764">
              <a:defRPr sz="2200"/>
            </a:lvl1pPr>
            <a:lvl2pPr marL="716138" indent="-271638" defTabSz="410764">
              <a:defRPr sz="2200"/>
            </a:lvl2pPr>
            <a:lvl3pPr marL="1160637" indent="-271637" defTabSz="410764">
              <a:defRPr sz="2200"/>
            </a:lvl3pPr>
            <a:lvl4pPr marL="1605137" indent="-271637" defTabSz="410764">
              <a:defRPr sz="2200"/>
            </a:lvl4pPr>
            <a:lvl5pPr marL="2049638" indent="-271638" defTabSz="410764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4447793" y="6505277"/>
            <a:ext cx="239484" cy="2365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9725" y="312537"/>
            <a:ext cx="7804550" cy="151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9725" y="1830583"/>
            <a:ext cx="7804550" cy="442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4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algn="ctr" defTabSz="410763">
              <a:defRPr sz="12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96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408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1853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629833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074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5908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480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52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624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t.com/coronavirus-latest" TargetMode="External"/><Relationship Id="rId3" Type="http://schemas.openxmlformats.org/officeDocument/2006/relationships/hyperlink" Target="https://worthwhile.typepad.com/worthwhile_canadian_initi/2020/03/relative-supply-shocks-unobtainium-walras-law-and-the-coronavirus.html" TargetMode="External"/><Relationship Id="rId4" Type="http://schemas.openxmlformats.org/officeDocument/2006/relationships/hyperlink" Target="https://drive.google.com/file/d/12MV466ZZy5xHir4xdPhoTrL1oO8CbZU-/view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urworldindata.org/coronavirus" TargetMode="External"/><Relationship Id="rId3" Type="http://schemas.openxmlformats.org/officeDocument/2006/relationships/hyperlink" Target="https://www.worldometers.info/coronavirus/" TargetMode="External"/><Relationship Id="rId4" Type="http://schemas.openxmlformats.org/officeDocument/2006/relationships/hyperlink" Target="https://www.ft.com/content/a26fbf7e-48f8-11ea-aeb3-955839e06441" TargetMode="External"/><Relationship Id="rId5" Type="http://schemas.openxmlformats.org/officeDocument/2006/relationships/hyperlink" Target="https://twitter.com/i/lists/1233998285779632128" TargetMode="External"/><Relationship Id="rId6" Type="http://schemas.openxmlformats.org/officeDocument/2006/relationships/hyperlink" Target="http://m.n.nejm.org/nl/jsp/m.jsp?c=%40kxNtXckRDOq8oG0jJvAXsIzN4mPECIPhltxoTSdTU9k%3D&amp;cid=DM89089_NEJM_COVID-19_Newsletter&amp;bid=173498255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www.icloud.com/keynote/0YKEi7HeOrVGvKYtt9FEqH7nA" TargetMode="External"/><Relationship Id="rId3" Type="http://schemas.openxmlformats.org/officeDocument/2006/relationships/image" Target="../media/image1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Coronavirus!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6030" y="1511724"/>
            <a:ext cx="5797952" cy="5136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6030" y="1225406"/>
            <a:ext cx="5797952" cy="286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431" y="215900"/>
            <a:ext cx="8584070" cy="6520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James Stock (2020)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393192">
              <a:lnSpc>
                <a:spcPts val="9900"/>
              </a:lnSpc>
              <a:defRPr sz="68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James Stock (2020)</a:t>
            </a:r>
          </a:p>
        </p:txBody>
      </p:sp>
      <p:sp>
        <p:nvSpPr>
          <p:cNvPr id="214" name="Standard SIR model:&lt;https://drive.google.com/file/d/12MV466ZZy5xHir4xdPhoTrL1oO8CbZU-/view&gt;:…"/>
          <p:cNvSpPr txBox="1"/>
          <p:nvPr>
            <p:ph type="body" sz="half" idx="4294967295"/>
          </p:nvPr>
        </p:nvSpPr>
        <p:spPr>
          <a:xfrm>
            <a:off x="444500" y="1467516"/>
            <a:ext cx="5161740" cy="252182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42315">
              <a:lnSpc>
                <a:spcPts val="3100"/>
              </a:lnSpc>
              <a:spcBef>
                <a:spcPts val="600"/>
              </a:spcBef>
              <a:buSzTx/>
              <a:buNone/>
              <a:defRPr b="1" sz="15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Standard SIR model:&lt;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</a:t>
            </a:r>
            <a:r>
              <a:t>usceptible, </a:t>
            </a:r>
            <a:r>
              <a:rPr b="1"/>
              <a:t>I</a:t>
            </a:r>
            <a:r>
              <a:t>nfected, </a:t>
            </a:r>
            <a:r>
              <a:rPr b="1"/>
              <a:t>R</a:t>
            </a:r>
            <a:r>
              <a:t>ecovered (&amp; immune), transmission rate β, recovery rate γ, reproduction number R</a:t>
            </a:r>
            <a:r>
              <a:rPr baseline="-5999"/>
              <a:t>0, </a:t>
            </a:r>
            <a:r>
              <a:t>asymptomatic hence non-tested rate π</a:t>
            </a:r>
            <a:r>
              <a:rPr baseline="-5999"/>
              <a:t>0</a:t>
            </a:r>
            <a:r>
              <a:t>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Calibration: half-life of infection one week: γ = 0.5, s</a:t>
            </a:r>
            <a:r>
              <a:rPr baseline="-5999"/>
              <a:t>0</a:t>
            </a:r>
            <a:r>
              <a:t> = 0.02, 50 cases on Jan 24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March 21, 2020, the positive test rate in the United States is approximately 10%…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119" y="4086039"/>
            <a:ext cx="1892301" cy="156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5229" y="1467516"/>
            <a:ext cx="2794271" cy="211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56045" y="3579315"/>
            <a:ext cx="3149185" cy="2473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05229" y="3579315"/>
            <a:ext cx="2794271" cy="231226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&lt;https://drive.google.com/file/d/12MV466ZZy5xHir4xdPhoTrL1oO8CbZU-/view&gt;"/>
          <p:cNvSpPr txBox="1"/>
          <p:nvPr/>
        </p:nvSpPr>
        <p:spPr>
          <a:xfrm>
            <a:off x="331119" y="6053182"/>
            <a:ext cx="6186521" cy="228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01752">
              <a:spcBef>
                <a:spcPts val="700"/>
              </a:spcBef>
              <a:defRPr sz="10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59" y="359538"/>
            <a:ext cx="8115017" cy="6133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49" y="359754"/>
            <a:ext cx="8130191" cy="6386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53" y="375477"/>
            <a:ext cx="7504568" cy="6210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70" y="456457"/>
            <a:ext cx="7576169" cy="6254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ringing the Economy Back Up from Anæsthesia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Bringing the Economy Back Up from Anæsthesia</a:t>
            </a:r>
          </a:p>
        </p:txBody>
      </p:sp>
      <p:sp>
        <p:nvSpPr>
          <p:cNvPr id="230" name="Major issues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Major issues: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Certificates of immunity: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requires test, test, test: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not just disease virus tests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Presence-of-antibodies tests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we match the immune with public-contact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jobs can be done with minimal infection risk?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minimal-infection substitutes can we find for previous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restrictions be relaxed without the virus coming roaring back?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do we avoid having the market give a “shutdown” signal to enterprises we in fact want restarted?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is pretty much all of them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much of the potential caseload do we want to push out beyond the vaccine-arrival date?</a:t>
            </a: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ALL THESE QUESTIONS ARE ANSWERABLE IF WE LEARN THE ASYMPTOMATIC HENCE NON-TESTED RATE!!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Keeping the Economy from Crashing During the Lockdown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46888">
              <a:lnSpc>
                <a:spcPts val="6200"/>
              </a:lnSpc>
              <a:defRPr sz="432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</a:t>
            </a:r>
          </a:p>
        </p:txBody>
      </p:sp>
      <p:sp>
        <p:nvSpPr>
          <p:cNvPr id="233" name="Nick Rowe: We have a 50% output cut in 100% of the sectors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Rowe: We have a 50% output cut in 100% of the sectors: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temporary 100% output cut in 50% of the sectors (what the Coronavirus does) is very different from a 50% output cut in 100% of the sectors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Nick’s thought experiment: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three months we are going to invent unobtanium: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Substantial intertemporal substitutibility 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lower cross-good contemporaneous substitutitbility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Hence high desired savings rate now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Flex-price market thus produces a nominal rate at the zero lower bound and a high inflation rate over the next three to six months 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liquidity-constrained workers in affected sectors see their demand go to zero immediately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Can we get there? Should we get there? What should we do instead?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need a good RBC economist: are there any?…</a:t>
            </a:r>
          </a:p>
          <a:p>
            <a:pPr marL="0" indent="0" defTabSz="288036">
              <a:lnSpc>
                <a:spcPts val="3300"/>
              </a:lnSpc>
              <a:spcBef>
                <a:spcPts val="700"/>
              </a:spcBef>
              <a:buSzTx/>
              <a:buNone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288036">
              <a:lnSpc>
                <a:spcPts val="3300"/>
              </a:lnSpc>
              <a:spcBef>
                <a:spcPts val="700"/>
              </a:spcBef>
              <a:buSzTx/>
              <a:buNone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288036">
              <a:lnSpc>
                <a:spcPts val="2700"/>
              </a:lnSpc>
              <a:spcBef>
                <a:spcPts val="700"/>
              </a:spcBef>
              <a:buSzTx/>
              <a:buNone/>
              <a:defRPr sz="100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Keeping the Economy from Crashing During the Lockdown II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33172">
              <a:lnSpc>
                <a:spcPts val="5900"/>
              </a:lnSpc>
              <a:defRPr sz="40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 II</a:t>
            </a:r>
          </a:p>
        </p:txBody>
      </p:sp>
      <p:sp>
        <p:nvSpPr>
          <p:cNvPr id="236" name="Nick Rowe &lt;https://worthwhile.typepad.com/worthwhile_canadian_initi/2020/03/relative-supply-shocks-unobtainium-walras-law-and-the-coronavirus.html&gt;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&gt;:</a:t>
            </a:r>
          </a:p>
          <a:p>
            <a:pPr marL="264032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Plus: to extend the thought experiment: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just lost the ability to make “unobtainium”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we </a:t>
            </a:r>
            <a:r>
              <a:rPr i="1"/>
              <a:t>should</a:t>
            </a:r>
            <a:r>
              <a:t> be substituting leisure for work, and moving workers into relatively unproductive labor, making the commodities we can still produce right now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should relative prices move as a result? How should we make them move?</a:t>
            </a:r>
          </a:p>
          <a:p>
            <a:pPr marL="0" indent="0" defTabSz="352043">
              <a:lnSpc>
                <a:spcPts val="4000"/>
              </a:lnSpc>
              <a:spcBef>
                <a:spcPts val="900"/>
              </a:spcBef>
              <a:buSzTx/>
              <a:buNone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distributional issues</a:t>
            </a:r>
          </a:p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bankruptcy and credit chain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39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3841797" cy="5062438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70341">
              <a:spcBef>
                <a:spcPts val="600"/>
              </a:spcBef>
              <a:buSzTx/>
              <a:buNone/>
              <a:defRPr b="1" sz="30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Death for Geezers!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Mortality for the Youngs very low…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It’s the flu for them—for you…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asthmatic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overweight</a:t>
            </a:r>
          </a:p>
        </p:txBody>
      </p:sp>
      <p:pic>
        <p:nvPicPr>
          <p:cNvPr id="240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9459" y="1267124"/>
            <a:ext cx="4791405" cy="5478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ronavirus"/>
          <p:cNvSpPr txBox="1"/>
          <p:nvPr>
            <p:ph type="title" idx="4294967295"/>
          </p:nvPr>
        </p:nvSpPr>
        <p:spPr>
          <a:xfrm>
            <a:off x="228599" y="0"/>
            <a:ext cx="8699501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</a:t>
            </a:r>
          </a:p>
        </p:txBody>
      </p:sp>
      <p:sp>
        <p:nvSpPr>
          <p:cNvPr id="185" name="Where we think we are, as of Mo Apr 6:…"/>
          <p:cNvSpPr txBox="1"/>
          <p:nvPr>
            <p:ph type="body" sz="half" idx="4294967295"/>
          </p:nvPr>
        </p:nvSpPr>
        <p:spPr>
          <a:xfrm>
            <a:off x="228599" y="1587500"/>
            <a:ext cx="3216356" cy="480001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01168">
              <a:lnSpc>
                <a:spcPts val="2600"/>
              </a:lnSpc>
              <a:spcBef>
                <a:spcPts val="500"/>
              </a:spcBef>
              <a:buSzTx/>
              <a:buNone/>
              <a:defRPr b="1" sz="132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Where we think we are, as of Mo Apr 6:</a:t>
            </a:r>
          </a:p>
          <a:p>
            <a:pPr marL="150875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really do not  know</a:t>
            </a:r>
          </a:p>
          <a:p>
            <a:pPr marL="150875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random samples…</a:t>
            </a:r>
          </a:p>
          <a:p>
            <a:pPr marL="150875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Best thing I have read comes from Jim Stock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lvl="1" marL="352043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basic SIR epidemiological model of contagion</a:t>
            </a:r>
          </a:p>
          <a:p>
            <a:pPr lvl="1" marL="352043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effect of social distancing and business shutdowns on epidemic dynamics enters the model through a single parameter: the case transmission rate β</a:t>
            </a:r>
          </a:p>
          <a:p>
            <a:pPr lvl="1" marL="352043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Re-express the model in terms of β and the asymptomatic (or not very symptomatic) hence non-tested rate—the fraction of the infected who are not tested</a:t>
            </a:r>
          </a:p>
          <a:p>
            <a:pPr lvl="1" marL="352043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COVID-19 non-testing rate is unidentified in our model </a:t>
            </a:r>
          </a:p>
          <a:p>
            <a:pPr lvl="1" marL="352043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Estimates in the epidemiological literature range from 0.18 to 0.86. </a:t>
            </a:r>
          </a:p>
          <a:p>
            <a:pPr lvl="2" marL="553211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asymptomatic rate could be estimated accurately and quickly by testing a random sample</a:t>
            </a:r>
          </a:p>
          <a:p>
            <a:pPr marL="150875" indent="-150875" defTabSz="201168">
              <a:lnSpc>
                <a:spcPts val="2300"/>
              </a:lnSpc>
              <a:spcBef>
                <a:spcPts val="500"/>
              </a:spcBef>
              <a:buSzPct val="100000"/>
              <a:buFont typeface="Arial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optimal policy response and its economic consequences hinge critically on the asymptomatic rate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4954" y="1587500"/>
            <a:ext cx="5465734" cy="2602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4954" y="4190229"/>
            <a:ext cx="1925285" cy="248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0238" y="4190229"/>
            <a:ext cx="1761053" cy="248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31290" y="4190229"/>
            <a:ext cx="565336" cy="248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96625" y="4190229"/>
            <a:ext cx="878027" cy="2483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297179">
              <a:defRPr sz="39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What We Think Happened in Wuhan</a:t>
            </a:r>
          </a:p>
        </p:txBody>
      </p:sp>
      <p:sp>
        <p:nvSpPr>
          <p:cNvPr id="243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0"/>
            <a:ext cx="8572501" cy="1130253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03682">
              <a:spcBef>
                <a:spcPts val="400"/>
              </a:spcBef>
              <a:buSzTx/>
              <a:buNone/>
              <a:defRPr b="1" sz="165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China beat it quickly &amp; relatively easily!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think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Shut down Wuhan when 200 cases per day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seems to have been a good decision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11" y="2397372"/>
            <a:ext cx="7320740" cy="4267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The Goal</a:t>
            </a:r>
          </a:p>
        </p:txBody>
      </p:sp>
      <p:sp>
        <p:nvSpPr>
          <p:cNvPr id="247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8572501" cy="1770291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107543">
              <a:spcBef>
                <a:spcPts val="500"/>
              </a:spcBef>
              <a:buSzTx/>
              <a:buNone/>
              <a:defRPr b="1" sz="132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When Is It Appropriate to Move on This?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Immediate social distancing…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Self-isolate if you have a cough and a fever…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Hope that warmer temperatures will do to this what they did to SARS…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Otherwise, when do you want to start spreading out transmission. It seems that early is as good as later, so do it early…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 have no good intuition on why you want to move early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your moving early will be wasted if you get reinfected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the sparks you throw off making others’ lives more difficult</a:t>
            </a:r>
          </a:p>
        </p:txBody>
      </p:sp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860" y="3037408"/>
            <a:ext cx="5244481" cy="3630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ferences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51" name="Financial Times (2020): Coronavirus Tracked: The Latest Figures as the Pandemic Spreads &lt;https://www.ft.com/coronavirus-latest&gt;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Financial Times</a:t>
            </a:r>
            <a:r>
              <a:t> (2020): Coronavirus Tracked: The Latest Figures as the Pandemic Spreads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https://www.ft.com/coronavirus-latest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Nick Rowe</a:t>
            </a:r>
            <a:r>
              <a:t> (2020): </a:t>
            </a:r>
            <a:r>
              <a:rPr i="1"/>
              <a:t>Relative Supply Shocks, Unobtainium, Walras' Law, and the Coronavirus </a:t>
            </a: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Jim Stock</a:t>
            </a:r>
            <a:r>
              <a:t> (2020): </a:t>
            </a:r>
            <a:r>
              <a:rPr i="1"/>
              <a:t>Coronavirus Data Gaps and the Policy Response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https://drive.google.com/file/d/12MV466ZZy5xHir4xdPhoTrL1oO8CbZU-/view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54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2" y="1267120"/>
            <a:ext cx="8572502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15976">
              <a:spcBef>
                <a:spcPts val="900"/>
              </a:spcBef>
              <a:buSzTx/>
              <a:buNone/>
              <a:defRPr b="1" sz="243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What I am watching: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Max Roser &amp; Hannah Ritchie</a:t>
            </a:r>
            <a:r>
              <a:rPr b="0"/>
              <a:t>: </a:t>
            </a:r>
            <a:r>
              <a:rPr b="0" i="1"/>
              <a:t>Coronavirus Disease (COVID-19)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https://ourworldindata.org/coronavirus</a:t>
            </a:r>
            <a:r>
              <a:rPr b="0"/>
              <a:t>&gt;…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Worldometer</a:t>
            </a:r>
            <a:r>
              <a:rPr b="0"/>
              <a:t>: </a:t>
            </a:r>
            <a:r>
              <a:rPr b="0" i="1"/>
              <a:t>Coronavirus Update (Live)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https://www.worldometers.info/coronavirus/</a:t>
            </a:r>
            <a:r>
              <a:rPr b="0"/>
              <a:t>&gt;: ‘125,599 Cases and 4,605 Deaths from COVID-19 Virus Outbreak…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FT Coronavirus Tracker</a:t>
            </a:r>
            <a:r>
              <a:rPr i="0"/>
              <a:t>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https://www.ft.com/content/a26fbf7e-48f8-11ea-aeb3-955839e06441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Josh Marshall’s COVID Twitter List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https://twitter.com/i/lists/1233998285779632128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NEJM Group: Updates on the Covid-19 Pandemic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http://m.n.nejm.org/nl/jsp/m.jsp?c=%40kxNtXckRDOq8oG0jJvAXsIzN4mPECIPhltxoTSdTU9k%3D&amp;cid=DM89089_NEJM_COVID-19_Newsletter&amp;bid=173498255</a:t>
            </a:r>
            <a:r>
              <a:rPr i="0"/>
              <a:t>&gt;: 'From the New England Journal of Medicine, NEJM Journal Watch, NEJM Catalyst, and other trusted sources...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257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Ask a couple of questions? </a:t>
            </a:r>
          </a:p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a couple of comments?</a:t>
            </a:r>
          </a:p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Any more readings to recommend?</a:t>
            </a: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https://www.icloud.com/keynote/0YKEi7HeOrVGvKYtt9FEqH7nA</a:t>
            </a:r>
            <a:r>
              <a:t>&gt;</a:t>
            </a:r>
          </a:p>
        </p:txBody>
      </p:sp>
      <p:pic>
        <p:nvPicPr>
          <p:cNvPr id="258" name="image1.tif" descr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ectangle"/>
          <p:cNvSpPr txBox="1"/>
          <p:nvPr/>
        </p:nvSpPr>
        <p:spPr>
          <a:xfrm>
            <a:off x="276457" y="6032500"/>
            <a:ext cx="8572501" cy="63500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b">
            <a:normAutofit fontScale="100000" lnSpcReduction="0"/>
          </a:bodyPr>
          <a:lstStyle/>
          <a:p>
            <a:pPr algn="ctr">
              <a:spcBef>
                <a:spcPts val="12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Coronavirus! (March 16)</a:t>
            </a:r>
          </a:p>
        </p:txBody>
      </p:sp>
      <p:sp>
        <p:nvSpPr>
          <p:cNvPr id="262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trike="sngStrike"/>
              <a:t>With 31 deaths in the U.S. as of March 11, a 1% death rate, and up to 4 weeks between infection and death, that means that as of Feb 12 there were 3100 coronavirus cases in the United States</a:t>
            </a:r>
            <a:r>
              <a:t>. 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With 87 deaths in the U.S. as of Mar 16, a 1% death rate, and up to 4 weeks between infection and death, that means that as of Feb 17 there were 8700 coronavirus cases in the United States</a:t>
            </a:r>
            <a:endParaRPr strike="sngStrike"/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If it is doubling every seven days, then now about 150,000 people have and in the next week about 150,000 more people in the U.S. will catch coronavirus—which means 1/2200, currently 3500 of the 7.6 million inhabitants of San Francisco Bay. Touch a hard surface that any of those 3500 has touched in the last 48 hours, and the virus has a chance to jump to you…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These numbers could be five times too big. These numbers are probably not five times too small unless the thing is a lot less deadly, and there are a lot of asymptomatic cases…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9317" indent="-179317" defTabSz="340704">
              <a:spcBef>
                <a:spcPts val="800"/>
              </a:spcBef>
              <a:buSzPct val="100000"/>
              <a:defRPr sz="17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wrong with this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bout the Course"/>
          <p:cNvSpPr txBox="1"/>
          <p:nvPr>
            <p:ph type="title" idx="4294967295"/>
          </p:nvPr>
        </p:nvSpPr>
        <p:spPr>
          <a:xfrm>
            <a:off x="277663" y="139697"/>
            <a:ext cx="8572502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65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21: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445" y="1267121"/>
            <a:ext cx="3690465" cy="4647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663" y="4017610"/>
            <a:ext cx="4467385" cy="26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70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10: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2" y="3563384"/>
            <a:ext cx="5024784" cy="308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025" y="1119015"/>
            <a:ext cx="3285195" cy="567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275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</a:p>
        </p:txBody>
      </p:sp>
      <p:pic>
        <p:nvPicPr>
          <p:cNvPr id="2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ere we think we are, as of Mo Apr 6:…"/>
          <p:cNvSpPr txBox="1"/>
          <p:nvPr>
            <p:ph type="body" idx="4294967295"/>
          </p:nvPr>
        </p:nvSpPr>
        <p:spPr>
          <a:xfrm>
            <a:off x="215900" y="190500"/>
            <a:ext cx="8766800" cy="6362557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370331">
              <a:lnSpc>
                <a:spcPts val="4800"/>
              </a:lnSpc>
              <a:spcBef>
                <a:spcPts val="900"/>
              </a:spcBef>
              <a:buSzTx/>
              <a:buNone/>
              <a:defRPr b="1" sz="243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Where we think we are, as of Mo Apr 6:</a:t>
            </a:r>
          </a:p>
          <a:p>
            <a:pPr marL="277748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really do not  know</a:t>
            </a:r>
          </a:p>
          <a:p>
            <a:pPr marL="277748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random samples…</a:t>
            </a:r>
          </a:p>
          <a:p>
            <a:pPr marL="277748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Best thing I have read comes from Jim Stock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lvl="1" marL="648080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basic SIR epidemiological model of contagion</a:t>
            </a:r>
          </a:p>
          <a:p>
            <a:pPr lvl="1" marL="648080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effect of social distancing and business shutdowns on epidemic dynamics enters the model through a single parameter: the case transmission rate β</a:t>
            </a:r>
          </a:p>
          <a:p>
            <a:pPr lvl="1" marL="648080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Re-express the model in terms of β and the asymptomatic (or not very symptomatic) hence non-tested rate—the fraction of the infected who are not tested</a:t>
            </a:r>
          </a:p>
          <a:p>
            <a:pPr lvl="1" marL="648080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COVID-19 non-testing rate is unidentified in our model </a:t>
            </a:r>
          </a:p>
          <a:p>
            <a:pPr lvl="1" marL="648080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Estimates in the epidemiological literature range from 0.18 to 0.86. </a:t>
            </a:r>
          </a:p>
          <a:p>
            <a:pPr lvl="2" marL="1018412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asymptomatic rate could be estimated accurately and quickly by testing a random sample</a:t>
            </a:r>
          </a:p>
          <a:p>
            <a:pPr marL="277748" indent="-277748" defTabSz="370331">
              <a:lnSpc>
                <a:spcPts val="4200"/>
              </a:lnSpc>
              <a:spcBef>
                <a:spcPts val="900"/>
              </a:spcBef>
              <a:buSzPct val="100000"/>
              <a:buFont typeface="Arial"/>
              <a:defRPr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optimal policy response and its economic consequences hinge critically on the asymptomatic 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4" y="228600"/>
            <a:ext cx="8670715" cy="4128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254" y="253229"/>
            <a:ext cx="4911224" cy="6334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1720" y="253229"/>
            <a:ext cx="4492280" cy="6334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1565" y="253229"/>
            <a:ext cx="1475794" cy="64824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7358" y="253229"/>
            <a:ext cx="2292062" cy="6482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inancial Times Graphs Blown Up…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Financial Times Graphs Blown Up…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10" y="2320734"/>
            <a:ext cx="6380518" cy="4423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72983" y="2381091"/>
            <a:ext cx="6380517" cy="4362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4631" y="1587500"/>
            <a:ext cx="6269782" cy="4762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83" y="196691"/>
            <a:ext cx="8796755" cy="6015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10" y="212534"/>
            <a:ext cx="8817775" cy="6112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