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j-lt"/>
        <a:ea typeface="+mj-ea"/>
        <a:cs typeface="+mj-cs"/>
        <a:sym typeface="Avenir Roman"/>
      </a:defRPr>
    </a:lvl1pPr>
    <a:lvl2pPr indent="228600" defTabSz="457200" latinLnBrk="0">
      <a:lnSpc>
        <a:spcPct val="125000"/>
      </a:lnSpc>
      <a:defRPr sz="2400">
        <a:latin typeface="+mj-lt"/>
        <a:ea typeface="+mj-ea"/>
        <a:cs typeface="+mj-cs"/>
        <a:sym typeface="Avenir Roman"/>
      </a:defRPr>
    </a:lvl2pPr>
    <a:lvl3pPr indent="457200" defTabSz="457200" latinLnBrk="0">
      <a:lnSpc>
        <a:spcPct val="125000"/>
      </a:lnSpc>
      <a:defRPr sz="2400">
        <a:latin typeface="+mj-lt"/>
        <a:ea typeface="+mj-ea"/>
        <a:cs typeface="+mj-cs"/>
        <a:sym typeface="Avenir Roman"/>
      </a:defRPr>
    </a:lvl3pPr>
    <a:lvl4pPr indent="685800" defTabSz="457200" latinLnBrk="0">
      <a:lnSpc>
        <a:spcPct val="125000"/>
      </a:lnSpc>
      <a:defRPr sz="2400">
        <a:latin typeface="+mj-lt"/>
        <a:ea typeface="+mj-ea"/>
        <a:cs typeface="+mj-cs"/>
        <a:sym typeface="Avenir Roman"/>
      </a:defRPr>
    </a:lvl4pPr>
    <a:lvl5pPr indent="914400" defTabSz="457200" latinLnBrk="0">
      <a:lnSpc>
        <a:spcPct val="125000"/>
      </a:lnSpc>
      <a:defRPr sz="2400">
        <a:latin typeface="+mj-lt"/>
        <a:ea typeface="+mj-ea"/>
        <a:cs typeface="+mj-cs"/>
        <a:sym typeface="Avenir Roman"/>
      </a:defRPr>
    </a:lvl5pPr>
    <a:lvl6pPr indent="1143000" defTabSz="457200" latinLnBrk="0">
      <a:lnSpc>
        <a:spcPct val="125000"/>
      </a:lnSpc>
      <a:defRPr sz="2400">
        <a:latin typeface="+mj-lt"/>
        <a:ea typeface="+mj-ea"/>
        <a:cs typeface="+mj-cs"/>
        <a:sym typeface="Avenir Roman"/>
      </a:defRPr>
    </a:lvl6pPr>
    <a:lvl7pPr indent="1371600" defTabSz="457200" latinLnBrk="0">
      <a:lnSpc>
        <a:spcPct val="125000"/>
      </a:lnSpc>
      <a:defRPr sz="2400">
        <a:latin typeface="+mj-lt"/>
        <a:ea typeface="+mj-ea"/>
        <a:cs typeface="+mj-cs"/>
        <a:sym typeface="Avenir Roman"/>
      </a:defRPr>
    </a:lvl7pPr>
    <a:lvl8pPr indent="1600200" defTabSz="457200" latinLnBrk="0">
      <a:lnSpc>
        <a:spcPct val="125000"/>
      </a:lnSpc>
      <a:defRPr sz="2400">
        <a:latin typeface="+mj-lt"/>
        <a:ea typeface="+mj-ea"/>
        <a:cs typeface="+mj-cs"/>
        <a:sym typeface="Avenir Roman"/>
      </a:defRPr>
    </a:lvl8pPr>
    <a:lvl9pPr indent="1828800" defTabSz="457200" latinLnBrk="0">
      <a:lnSpc>
        <a:spcPct val="125000"/>
      </a:lnSpc>
      <a:defRPr sz="2400">
        <a:latin typeface="+mj-lt"/>
        <a:ea typeface="+mj-ea"/>
        <a:cs typeface="+mj-cs"/>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78" y="6404293"/>
            <a:ext cx="258623" cy="269239"/>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8"/>
            <a:ext cx="7804549" cy="151804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Title Text</a:t>
            </a:r>
          </a:p>
        </p:txBody>
      </p:sp>
      <p:sp>
        <p:nvSpPr>
          <p:cNvPr id="3" name="Body Level One…"/>
          <p:cNvSpPr txBox="1"/>
          <p:nvPr>
            <p:ph type="body" idx="1"/>
          </p:nvPr>
        </p:nvSpPr>
        <p:spPr>
          <a:xfrm>
            <a:off x="669725" y="1830584"/>
            <a:ext cx="7804549" cy="4420198"/>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5" cy="249237"/>
          </a:xfrm>
          <a:prstGeom prst="rect">
            <a:avLst/>
          </a:prstGeom>
          <a:ln w="12700">
            <a:miter lim="400000"/>
          </a:ln>
        </p:spPr>
        <p:txBody>
          <a:bodyPr wrap="none" lIns="35717" tIns="35717" rIns="35717" bIns="35717">
            <a:spAutoFit/>
          </a:bodyPr>
          <a:lstStyle>
            <a:lvl1pPr algn="ctr" defTabSz="410764">
              <a:defRPr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1pPr>
      <a:lvl2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2pPr>
      <a:lvl3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3pPr>
      <a:lvl4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4pPr>
      <a:lvl5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5pPr>
      <a:lvl6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6pPr>
      <a:lvl7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7pPr>
      <a:lvl8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8pPr>
      <a:lvl9pPr marL="0" marR="0" indent="0" algn="ctr" defTabSz="410764" rtl="0" latinLnBrk="0">
        <a:lnSpc>
          <a:spcPct val="100000"/>
        </a:lnSpc>
        <a:spcBef>
          <a:spcPts val="0"/>
        </a:spcBef>
        <a:spcAft>
          <a:spcPts val="0"/>
        </a:spcAft>
        <a:buClrTx/>
        <a:buSzTx/>
        <a:buFontTx/>
        <a:buNone/>
        <a:tabLst/>
        <a:defRPr b="1" baseline="0" cap="none" i="0" spc="0" strike="noStrike" sz="5600" u="none">
          <a:solidFill>
            <a:srgbClr val="800000"/>
          </a:solidFill>
          <a:uFillTx/>
          <a:latin typeface="+mn-lt"/>
          <a:ea typeface="+mn-ea"/>
          <a:cs typeface="+mn-cs"/>
          <a:sym typeface="Helvetica"/>
        </a:defRPr>
      </a:lvl9pPr>
    </p:titleStyle>
    <p:bodyStyle>
      <a:lvl1pPr marL="296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4"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4"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4"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2.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 Id="rId3" Type="http://schemas.openxmlformats.org/officeDocument/2006/relationships/hyperlink" Target="https://github.com/braddelong/public-files/tree/master/econ-115"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ic.conaculta.gob.mx/ficha.php?table=museo&amp;table_id=966&amp;estado_id=9" TargetMode="External"/><Relationship Id="rId3" Type="http://schemas.openxmlformats.org/officeDocument/2006/relationships/image" Target="../media/image6.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7.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assignments/8051996"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 Id="rId7" Type="http://schemas.openxmlformats.org/officeDocument/2006/relationships/hyperlink" Target="https://github.com/braddelong/public-files" TargetMode="Externa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lIns="45718" tIns="45718" rIns="45718" bIns="45718"/>
          <a:lstStyle/>
          <a:p>
            <a:pPr defTabSz="294344">
              <a:defRPr sz="2523">
                <a:uFill>
                  <a:solidFill>
                    <a:srgbClr val="000000"/>
                  </a:solidFill>
                </a:uFill>
              </a:defRPr>
            </a:pPr>
            <a:r>
              <a:t>U.C. Berkeley: Economics 115: Spring 2020</a:t>
            </a:r>
            <a:r>
              <a:rPr sz="4437">
                <a:latin typeface="Calibri"/>
                <a:ea typeface="Calibri"/>
                <a:cs typeface="Calibri"/>
                <a:sym typeface="Calibri"/>
              </a:rPr>
              <a:t> </a:t>
            </a:r>
            <a:endParaRPr sz="4437"/>
          </a:p>
          <a:p>
            <a:pPr defTabSz="294344">
              <a:defRPr sz="3828">
                <a:uFill>
                  <a:solidFill>
                    <a:srgbClr val="000000"/>
                  </a:solidFill>
                </a:uFill>
                <a:latin typeface="Calibri"/>
                <a:ea typeface="Calibri"/>
                <a:cs typeface="Calibri"/>
                <a:sym typeface="Calibri"/>
              </a:defRPr>
            </a:pPr>
            <a:r>
              <a:t>20th Century Economic History: Lecture 2: The Watershed: Globalization, and the Engine of Growth</a:t>
            </a:r>
          </a:p>
        </p:txBody>
      </p:sp>
      <p:sp>
        <p:nvSpPr>
          <p:cNvPr id="37" name="Brad DeLong…"/>
          <p:cNvSpPr txBox="1"/>
          <p:nvPr>
            <p:ph type="body" idx="4294967295"/>
          </p:nvPr>
        </p:nvSpPr>
        <p:spPr>
          <a:xfrm>
            <a:off x="277663" y="2540000"/>
            <a:ext cx="8572501" cy="4127500"/>
          </a:xfrm>
          <a:prstGeom prst="rect">
            <a:avLst/>
          </a:prstGeom>
        </p:spPr>
        <p:txBody>
          <a:bodyPr lIns="45718" tIns="45718" rIns="45718" bIns="45718" anchor="t"/>
          <a:lstStyle/>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p>
          <a:p>
            <a:pPr marL="0" indent="0" algn="ctr" defTabSz="402336">
              <a:spcBef>
                <a:spcPts val="1000"/>
              </a:spcBef>
              <a:buSzTx/>
              <a:buFont typeface="Arial"/>
              <a:buNone/>
              <a:defRPr b="1" sz="3100">
                <a:uFill>
                  <a:solidFill>
                    <a:srgbClr val="000000"/>
                  </a:solidFill>
                </a:uFill>
                <a:latin typeface="+mn-lt"/>
                <a:ea typeface="+mn-ea"/>
                <a:cs typeface="+mn-cs"/>
                <a:sym typeface="Helvetica"/>
              </a:defRPr>
            </a:pPr>
            <a:r>
              <a:t>Brad DeLong</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Department of Economics and Blum Center, U.C. Berkeley; and WCEG</a:t>
            </a:r>
          </a:p>
          <a:p>
            <a:pPr marL="0" indent="0" algn="ctr" defTabSz="402336">
              <a:spcBef>
                <a:spcPts val="1000"/>
              </a:spcBef>
              <a:buSzTx/>
              <a:buFont typeface="Arial"/>
              <a:buNone/>
              <a:defRPr sz="2100" u="sng">
                <a:solidFill>
                  <a:srgbClr val="0000FF"/>
                </a:solidFill>
                <a:uFill>
                  <a:solidFill>
                    <a:srgbClr val="0000FF"/>
                  </a:solidFill>
                </a:uFill>
                <a:latin typeface="+mn-lt"/>
                <a:ea typeface="+mn-ea"/>
                <a:cs typeface="+mn-cs"/>
                <a:sym typeface="Helvetica"/>
              </a:defRPr>
            </a:pPr>
            <a:r>
              <a:rPr>
                <a:hlinkClick r:id="rId2" invalidUrl="" action="" tgtFrame="" tooltip="" history="1" highlightClick="0" endSnd="0"/>
              </a:rPr>
              <a:t>delong@econ.berkeley.edu</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last revised: 2020-01-28</a:t>
            </a:r>
          </a:p>
          <a:p>
            <a:pPr marL="0" indent="0" algn="ctr" defTabSz="402336">
              <a:spcBef>
                <a:spcPts val="1000"/>
              </a:spcBef>
              <a:buSzTx/>
              <a:buFont typeface="Arial"/>
              <a:buNone/>
              <a:defRPr sz="2100">
                <a:uFill>
                  <a:solidFill>
                    <a:srgbClr val="000000"/>
                  </a:solidFill>
                </a:uFill>
                <a:latin typeface="+mn-lt"/>
                <a:ea typeface="+mn-ea"/>
                <a:cs typeface="+mn-cs"/>
                <a:sym typeface="Helvetica"/>
              </a:defRPr>
            </a:pPr>
            <a:r>
              <a:t>for delivery: W 2020-01-29 17:00 HMMB390</a:t>
            </a:r>
          </a:p>
          <a:p>
            <a:pPr marL="0" indent="0" algn="ctr" defTabSz="402336">
              <a:spcBef>
                <a:spcPts val="1000"/>
              </a:spcBef>
              <a:buSzTx/>
              <a:buFont typeface="Arial"/>
              <a:buNone/>
              <a:defRPr sz="14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 typeface="Arial"/>
              <a:buNone/>
              <a:defRPr sz="1200">
                <a:uFill>
                  <a:solidFill>
                    <a:srgbClr val="000000"/>
                  </a:solidFill>
                </a:uFill>
                <a:latin typeface="+mn-lt"/>
                <a:ea typeface="+mn-ea"/>
                <a:cs typeface="+mn-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https://github.com/braddelong/public-files/blob/master/econ-115-lecture-2.pptx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Globalization</a:t>
            </a:r>
          </a:p>
        </p:txBody>
      </p:sp>
      <p:sp>
        <p:nvSpPr>
          <p:cNvPr id="64"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Who called the era of globalization and growth from 1870 to 1914 an “economic El Dorado”?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Karl Marx</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Stuart Mill</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Thomas Robert Malthus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John Maynard Keynes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What would the others have said</a:t>
            </a:r>
            <a:r>
              <a: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From 1870-1914, the World Became Much More Modern</a:t>
            </a:r>
          </a:p>
        </p:txBody>
      </p:sp>
      <p:sp>
        <p:nvSpPr>
          <p:cNvPr id="67"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Heavy industries—coal, oil, machinery, metallurgy, electricity, internal combustion, organic chemicals, &amp;c.:</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1913 Britain burned 194 million tons of coal</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Total coal-equivalent energy consumption of Britain today less than 3x 1913</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passenger RR mileage in 1913: 350/person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Average U.S. airline miles today: 3000/person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In 1914, the World Was Still “Old”</a:t>
            </a:r>
          </a:p>
        </p:txBody>
      </p:sp>
      <p:sp>
        <p:nvSpPr>
          <p:cNvPr id="7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Agriculture and landlords still dominant: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agriculture largely unmechanized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Nitrogen artificial fertilizers just coming on line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People still worked like dogs in the South Pacific to mine the products of avian defecation off of islands offshore of Chile—and then ship the guano back to Europe as fertilizer</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More than half of Americans still working on the farm</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Only Britain and Belgium with less than half of the labor force in agriculture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Social and political dominance of landlord-aristocrats.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Henry David Thoreau Did Not Like Either the Railroad or the Telegraph</a:t>
            </a:r>
          </a:p>
        </p:txBody>
      </p:sp>
      <p:sp>
        <p:nvSpPr>
          <p:cNvPr id="7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The original “get off my lawn”!:</a:t>
            </a:r>
            <a:endParaRPr>
              <a:latin typeface="Times New Roman"/>
              <a:ea typeface="Times New Roman"/>
              <a:cs typeface="Times New Roman"/>
              <a:sym typeface="Times New Roman"/>
            </a:endParaRP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“To make a railroad round the world.... Men have an indistinct notion that if they keep up this activity of joint stocks and spades long enough all will at length ride somewhere in next to no time and for nothing, but though a crowd rushes to the depot and the conductor shouts ‘All aboard!’ when the smoke is blown away and the vapor condensed, it will be perceived that a few are riding, but the rest are run over—-and it will be called, and will be, ‘a melancholy accident’…” </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“We are in great haste to construct a magnetic telegraph from Maine to Texas, but Maine and Texas, it may be, have nothing important to communicate. Either is in such a predicament as the man who was earnest to be introduced to a distinguished deaf woman, but when he was presented, and one end of her ear trumpet was put into his hand, had nothing to say. As if the main object were to talk fast and not to talk sensibly... perchance the first news that will leak through into the broad, flapping American ear will be that the Princess Adelaide has the whooping cough…”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Migration</a:t>
            </a:r>
          </a:p>
        </p:txBody>
      </p:sp>
      <p:sp>
        <p:nvSpPr>
          <p:cNvPr id="76" name="This course covers the history of the long twentieth century, beginning in 1870 and ending in 2016:…"/>
          <p:cNvSpPr txBox="1"/>
          <p:nvPr>
            <p:ph type="body" idx="4294967295"/>
          </p:nvPr>
        </p:nvSpPr>
        <p:spPr>
          <a:xfrm>
            <a:off x="277663" y="1267121"/>
            <a:ext cx="5597295" cy="5397503"/>
          </a:xfrm>
          <a:prstGeom prst="rect">
            <a:avLst/>
          </a:prstGeom>
        </p:spPr>
        <p:txBody>
          <a:bodyPr lIns="45718" tIns="45718" rIns="45718" bIns="45718" anchor="t"/>
          <a:lstStyle/>
          <a:p>
            <a:pPr marL="0" indent="0" defTabSz="416052">
              <a:spcBef>
                <a:spcPts val="1000"/>
              </a:spcBef>
              <a:buSzTx/>
              <a:buFont typeface="Arial"/>
              <a:buNone/>
              <a:defRPr b="1" sz="2184">
                <a:uFill>
                  <a:solidFill>
                    <a:srgbClr val="000000"/>
                  </a:solidFill>
                </a:uFill>
                <a:latin typeface="+mn-lt"/>
                <a:ea typeface="+mn-ea"/>
                <a:cs typeface="+mn-cs"/>
                <a:sym typeface="Helvetica"/>
              </a:defRPr>
            </a:pPr>
            <a:r>
              <a:t>100 million people left their continents of origin between 1870-1913—70 million of them permanently:</a:t>
            </a:r>
            <a:endParaRPr>
              <a:latin typeface="Times New Roman"/>
              <a:ea typeface="Times New Roman"/>
              <a:cs typeface="Times New Roman"/>
              <a:sym typeface="Times New Roman"/>
            </a:endParaRP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9 days from Liverpool to New York: it had taken a month in 1800</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1.5 month’s wages for an unskilled European worker—to double your pay, and your children’s pay</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50 million from Europe, 50 million from Asia</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global inequality: the development of underdevelopment</a:t>
            </a:r>
          </a:p>
          <a:p>
            <a:pPr marL="218974"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Migration and exceptional America</a:t>
            </a:r>
          </a:p>
          <a:p>
            <a:pPr lvl="1" marL="635026" indent="-218974" defTabSz="416052">
              <a:spcBef>
                <a:spcPts val="1000"/>
              </a:spcBef>
              <a:buSzPct val="100000"/>
              <a:defRPr sz="2184">
                <a:uFill>
                  <a:solidFill>
                    <a:srgbClr val="000000"/>
                  </a:solidFill>
                </a:uFill>
                <a:latin typeface="Times New Roman"/>
                <a:ea typeface="Times New Roman"/>
                <a:cs typeface="Times New Roman"/>
                <a:sym typeface="Times New Roman"/>
              </a:defRPr>
            </a:pPr>
            <a:r>
              <a:t>Full citizen populations of British Empire/U.S./Germany: </a:t>
            </a:r>
          </a:p>
        </p:txBody>
      </p:sp>
      <p:pic>
        <p:nvPicPr>
          <p:cNvPr id="77" name="Image" descr="Image"/>
          <p:cNvPicPr>
            <a:picLocks noChangeAspect="0"/>
          </p:cNvPicPr>
          <p:nvPr/>
        </p:nvPicPr>
        <p:blipFill>
          <a:blip r:embed="rId2">
            <a:extLst/>
          </a:blip>
          <a:stretch>
            <a:fillRect/>
          </a:stretch>
        </p:blipFill>
        <p:spPr>
          <a:xfrm>
            <a:off x="5874958" y="1267123"/>
            <a:ext cx="2975207" cy="2848232"/>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Trade</a:t>
            </a:r>
          </a:p>
        </p:txBody>
      </p:sp>
      <p:sp>
        <p:nvSpPr>
          <p:cNvPr id="80"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47472">
              <a:spcBef>
                <a:spcPts val="900"/>
              </a:spcBef>
              <a:buSzTx/>
              <a:buFont typeface="Arial"/>
              <a:buNone/>
              <a:defRPr b="1" sz="1824">
                <a:uFill>
                  <a:solidFill>
                    <a:srgbClr val="000000"/>
                  </a:solidFill>
                </a:uFill>
                <a:latin typeface="+mn-lt"/>
                <a:ea typeface="+mn-ea"/>
                <a:cs typeface="+mn-cs"/>
                <a:sym typeface="Helvetica"/>
              </a:defRPr>
            </a:pPr>
            <a:r>
              <a:t>Flour cost 1.5 cents/lb in Chicago and 3 cents/lb in London in 1840; by 1870 it was 1.5 and 2.0</a:t>
            </a:r>
            <a:endParaRPr>
              <a:latin typeface="Times New Roman"/>
              <a:ea typeface="Times New Roman"/>
              <a:cs typeface="Times New Roman"/>
              <a:sym typeface="Times New Roman"/>
            </a:endParaRP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fall in the London price of a 2 lb. loaf of bred from an hour to 40 minutes of unskilled labor time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A 2/3 fall in transport cost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Railroads</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1900: 12,000 miles of railroads in Africa, 38,000 miles in Asia, and 26,000 miles in South America</a:t>
            </a:r>
          </a:p>
          <a:p>
            <a:pPr lvl="1" marL="530351"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1930: 40,000 miles of railroads in Africa, 80,000 miles in Asia, and 60,000 miles in South America </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Everyplace in the world—as long as there was a dock and a RR linking it—became cheek-by-jowl with everyplace else for all commodities save the fragile and the spoilable</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The North Atlantic’s comparative advantage in making manufactured goods became overwhelmingly important</a:t>
            </a:r>
          </a:p>
          <a:p>
            <a:pPr marL="182879" indent="-182879" defTabSz="347472">
              <a:spcBef>
                <a:spcPts val="900"/>
              </a:spcBef>
              <a:buSzPct val="100000"/>
              <a:defRPr sz="1824">
                <a:uFill>
                  <a:solidFill>
                    <a:srgbClr val="000000"/>
                  </a:solidFill>
                </a:uFill>
                <a:latin typeface="Times New Roman"/>
                <a:ea typeface="Times New Roman"/>
                <a:cs typeface="Times New Roman"/>
                <a:sym typeface="Times New Roman"/>
              </a:defRPr>
            </a:pPr>
            <a:r>
              <a:t>International trade as a proportion of world population: 1.5% in 1500, 3% in 1700, 4% in 1850, 11% in 1880, 17% in 1913, 30% today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Other Factors</a:t>
            </a:r>
          </a:p>
        </p:txBody>
      </p:sp>
      <p:sp>
        <p:nvSpPr>
          <p:cNvPr id="83"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Seven stand out:</a:t>
            </a:r>
            <a:endParaRPr>
              <a:latin typeface="Times New Roman"/>
              <a:ea typeface="Times New Roman"/>
              <a:cs typeface="Times New Roman"/>
              <a:sym typeface="Times New Roman"/>
            </a:endParaR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Population explosion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Global reach of investment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Demographic transition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Feminist revolution</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One world story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World conquest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Escalator to modernity</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Reinforcement Learning"/>
          <p:cNvSpPr txBox="1"/>
          <p:nvPr>
            <p:ph type="title" idx="4294967295"/>
          </p:nvPr>
        </p:nvSpPr>
        <p:spPr>
          <a:xfrm>
            <a:off x="277663" y="-2"/>
            <a:ext cx="8572501" cy="1267126"/>
          </a:xfrm>
          <a:prstGeom prst="rect">
            <a:avLst/>
          </a:prstGeom>
        </p:spPr>
        <p:txBody>
          <a:bodyPr lIns="45718" tIns="45718" rIns="45718" bIns="45718"/>
          <a:lstStyle>
            <a:lvl1pPr defTabSz="438911">
              <a:defRPr sz="5700">
                <a:uFill>
                  <a:solidFill>
                    <a:srgbClr val="000000"/>
                  </a:solidFill>
                </a:uFill>
              </a:defRPr>
            </a:lvl1pPr>
          </a:lstStyle>
          <a:p>
            <a:pPr/>
            <a:r>
              <a:t>Reinforcement Learning</a:t>
            </a:r>
          </a:p>
        </p:txBody>
      </p:sp>
      <p:sp>
        <p:nvSpPr>
          <p:cNvPr id="86" name="Ideas come in an overwhelming number, a tsunami of unfamiliar concepts, and understanding later ideas requires fluency with all the earlier ideas. It’s overwhelming……"/>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Ideas come in an overwhelming number, a tsunami of unfamiliar concepts, and understanding later ideas requires fluency with all the earlier ideas. It’s overwhelming…</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Quiz you on what you read…</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For long-term memory it’s not enough for users to be tested just once…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Review: Grand Narratives and Big Ideas</a:t>
            </a:r>
          </a:p>
        </p:txBody>
      </p:sp>
      <p:sp>
        <p:nvSpPr>
          <p:cNvPr id="89"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When do I say the long twentieth century really started?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1914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When?"/>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When?</a:t>
            </a:r>
          </a:p>
        </p:txBody>
      </p:sp>
      <p:sp>
        <p:nvSpPr>
          <p:cNvPr id="92" name="When do I say the long twentieth century really ende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When do I say the long twentieth century really ended?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1989</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2008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2016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About the Course</a:t>
            </a:r>
          </a:p>
        </p:txBody>
      </p:sp>
      <p:sp>
        <p:nvSpPr>
          <p:cNvPr id="40" name="The long 20th century will in all likelihood be seen in the future as the watershed in human experience:…"/>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The long 20th century will in all likelihood be seen in the future as </a:t>
            </a:r>
            <a:r>
              <a:rPr i="1"/>
              <a:t>the</a:t>
            </a:r>
            <a:r>
              <a:t> watershed in human experience:</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Nine aspects: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lvl="1" marL="503521"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Living Standard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Living Standards</a:t>
            </a:r>
          </a:p>
        </p:txBody>
      </p:sp>
      <p:sp>
        <p:nvSpPr>
          <p:cNvPr id="95" name="What was a typical human standard of living back in 187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was a typical human standard of living back in 1870?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98" name="What is a typical human standard of living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a typical human standard of living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Living Standards"/>
          <p:cNvSpPr txBox="1"/>
          <p:nvPr>
            <p:ph type="title" idx="4294967295"/>
          </p:nvPr>
        </p:nvSpPr>
        <p:spPr>
          <a:xfrm>
            <a:off x="277663" y="-2"/>
            <a:ext cx="8572501" cy="1267126"/>
          </a:xfrm>
          <a:prstGeom prst="rect">
            <a:avLst/>
          </a:prstGeom>
        </p:spPr>
        <p:txBody>
          <a:bodyPr lIns="45718" tIns="45718" rIns="45718" bIns="45718"/>
          <a:lstStyle/>
          <a:p>
            <a:pPr defTabSz="457200">
              <a:defRPr sz="6000">
                <a:solidFill>
                  <a:srgbClr val="000080"/>
                </a:solidFill>
                <a:uFill>
                  <a:solidFill>
                    <a:srgbClr val="000000"/>
                  </a:solidFill>
                </a:uFill>
                <a:latin typeface="Calibri"/>
                <a:ea typeface="Calibri"/>
                <a:cs typeface="Calibri"/>
                <a:sym typeface="Calibri"/>
              </a:defRPr>
            </a:pPr>
            <a:r>
              <a:t>Living</a:t>
            </a:r>
            <a:r>
              <a:rPr>
                <a:latin typeface="+mn-lt"/>
                <a:ea typeface="+mn-ea"/>
                <a:cs typeface="+mn-cs"/>
                <a:sym typeface="Helvetica"/>
              </a:rPr>
              <a:t> Standards</a:t>
            </a:r>
          </a:p>
        </p:txBody>
      </p:sp>
      <p:sp>
        <p:nvSpPr>
          <p:cNvPr id="101" name="How well-off is the typical inhabitant of Greater San Francisco to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well-off is the typical inhabitant of Greater San Francisco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$2.50 a day (in “international dollars”)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$3.50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$30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Pre-Industrial Povert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Pre-Industrial Poverty</a:t>
            </a:r>
          </a:p>
        </p:txBody>
      </p:sp>
      <p:sp>
        <p:nvSpPr>
          <p:cNvPr id="104" name="The principal reason that pre-industrial humanity was so poor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principal reason that pre-industrial humanity was so poor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genetically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people back then were malnourished, and so cognitively inferior to us.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Malthusian reasons.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Because of oppressive upper classes.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he Breakthrough Came When?"/>
          <p:cNvSpPr txBox="1"/>
          <p:nvPr>
            <p:ph type="title" idx="4294967295"/>
          </p:nvPr>
        </p:nvSpPr>
        <p:spPr>
          <a:xfrm>
            <a:off x="277663" y="-2"/>
            <a:ext cx="8572501" cy="1267126"/>
          </a:xfrm>
          <a:prstGeom prst="rect">
            <a:avLst/>
          </a:prstGeom>
        </p:spPr>
        <p:txBody>
          <a:bodyPr lIns="45718" tIns="45718" rIns="45718" bIns="45718"/>
          <a:lstStyle>
            <a:lvl1pPr defTabSz="333756">
              <a:defRPr sz="4300">
                <a:solidFill>
                  <a:srgbClr val="000080"/>
                </a:solidFill>
                <a:uFill>
                  <a:solidFill>
                    <a:srgbClr val="000000"/>
                  </a:solidFill>
                </a:uFill>
                <a:latin typeface="Calibri"/>
                <a:ea typeface="Calibri"/>
                <a:cs typeface="Calibri"/>
                <a:sym typeface="Calibri"/>
              </a:defRPr>
            </a:lvl1pPr>
          </a:lstStyle>
          <a:p>
            <a:pPr/>
            <a:r>
              <a:t>The Breakthrough Came When?</a:t>
            </a:r>
          </a:p>
        </p:txBody>
      </p:sp>
      <p:sp>
        <p:nvSpPr>
          <p:cNvPr id="107" name="The date after which it was clear that humanity had broken through to at least the potential of permanent prosperity wa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The date after which it was clear that humanity had broken through to at least the potential of permanent prosperity was: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1600, when it became clear that the Commercial Revolution had revolutionized trade and commerce.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he “Heroic” Collective Useful Knowledge Index"/>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The “Heroic” Collective Useful Knowledge Index</a:t>
            </a:r>
          </a:p>
        </p:txBody>
      </p:sp>
      <p:sp>
        <p:nvSpPr>
          <p:cNvPr id="110" name="Professor DeLong has an index of how much economically useful knowledge about technology and organization humanity has. That index goes from:…"/>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Professor DeLong has an index of how much economically useful knowledge about technology and organization humanity has. That index goes from:</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75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8 in 1870 to roughly 16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16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About 5 in 1500 to 50 in 1870 to roughly 400 today.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Average Income per Capita"/>
          <p:cNvSpPr txBox="1"/>
          <p:nvPr>
            <p:ph type="title" idx="4294967295"/>
          </p:nvPr>
        </p:nvSpPr>
        <p:spPr>
          <a:xfrm>
            <a:off x="277663" y="-2"/>
            <a:ext cx="8572501" cy="1267126"/>
          </a:xfrm>
          <a:prstGeom prst="rect">
            <a:avLst/>
          </a:prstGeom>
        </p:spPr>
        <p:txBody>
          <a:bodyPr lIns="45718" tIns="45718" rIns="45718" bIns="45718"/>
          <a:lstStyle>
            <a:lvl1pPr defTabSz="393191">
              <a:defRPr sz="5100">
                <a:solidFill>
                  <a:srgbClr val="000080"/>
                </a:solidFill>
                <a:uFill>
                  <a:solidFill>
                    <a:srgbClr val="000000"/>
                  </a:solidFill>
                </a:uFill>
                <a:latin typeface="Calibri"/>
                <a:ea typeface="Calibri"/>
                <a:cs typeface="Calibri"/>
                <a:sym typeface="Calibri"/>
              </a:defRPr>
            </a:lvl1pPr>
          </a:lstStyle>
          <a:p>
            <a:pPr/>
            <a:r>
              <a:t>Average Income per Capita</a:t>
            </a:r>
          </a:p>
        </p:txBody>
      </p:sp>
      <p:sp>
        <p:nvSpPr>
          <p:cNvPr id="113" name="It was something like $900 per year in 1500, and still only $1300 in 1870. What is it today, roughl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It was something like $900 per year in 1500, and still only $1300 in 1870. What is it today,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$120,000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5" name="What Is the Average Global Rate of Economic Growth per Capita over the Long 20th Century?"/>
          <p:cNvSpPr txBox="1"/>
          <p:nvPr>
            <p:ph type="title" idx="4294967295"/>
          </p:nvPr>
        </p:nvSpPr>
        <p:spPr>
          <a:xfrm>
            <a:off x="277663" y="-2"/>
            <a:ext cx="8572501" cy="1267126"/>
          </a:xfrm>
          <a:prstGeom prst="rect">
            <a:avLst/>
          </a:prstGeom>
        </p:spPr>
        <p:txBody>
          <a:bodyPr lIns="45718" tIns="45718" rIns="45718" bIns="45718"/>
          <a:lstStyle/>
          <a:p>
            <a:pPr defTabSz="224026">
              <a:defRPr sz="2900">
                <a:solidFill>
                  <a:srgbClr val="000080"/>
                </a:solidFill>
                <a:uFill>
                  <a:solidFill>
                    <a:srgbClr val="000000"/>
                  </a:solidFill>
                </a:uFill>
                <a:latin typeface="Calibri"/>
                <a:ea typeface="Calibri"/>
                <a:cs typeface="Calibri"/>
                <a:sym typeface="Calibri"/>
              </a:defRPr>
            </a:pPr>
            <a:r>
              <a:t>What Is the Average Global Rate of Economic Growth </a:t>
            </a:r>
            <a:r>
              <a:rPr i="1"/>
              <a:t>per Capita</a:t>
            </a:r>
            <a:r>
              <a:t> over the Long 20th Century?</a:t>
            </a:r>
          </a:p>
        </p:txBody>
      </p:sp>
      <p:sp>
        <p:nvSpPr>
          <p:cNvPr id="116" name="What is the single number you should hold in your head?…"/>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single number you should hold in your head?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1.5%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per 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19th Century Best Selling Novelist Human Felic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latin typeface="Calibri"/>
                <a:ea typeface="Calibri"/>
                <a:cs typeface="Calibri"/>
                <a:sym typeface="Calibri"/>
              </a:defRPr>
            </a:lvl1pPr>
          </a:lstStyle>
          <a:p>
            <a:pPr/>
            <a:r>
              <a:t>19th Century Best Selling Novelist Human Felicity</a:t>
            </a:r>
          </a:p>
        </p:txBody>
      </p:sp>
      <p:sp>
        <p:nvSpPr>
          <p:cNvPr id="119" name="According to Bellamy’s protagonist, what technological innovation of the year 2000 brings the people of that (to him, future) time to “the limit of human felicity?"/>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hadow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latin typeface="Calibri"/>
                <a:ea typeface="Calibri"/>
                <a:cs typeface="Calibri"/>
                <a:sym typeface="Calibri"/>
              </a:defRPr>
            </a:lvl1pPr>
          </a:lstStyle>
          <a:p>
            <a:pPr/>
            <a:r>
              <a:t>Shadows…</a:t>
            </a:r>
          </a:p>
        </p:txBody>
      </p:sp>
      <p:sp>
        <p:nvSpPr>
          <p:cNvPr id="122" name="How many people today are still living on less than $2 a da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people today are still living on less than $2 a day?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700 million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2.3 billion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Office Hours</a:t>
            </a:r>
          </a:p>
        </p:txBody>
      </p:sp>
      <p:sp>
        <p:nvSpPr>
          <p:cNvPr id="43"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M 11:10-12:40,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T 11:15-12:00, Blum Hall 200B</a:t>
            </a:r>
          </a:p>
          <a:p>
            <a:pPr marL="0" indent="0" algn="ctr" defTabSz="379474">
              <a:spcBef>
                <a:spcPts val="900"/>
              </a:spcBef>
              <a:buSzTx/>
              <a:buFont typeface="Arial"/>
              <a:buNone/>
              <a:defRPr b="1" sz="1900">
                <a:uFill>
                  <a:solidFill>
                    <a:srgbClr val="000000"/>
                  </a:solidFill>
                </a:uFill>
                <a:latin typeface="+mn-lt"/>
                <a:ea typeface="+mn-ea"/>
                <a:cs typeface="+mn-cs"/>
                <a:sym typeface="Helvetica"/>
              </a:defRPr>
            </a:pPr>
            <a:r>
              <a:t>By appointment in Blum Hall 200B, Evans 601A, or elsewhere: email &lt;</a:t>
            </a:r>
            <a:r>
              <a:rPr u="sng">
                <a:solidFill>
                  <a:srgbClr val="0000FF"/>
                </a:solidFill>
                <a:uFill>
                  <a:solidFill>
                    <a:srgbClr val="0000FF"/>
                  </a:solidFill>
                </a:uFill>
                <a:hlinkClick r:id="rId2" invalidUrl="" action="" tgtFrame="" tooltip="" history="1" highlightClick="0" endSnd="0"/>
              </a:rPr>
              <a:t>delong@econ.berkeley.edu</a:t>
            </a:r>
            <a:r>
              <a:t>&gt;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Revving-Up</a:t>
            </a:r>
          </a:p>
        </p:txBody>
      </p:sp>
      <p:sp>
        <p:nvSpPr>
          <p:cNvPr id="12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Before 1870, Ideas Growth Not Fast Enough</a:t>
            </a:r>
          </a:p>
        </p:txBody>
      </p:sp>
      <p:sp>
        <p:nvSpPr>
          <p:cNvPr id="12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And population growth accelerates as the world is not rich enough to undergo the demographic transition</a:t>
            </a:r>
            <a:endParaRPr>
              <a:latin typeface="Times New Roman"/>
              <a:ea typeface="Times New Roman"/>
              <a:cs typeface="Times New Roman"/>
              <a:sym typeface="Times New Roman"/>
            </a:endParaRP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Value of useful and deployed ideas about technology and organization</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1</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 3.5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4.75</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9</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1870: 16</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2020: 421</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Growth Rates:</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-8000 to 1500: 0.02%/year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1500 to 1800: 0.2%/year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1800 to 1870: 0.8%/year</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 1870 to 2020: 2.3%/year</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What caused these accelerations? What caused this last acceleration?</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Last Acceleration</a:t>
            </a:r>
          </a:p>
        </p:txBody>
      </p:sp>
      <p:sp>
        <p:nvSpPr>
          <p:cNvPr id="131" name="This course covers the history of the long twentieth century, beginning in 1870 and ending in 2016:…"/>
          <p:cNvSpPr txBox="1"/>
          <p:nvPr>
            <p:ph type="body" idx="4294967295"/>
          </p:nvPr>
        </p:nvSpPr>
        <p:spPr>
          <a:xfrm>
            <a:off x="277663" y="1267121"/>
            <a:ext cx="4731423" cy="5397503"/>
          </a:xfrm>
          <a:prstGeom prst="rect">
            <a:avLst/>
          </a:prstGeom>
        </p:spPr>
        <p:txBody>
          <a:bodyPr lIns="45718" tIns="45718" rIns="45718" bIns="45718" anchor="t"/>
          <a:lstStyle/>
          <a:p>
            <a:pPr marL="0" indent="0" defTabSz="233172">
              <a:spcBef>
                <a:spcPts val="600"/>
              </a:spcBef>
              <a:buSzTx/>
              <a:buFont typeface="Arial"/>
              <a:buNone/>
              <a:defRPr b="1" sz="1224">
                <a:uFill>
                  <a:solidFill>
                    <a:srgbClr val="000000"/>
                  </a:solidFill>
                </a:uFill>
                <a:latin typeface="+mn-lt"/>
                <a:ea typeface="+mn-ea"/>
                <a:cs typeface="+mn-cs"/>
                <a:sym typeface="Helvetica"/>
              </a:defRPr>
            </a:pPr>
            <a:r>
              <a:t>The industrial research lab to routinize invention, and the modern corporation to routinize diffusion and deployment</a:t>
            </a:r>
            <a:endParaRPr>
              <a:latin typeface="Times New Roman"/>
              <a:ea typeface="Times New Roman"/>
              <a:cs typeface="Times New Roman"/>
              <a:sym typeface="Times New Roman"/>
            </a:endParaRP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Plus general purpose technologies—machine tools, non-human power sources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Arthur Lewis:</a:t>
            </a:r>
          </a:p>
          <a:p>
            <a:pPr lvl="1" marL="355893"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“New commodities: telephones, gramophones, typewriters, cameras, automobiles, and so on, a seemingly endless process whose latest twentieth-century additions include aeroplanes, radios, refrigerators, washing machines, television sets, and pleasure boats. Thus a rich man in 1870 did not possess anything that a rich man of 1770 had not possessed; he might have more or larger houses, more clothes, more pictures, more horses and carriages, or more furniture than say a school teacher possessed, but as likely as not his riches were displayed in the number of servants whom he employed rather than in his personal use of commodities…”</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Not so much the particular technologies, as the grasping of the fact that there was a broad and deep range of new technologies to be discovered.</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As much as it was new technologies, it was large-scale corporate organizations that could and did plan the division of labor to make use of and then market technologies. </a:t>
            </a:r>
          </a:p>
          <a:p>
            <a:pPr marL="122721" indent="-122721" defTabSz="233172">
              <a:spcBef>
                <a:spcPts val="600"/>
              </a:spcBef>
              <a:buSzPct val="100000"/>
              <a:defRPr sz="1224">
                <a:uFill>
                  <a:solidFill>
                    <a:srgbClr val="000000"/>
                  </a:solidFill>
                </a:uFill>
                <a:latin typeface="Times New Roman"/>
                <a:ea typeface="Times New Roman"/>
                <a:cs typeface="Times New Roman"/>
                <a:sym typeface="Times New Roman"/>
              </a:defRPr>
            </a:pPr>
            <a:r>
              <a:t>And as much, it was that the global market meant that there was now a great deal of money to be made from the routinization of the exploration, development, and deployment of technological possibilities</a:t>
            </a:r>
          </a:p>
        </p:txBody>
      </p:sp>
      <p:pic>
        <p:nvPicPr>
          <p:cNvPr id="132" name="Image" descr="Image"/>
          <p:cNvPicPr>
            <a:picLocks noChangeAspect="1"/>
          </p:cNvPicPr>
          <p:nvPr/>
        </p:nvPicPr>
        <p:blipFill>
          <a:blip r:embed="rId2">
            <a:extLst/>
          </a:blip>
          <a:stretch>
            <a:fillRect/>
          </a:stretch>
        </p:blipFill>
        <p:spPr>
          <a:xfrm>
            <a:off x="5009086" y="1267123"/>
            <a:ext cx="3841079" cy="5397501"/>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The Meaning of Growth</a:t>
            </a:r>
          </a:p>
        </p:txBody>
      </p:sp>
      <p:sp>
        <p:nvSpPr>
          <p:cNvPr id="13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397763">
              <a:spcBef>
                <a:spcPts val="1000"/>
              </a:spcBef>
              <a:buSzTx/>
              <a:buFont typeface="Arial"/>
              <a:buNone/>
              <a:defRPr b="1" sz="2088">
                <a:uFill>
                  <a:solidFill>
                    <a:srgbClr val="000000"/>
                  </a:solidFill>
                </a:uFill>
                <a:latin typeface="+mn-lt"/>
                <a:ea typeface="+mn-ea"/>
                <a:cs typeface="+mn-cs"/>
                <a:sym typeface="Helvetica"/>
              </a:defRPr>
            </a:pPr>
            <a:r>
              <a:t>Steep falls in (many) prices. Substitution for many commodities. Creation of new capabilities:</a:t>
            </a:r>
            <a:endParaRPr>
              <a:latin typeface="Times New Roman"/>
              <a:ea typeface="Times New Roman"/>
              <a:cs typeface="Times New Roman"/>
              <a:sym typeface="Times New Roman"/>
            </a:endParaRP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vastly richer in agriculture and manufacturing: fertilizers, seeds, precision tools, assembly lines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Society is no richer in terms of how many butlers it can employ</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silver spoon-polishing is no more efficient…</a:t>
            </a:r>
          </a:p>
          <a:p>
            <a:pPr lvl="1" marL="607112"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Neither is building a Steinway piano…</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listening to high-fidelity music when you choose?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Having a non-rusty utensil?</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Crossing oceans to be more productive, to visit family, to see sights?</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And medicine: utilitarianism breaks down when confronted with life and death (and with changing numbers of people)</a:t>
            </a:r>
          </a:p>
          <a:p>
            <a:pPr marL="209348" indent="-209348" defTabSz="397763">
              <a:spcBef>
                <a:spcPts val="1000"/>
              </a:spcBef>
              <a:buSzPct val="100000"/>
              <a:defRPr sz="2088">
                <a:uFill>
                  <a:solidFill>
                    <a:srgbClr val="000000"/>
                  </a:solidFill>
                </a:uFill>
                <a:latin typeface="Times New Roman"/>
                <a:ea typeface="Times New Roman"/>
                <a:cs typeface="Times New Roman"/>
                <a:sym typeface="Times New Roman"/>
              </a:defRPr>
            </a:pPr>
            <a:r>
              <a:t>But stable indicia of middle-class relative status?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a:t>
            </a:r>
          </a:p>
        </p:txBody>
      </p:sp>
      <p:sp>
        <p:nvSpPr>
          <p:cNvPr id="138"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379475">
              <a:spcBef>
                <a:spcPts val="900"/>
              </a:spcBef>
              <a:buSzTx/>
              <a:buFont typeface="Arial"/>
              <a:buNone/>
              <a:defRPr b="1" sz="1992">
                <a:uFill>
                  <a:solidFill>
                    <a:srgbClr val="000000"/>
                  </a:solidFill>
                </a:uFill>
                <a:latin typeface="+mn-lt"/>
                <a:ea typeface="+mn-ea"/>
                <a:cs typeface="+mn-cs"/>
                <a:sym typeface="Helvetica"/>
              </a:defRPr>
            </a:pPr>
            <a:r>
              <a:t>Conventional to talk about Thomas Alva Edison; but I want to talk about Nicola Tesla</a:t>
            </a:r>
            <a:endParaRPr>
              <a:latin typeface="Times New Roman"/>
              <a:ea typeface="Times New Roman"/>
              <a:cs typeface="Times New Roman"/>
              <a:sym typeface="Times New Roman"/>
            </a:endParaRP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Nicola Tesla could not have had a career without the industrial research lab, the modern corporation, and George Westinghouse</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Born on July 10, 1856 in the town of Smiljan, in the Krajina region of the province of Croatia, in the Habsburg empire then reigned over by the young Emperor Franz Josef in Vienna.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Fourth of five children.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father was literate—a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mother was not.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His parents wanted him to become a priest. </a:t>
            </a:r>
          </a:p>
          <a:p>
            <a:pPr marL="199723" indent="-199723" defTabSz="379475">
              <a:spcBef>
                <a:spcPts val="900"/>
              </a:spcBef>
              <a:buSzPct val="100000"/>
              <a:defRPr sz="1992">
                <a:uFill>
                  <a:solidFill>
                    <a:srgbClr val="000000"/>
                  </a:solidFill>
                </a:uFill>
                <a:latin typeface="Times New Roman"/>
                <a:ea typeface="Times New Roman"/>
                <a:cs typeface="Times New Roman"/>
                <a:sym typeface="Times New Roman"/>
              </a:defRPr>
            </a:pPr>
            <a:r>
              <a:t>He wanted to become an electrical engineer. </a:t>
            </a:r>
          </a:p>
        </p:txBody>
      </p:sp>
      <p:pic>
        <p:nvPicPr>
          <p:cNvPr id="139"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a:t>
            </a:r>
          </a:p>
        </p:txBody>
      </p:sp>
      <p:sp>
        <p:nvSpPr>
          <p:cNvPr id="142" name="This course covers the history of the long twentieth century, beginning in 1870 and ending in 2016:…"/>
          <p:cNvSpPr txBox="1"/>
          <p:nvPr>
            <p:ph type="body" idx="4294967295"/>
          </p:nvPr>
        </p:nvSpPr>
        <p:spPr>
          <a:xfrm>
            <a:off x="277663" y="1267121"/>
            <a:ext cx="5385254" cy="5397503"/>
          </a:xfrm>
          <a:prstGeom prst="rect">
            <a:avLst/>
          </a:prstGeom>
        </p:spPr>
        <p:txBody>
          <a:bodyPr lIns="45718" tIns="45718" rIns="45718" bIns="45718" anchor="t"/>
          <a:lstStyle/>
          <a:p>
            <a:pPr marL="0" indent="0" defTabSz="288036">
              <a:spcBef>
                <a:spcPts val="700"/>
              </a:spcBef>
              <a:buSzTx/>
              <a:buFont typeface="Arial"/>
              <a:buNone/>
              <a:defRPr b="1" sz="1512">
                <a:uFill>
                  <a:solidFill>
                    <a:srgbClr val="000000"/>
                  </a:solidFill>
                </a:uFill>
                <a:latin typeface="+mn-lt"/>
                <a:ea typeface="+mn-ea"/>
                <a:cs typeface="+mn-cs"/>
                <a:sym typeface="Helvetica"/>
              </a:defRPr>
            </a:pPr>
            <a:r>
              <a:t>Went off to Graz, Austria, to go to college. Dropped out after two years.</a:t>
            </a:r>
            <a:endParaRPr>
              <a:latin typeface="Times New Roman"/>
              <a:ea typeface="Times New Roman"/>
              <a:cs typeface="Times New Roman"/>
              <a:sym typeface="Times New Roman"/>
            </a:endParaRP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Broke off relations with his family and friends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Worked as an engineer for two years</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Suffered a “nervous breakdown”.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His father persuaded him to return to college at Prague’s Karl-Ferdinand University.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Perhaps he did.</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But if so only for one summer.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And then his father died.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1881 finds Nikola Tesla working in Budapest for a startup, the National Telephone Company of Hungary, as chief electrician and chief engineer. But he does not stay.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1882 sees him in Paris working as an improver and adapter of American technology. </a:t>
            </a:r>
          </a:p>
          <a:p>
            <a:pPr marL="151597" indent="-151597" defTabSz="288036">
              <a:spcBef>
                <a:spcPts val="700"/>
              </a:spcBef>
              <a:buSzPct val="100000"/>
              <a:defRPr sz="1512">
                <a:uFill>
                  <a:solidFill>
                    <a:srgbClr val="000000"/>
                  </a:solidFill>
                </a:uFill>
                <a:latin typeface="Times New Roman"/>
                <a:ea typeface="Times New Roman"/>
                <a:cs typeface="Times New Roman"/>
                <a:sym typeface="Times New Roman"/>
              </a:defRPr>
            </a:pPr>
            <a:r>
              <a:t>On June 6, 1884 Tesla arrived in New York with nothing in his pockets save a letter of recommendation from engineer Charles Batchelor to Thomas Edison: “I know of two great men,” Batchelor had written. “You are one of them. This young man is the other.” And so Edison hired Tesla. </a:t>
            </a:r>
          </a:p>
        </p:txBody>
      </p:sp>
      <p:pic>
        <p:nvPicPr>
          <p:cNvPr id="143" name="Image" descr="Image"/>
          <p:cNvPicPr>
            <a:picLocks noChangeAspect="1"/>
          </p:cNvPicPr>
          <p:nvPr/>
        </p:nvPicPr>
        <p:blipFill>
          <a:blip r:embed="rId2">
            <a:extLst/>
          </a:blip>
          <a:stretch>
            <a:fillRect/>
          </a:stretch>
        </p:blipFill>
        <p:spPr>
          <a:xfrm>
            <a:off x="5662916" y="1267123"/>
            <a:ext cx="3187249" cy="5397501"/>
          </a:xfrm>
          <a:prstGeom prst="rect">
            <a:avLst/>
          </a:prstGeom>
          <a:ln w="12700">
            <a:miter lim="400000"/>
          </a:ln>
        </p:spPr>
      </p:pic>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III</a:t>
            </a:r>
          </a:p>
        </p:txBody>
      </p:sp>
      <p:sp>
        <p:nvSpPr>
          <p:cNvPr id="146"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Tesla had an “eccentric personality,” as people put it. He wrote: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t>
            </a:r>
            <a:r>
              <a:t>I had a violent aversion against the earrings of women... bracelets pleased me more or less according to design. The sight of a pearl would almost give me a fit but I was fascinated with the glitter of crystals... I would get a fever by looking at a peach... I counted the steps in my walks and calculated the cubical contents of soup plates, coffee cups and pieces of food—otherwise my meal was unenjoyable. All repeated acts or operations I performed had to be divisible by three and if I missed I felt impelled to do it all over again, even if it took hours…"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 medicalize: autism/OCD. But is “medicalization” really something we want to do?</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This, coupled with bizarre and utopian claims about the future course of science and technology, made it difficult for him to find and maintain financial backers and colleagues.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He was, as much as Mary Wollstonecraft Shelley’s fictional Dr. Viktor von Frankenstein, the very model of the lone mad scientist.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Yet George Westinghouse found a place for him:</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entire electrical power grid and everything that draws off of it</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Our electric appliances and engines today</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Alternating-current generators, polyphase systems and long-distance transmission through high-voltage power lines,</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 world from space at night, illuminated by the electric power grid, is Tesla’s world. </a:t>
            </a:r>
          </a:p>
        </p:txBody>
      </p:sp>
      <p:pic>
        <p:nvPicPr>
          <p:cNvPr id="147"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IV</a:t>
            </a:r>
          </a:p>
        </p:txBody>
      </p:sp>
      <p:sp>
        <p:nvSpPr>
          <p:cNvPr id="150"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182880">
              <a:spcBef>
                <a:spcPts val="400"/>
              </a:spcBef>
              <a:buSzTx/>
              <a:buFont typeface="Arial"/>
              <a:buNone/>
              <a:defRPr b="1" sz="960">
                <a:uFill>
                  <a:solidFill>
                    <a:srgbClr val="000000"/>
                  </a:solidFill>
                </a:uFill>
                <a:latin typeface="+mn-lt"/>
                <a:ea typeface="+mn-ea"/>
                <a:cs typeface="+mn-cs"/>
                <a:sym typeface="Helvetica"/>
              </a:defRPr>
            </a:pPr>
            <a:r>
              <a:t>How could Tesla make a difference?</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He made a difference because he could work for corporations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And his ideas could be developed and applied by corporations.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In America Tesla went to work for Edison Machine Works. He would later claim that Edison promised him $50,000—the entire net worth at the time of the Edison Machine Works, the same multiple of average wages back then that $7 million would be today, and the same share of GDP back then that $40 million would be today—to improve and redesign Edison’s direct current generators, but that in 1885 Edison refused to pay.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quit</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found himself digging ditches for a living for a couple of years</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Tesla on Edison’s death: Edison “had no hobby, cared for no sort of amusement of any kind and lived in utter disregard of the most elementary rules of hygiene .... His method was inefficient in the extreme, for an immense ground had to be covered to get anything at all unless blind chance intervened and, at first, I was almost a sorry witness of his doings, knowing that just a little theory and calculation would have saved him 90 percent of the labor. But he had a veritable contempt for book learning and mathematical knowledge, trusting himself entirely to his inventor's instinct and practical American sense...”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Nevertheless, Tesla found financial backers. Tesla made inventions. 1887 sees Tesla as the proprietor of Tesla Electric Light and Manufacturing (but his financial backers soon fire him from his own company). 1888 saw Tesla demonstrating an alternating-current induction motor—the ancestor of all our current alternating- current motors—at the American Institute of Electrical Engineers meeting. 1889 saw Tesla working at the Westinghouse Electric and Manufacturing Company’s laboratory in Pittsburg. In 1891, at the age of 35, Tesla was back in New York establishing his own laboratory. In 1892 he becomes vice president of the American Institute of Electrical Engineers and receives his patents for the polyphase alternating-current electric power system. And in 1893 Nikola Tesla and George Westinghouse use alternating-current power to illuminate the Chicago’s World Fair—the first World Fair ever to have a building for electricity and its applications.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Thomas Alva Edison had bet on a direct current—DC—electrical grid. Direct current worked very well with incandescent lamps and with the motors of the day. Direct current fit well with storage batteries, which meant that you only had to build the expensive generating capacity for average loads rather than peak loads. And Edison had not understood what Tesla was getting at when Tesla worked for him: “[Tesla's] ideas are splendid, but they are utterly impractical...”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11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Slouching Towards Utopia? 4: 8576 words DRAFT 6.03 August 24, 2019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 The alternating current—AC—systems of Tesla and Westinghouse, by contrast, allowed the efficient transmission of electric power over long distances through very high-voltage power lines. Once the energy got where you want it to go, it could then be reduced to a voltage that isn’t immediately fatal via step-down transformer. There was no equivalent trick for Edison’s direct-current system: Edison had to push your power at low voltage across long distances, thus incurring extremely large resistance power losses. On the other hand, it was not obvious before Tesla’s induction motor how alternating current could be used to power anything useful. Westinghouse and Tesla won—although ConEd still had 4600 DC customers in New York as of 1998.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1899 saw Tesla move from New York to Colorado Springs to conduct experiments in high-voltage power distribution—both through wires and wireless—and the wireless power distribution experiments soon turned into radio. But Tesla was not especially interested in radio. Tesla was interested in distributing electric power to the world without having to build power lines, and in distributing electric power to the world for free: a kind of open-source electric power movement antedating the open-source software movement by ninety years. Marconi and his backers were to win the patents over and profit from radio—at least until World War I when the U.S. Navy seized all radio intellectual property as of vital importance for national security, and then during World War II when the U.S. Supreme Court decided for Tesla, perhaps because the then-penniless Tesla was less likely to make trouble if he owned the radio patents than if Marconi’s heirs did. </a:t>
            </a:r>
          </a:p>
          <a:p>
            <a:pPr marL="96252" indent="-96252" defTabSz="182880">
              <a:spcBef>
                <a:spcPts val="400"/>
              </a:spcBef>
              <a:buSzPct val="100000"/>
              <a:defRPr sz="960">
                <a:uFill>
                  <a:solidFill>
                    <a:srgbClr val="000000"/>
                  </a:solidFill>
                </a:uFill>
                <a:latin typeface="Times New Roman"/>
                <a:ea typeface="Times New Roman"/>
                <a:cs typeface="Times New Roman"/>
                <a:sym typeface="Times New Roman"/>
              </a:defRPr>
            </a:pPr>
            <a:r>
              <a:t>Dominant financier J.P. Morgan backed Tesla, directly and indirectly, for a long while. But then in 1907 he decided that the heroic age of electricity was over, and it was time to rationalize operations and replace the visionary inventors like Tesla and the executives like George Westinghouse who could deal with them by managers who would routinize the business, and focus on the bottom line. </a:t>
            </a:r>
          </a:p>
        </p:txBody>
      </p:sp>
      <p:pic>
        <p:nvPicPr>
          <p:cNvPr id="151"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Nicola Tesla V</a:t>
            </a:r>
          </a:p>
        </p:txBody>
      </p:sp>
      <p:sp>
        <p:nvSpPr>
          <p:cNvPr id="154" name="This course covers the history of the long twentieth century, beginning in 1870 and ending in 2016:…"/>
          <p:cNvSpPr txBox="1"/>
          <p:nvPr>
            <p:ph type="body" idx="4294967295"/>
          </p:nvPr>
        </p:nvSpPr>
        <p:spPr>
          <a:xfrm>
            <a:off x="277663" y="1267121"/>
            <a:ext cx="5016501" cy="5397503"/>
          </a:xfrm>
          <a:prstGeom prst="rect">
            <a:avLst/>
          </a:prstGeom>
        </p:spPr>
        <p:txBody>
          <a:bodyPr lIns="45718" tIns="45718" rIns="45718" bIns="45718" anchor="t"/>
          <a:lstStyle/>
          <a:p>
            <a:pPr marL="0" indent="0" defTabSz="224027">
              <a:spcBef>
                <a:spcPts val="500"/>
              </a:spcBef>
              <a:buSzTx/>
              <a:buFont typeface="Arial"/>
              <a:buNone/>
              <a:defRPr b="1" sz="1176">
                <a:uFill>
                  <a:solidFill>
                    <a:srgbClr val="000000"/>
                  </a:solidFill>
                </a:uFill>
                <a:latin typeface="+mn-lt"/>
                <a:ea typeface="+mn-ea"/>
                <a:cs typeface="+mn-cs"/>
                <a:sym typeface="Helvetica"/>
              </a:defRPr>
            </a:pPr>
            <a:r>
              <a:t>Tesla finds financial backers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1887 sees Tesla as the proprietor of Tesla Electric Light and Manufacturing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his financial backers soon fire him from his own company).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1888 saw Tesla demonstrating an alternating-current induction motor—the ancestor of all our current alternating- current motors—at the American Institute of Electrical Engineers meeting.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1889 saw Tesla working at the Westinghouse Electric and Manufacturing Company’s laboratory in Pittsburg.</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In 1893 Nikola Tesla and George Westinghouse use alternating-current power to illuminate the Chicago’s World Fair—the first World Fair ever to have a building for electricity and its applications.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late 1880s and 1890s saw Westinghouse and Tesla and their backers struggle against Edison and his backers in the so-called “war of the currents.”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The 1890s saw both Westinghouse and Edison nearly bankrupt themselves as each struggles to build out an electrical power grid fast enough to become the dominant standard.</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Dominant financier J.P. Morgan backed Tesla, directly and indirectly, for a long while. </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But then in 1907 Morgan decided that the heroic age of electricity was over</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rationalize operations</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to replace the visionary inventors like Tesla and the executives like George Westinghouse who would cater to them.</a:t>
            </a:r>
          </a:p>
          <a:p>
            <a:pPr marL="117909" indent="-117909" defTabSz="224027">
              <a:spcBef>
                <a:spcPts val="500"/>
              </a:spcBef>
              <a:buSzPct val="100000"/>
              <a:defRPr sz="1176">
                <a:uFill>
                  <a:solidFill>
                    <a:srgbClr val="000000"/>
                  </a:solidFill>
                </a:uFill>
                <a:latin typeface="Times New Roman"/>
                <a:ea typeface="Times New Roman"/>
                <a:cs typeface="Times New Roman"/>
                <a:sym typeface="Times New Roman"/>
              </a:defRPr>
            </a:pPr>
            <a:r>
              <a:t>Time for managers who would routinize the business, and focus on the bottom line.</a:t>
            </a:r>
          </a:p>
        </p:txBody>
      </p:sp>
      <p:pic>
        <p:nvPicPr>
          <p:cNvPr id="155" name="Image" descr="Image"/>
          <p:cNvPicPr>
            <a:picLocks noChangeAspect="1"/>
          </p:cNvPicPr>
          <p:nvPr/>
        </p:nvPicPr>
        <p:blipFill>
          <a:blip r:embed="rId2">
            <a:extLst/>
          </a:blip>
          <a:stretch>
            <a:fillRect/>
          </a:stretch>
        </p:blipFill>
        <p:spPr>
          <a:xfrm>
            <a:off x="5294164" y="1267123"/>
            <a:ext cx="3556001" cy="3683001"/>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a:t>
            </a:r>
          </a:p>
        </p:txBody>
      </p:sp>
      <p:sp>
        <p:nvSpPr>
          <p:cNvPr id="158"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Born in 1874 in Iowa. Father a blacksmith. Orphaned at 10:</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Farmed out to be raised in Oregon by an uncle and aunt</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student to attend Stanford University (then free)</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Graduating in 1895 in the distressed aftermath of the Panic of 1893</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Became a mining engineer.</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First job was as a mine laborer in Grass Valley, at 600 dollars a year. </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In today’s dollars, $9/hr—but same relative income as $80/hour today</a:t>
            </a:r>
          </a:p>
          <a:p>
            <a:pPr lvl="1" marL="5233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multiples of x30, x8 for inflation and real income growth</a:t>
            </a:r>
          </a:p>
          <a:p>
            <a:pPr marL="180473" indent="-180473" defTabSz="342900">
              <a:spcBef>
                <a:spcPts val="900"/>
              </a:spcBef>
              <a:buSzPct val="100000"/>
              <a:defRPr sz="1800">
                <a:uFill>
                  <a:solidFill>
                    <a:srgbClr val="000000"/>
                  </a:solidFill>
                </a:uFill>
                <a:latin typeface="Times New Roman"/>
                <a:ea typeface="Times New Roman"/>
                <a:cs typeface="Times New Roman"/>
                <a:sym typeface="Times New Roman"/>
              </a:defRPr>
            </a:pPr>
            <a:r>
              <a:t>Next was as an intern and special assistant to mining engineer Louis Janin at 2400 dollars a year. </a:t>
            </a:r>
          </a:p>
        </p:txBody>
      </p:sp>
      <p:pic>
        <p:nvPicPr>
          <p:cNvPr id="159"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Book Draft</a:t>
            </a:r>
          </a:p>
        </p:txBody>
      </p:sp>
      <p:sp>
        <p:nvSpPr>
          <p:cNvPr id="46" name="When should I have my office hour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0"/>
              </a:spcBef>
              <a:buSzTx/>
              <a:buNone/>
              <a:defRPr sz="1600">
                <a:solidFill>
                  <a:srgbClr val="2D3B45"/>
                </a:solidFill>
                <a:latin typeface="+mn-lt"/>
                <a:ea typeface="+mn-ea"/>
                <a:cs typeface="+mn-cs"/>
                <a:sym typeface="Helvetica"/>
              </a:defRPr>
            </a:pPr>
            <a:r>
              <a:t>DRAFT of J. Bradford DeLong, </a:t>
            </a:r>
            <a:r>
              <a:rPr i="1"/>
              <a:t>Slouching Towards Utopia?: An Economic History of the Long Twentieth Century</a:t>
            </a:r>
            <a:r>
              <a:t> (New York: Basic Books, forthcoming):</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2" invalidUrl="" action="" tgtFrame="" tooltip="" history="1" highlightClick="0" endSnd="0"/>
              </a:rPr>
              <a:t>https://delong.typepad.com/files/slouching-towards-utopia-fall-2019.zip</a:t>
            </a:r>
            <a:r>
              <a:t>&gt;</a:t>
            </a:r>
          </a:p>
          <a:p>
            <a:pPr marL="160421" indent="-160421" defTabSz="457200">
              <a:spcBef>
                <a:spcPts val="0"/>
              </a:spcBef>
              <a:buSzPct val="100000"/>
              <a:defRPr sz="1600">
                <a:solidFill>
                  <a:srgbClr val="2D3B45"/>
                </a:solidFill>
                <a:latin typeface="+mn-lt"/>
                <a:ea typeface="+mn-ea"/>
                <a:cs typeface="+mn-cs"/>
                <a:sym typeface="Helvetica"/>
              </a:defRPr>
            </a:pPr>
            <a:r>
              <a:t>&lt;</a:t>
            </a:r>
            <a:r>
              <a:rPr u="sng">
                <a:solidFill>
                  <a:srgbClr val="0073A7"/>
                </a:solidFill>
                <a:uFill>
                  <a:solidFill>
                    <a:srgbClr val="0073A7"/>
                  </a:solidFill>
                </a:uFill>
                <a:hlinkClick r:id="rId3" invalidUrl="" action="" tgtFrame="" tooltip="" history="1" highlightClick="0" endSnd="0"/>
              </a:rPr>
              <a:t>https://github.com/braddelong/public-files/tree/master/econ-115&gt;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a:t>
            </a:r>
          </a:p>
        </p:txBody>
      </p:sp>
      <p:sp>
        <p:nvSpPr>
          <p:cNvPr id="162"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242315">
              <a:spcBef>
                <a:spcPts val="600"/>
              </a:spcBef>
              <a:buSzTx/>
              <a:buFont typeface="Arial"/>
              <a:buNone/>
              <a:defRPr b="1" sz="1271">
                <a:uFill>
                  <a:solidFill>
                    <a:srgbClr val="000000"/>
                  </a:solidFill>
                </a:uFill>
                <a:latin typeface="+mn-lt"/>
                <a:ea typeface="+mn-ea"/>
                <a:cs typeface="+mn-cs"/>
                <a:sym typeface="Helvetica"/>
              </a:defRPr>
            </a:pPr>
            <a:r>
              <a:t>Globalization and Imperialism!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in 1897 he crossed the Pacific to first Australia, working first for Bewick, Moreing for 7000 dollars a year</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Then to China, working at 20,000 a year and up:</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Somehow wound up with Kaiping Coal Mine</a:t>
            </a:r>
          </a:p>
          <a:p>
            <a:pPr lvl="1" marL="369850"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Told 2 stories:</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Rescued shareholders from corrupt Chang Yenmao</a:t>
            </a:r>
          </a:p>
          <a:p>
            <a:pPr lvl="2" marL="612166"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Played it straight with Chang Yenmao, but then was betrayed by Belgian financiers</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1901-1917 his base was London, as he worked in and managed investments in Australia, China, Russia, Burma, Italy, and Central America in addition to the United States.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WWI aid to Belgium</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In 1917 he moved back to America.</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Post-war famine relief</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Secretary of Commerce in 1924</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Elected president in 1928. </a:t>
            </a:r>
          </a:p>
          <a:p>
            <a:pPr marL="127534" indent="-127534" defTabSz="242315">
              <a:spcBef>
                <a:spcPts val="600"/>
              </a:spcBef>
              <a:buSzPct val="100000"/>
              <a:defRPr sz="1271">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3"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Herbert Hoover III</a:t>
            </a:r>
          </a:p>
        </p:txBody>
      </p:sp>
      <p:sp>
        <p:nvSpPr>
          <p:cNvPr id="166" name="This course covers the history of the long twentieth century, beginning in 1870 and ending in 2016:…"/>
          <p:cNvSpPr txBox="1"/>
          <p:nvPr>
            <p:ph type="body" idx="4294967295"/>
          </p:nvPr>
        </p:nvSpPr>
        <p:spPr>
          <a:xfrm>
            <a:off x="277663" y="1267121"/>
            <a:ext cx="5199064"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Politics!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WWI aid to Belgium</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In 1917 he moved back to America.</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Post-war famine relief</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Secretary of Commerce in 1924</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Elected president in 1928. </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From son of the town blacksmith to college graduate to multimillionaire mining consultant to elected President of the United States in 1928—could anyone’s ascent have been so fast and so far anywhere else? Was anyone else’s ascent so far and so fast even in America? </a:t>
            </a:r>
          </a:p>
        </p:txBody>
      </p:sp>
      <p:pic>
        <p:nvPicPr>
          <p:cNvPr id="167" name="Image" descr="Image"/>
          <p:cNvPicPr>
            <a:picLocks noChangeAspect="1"/>
          </p:cNvPicPr>
          <p:nvPr/>
        </p:nvPicPr>
        <p:blipFill>
          <a:blip r:embed="rId2">
            <a:extLst/>
          </a:blip>
          <a:stretch>
            <a:fillRect/>
          </a:stretch>
        </p:blipFill>
        <p:spPr>
          <a:xfrm>
            <a:off x="5476726" y="1267123"/>
            <a:ext cx="3373439" cy="5397501"/>
          </a:xfrm>
          <a:prstGeom prst="rect">
            <a:avLst/>
          </a:prstGeom>
          <a:ln w="12700">
            <a:miter lim="400000"/>
          </a:ln>
        </p:spPr>
      </p:pic>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a:t>
            </a:r>
          </a:p>
        </p:txBody>
      </p:sp>
      <p:sp>
        <p:nvSpPr>
          <p:cNvPr id="170"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29184">
              <a:spcBef>
                <a:spcPts val="800"/>
              </a:spcBef>
              <a:buSzTx/>
              <a:buFont typeface="Arial"/>
              <a:buNone/>
              <a:defRPr b="1" sz="1728">
                <a:uFill>
                  <a:solidFill>
                    <a:srgbClr val="000000"/>
                  </a:solidFill>
                </a:uFill>
                <a:latin typeface="+mn-lt"/>
                <a:ea typeface="+mn-ea"/>
                <a:cs typeface="+mn-cs"/>
                <a:sym typeface="Helvetica"/>
              </a:defRPr>
            </a:pPr>
            <a:r>
              <a:t>Born October 26, 1879, on the farm, nearest school 15 miles away</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Sent away to boarding school in nearest large grain port</a:t>
            </a:r>
          </a:p>
          <a:p>
            <a:pPr marL="173254"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Wound up in New York in 1917:</a:t>
            </a:r>
          </a:p>
          <a:p>
            <a:pPr lvl="1" marL="502438" indent="-173254" defTabSz="329184">
              <a:spcBef>
                <a:spcPts val="800"/>
              </a:spcBef>
              <a:buSzPct val="100000"/>
              <a:defRPr sz="1728">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71"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a:t>
            </a:r>
          </a:p>
        </p:txBody>
      </p:sp>
      <p:sp>
        <p:nvSpPr>
          <p:cNvPr id="174"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34340">
              <a:spcBef>
                <a:spcPts val="1100"/>
              </a:spcBef>
              <a:buSzTx/>
              <a:buFont typeface="Arial"/>
              <a:buNone/>
              <a:defRPr b="1" sz="2280">
                <a:uFill>
                  <a:solidFill>
                    <a:srgbClr val="000000"/>
                  </a:solidFill>
                </a:uFill>
                <a:latin typeface="+mn-lt"/>
                <a:ea typeface="+mn-ea"/>
                <a:cs typeface="+mn-cs"/>
                <a:sym typeface="Helvetica"/>
              </a:defRPr>
            </a:pPr>
            <a:r>
              <a:t>Overwhelmed by the then-prosperity of the United States</a:t>
            </a:r>
          </a:p>
          <a:p>
            <a:pPr marL="22859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Especially its technological marvels:</a:t>
            </a:r>
          </a:p>
          <a:p>
            <a:pPr lvl="1" marL="662939" indent="-228599" defTabSz="434340">
              <a:spcBef>
                <a:spcPts val="1100"/>
              </a:spcBef>
              <a:buSzPct val="100000"/>
              <a:defRPr sz="228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75"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III</a:t>
            </a:r>
          </a:p>
        </p:txBody>
      </p:sp>
      <p:sp>
        <p:nvSpPr>
          <p:cNvPr id="178"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But the Russian Revolution broke out</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Returned to become Lenin’s right hand: we know him as Leon Trotsky:</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79" name="Image" descr="Image"/>
          <p:cNvPicPr>
            <a:picLocks noChangeAspect="1"/>
          </p:cNvPicPr>
          <p:nvPr/>
        </p:nvPicPr>
        <p:blipFill>
          <a:blip r:embed="rId2">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1. My Grand Narrative"/>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Lev Bronstein IV</a:t>
            </a:r>
          </a:p>
        </p:txBody>
      </p:sp>
      <p:sp>
        <p:nvSpPr>
          <p:cNvPr id="182" name="This course covers the history of the long twentieth century, beginning in 1870 and ending in 2016:…"/>
          <p:cNvSpPr txBox="1"/>
          <p:nvPr>
            <p:ph type="body" sz="half" idx="4294967295"/>
          </p:nvPr>
        </p:nvSpPr>
        <p:spPr>
          <a:xfrm>
            <a:off x="277663" y="1267121"/>
            <a:ext cx="4468522" cy="5397503"/>
          </a:xfrm>
          <a:prstGeom prst="rect">
            <a:avLst/>
          </a:prstGeom>
        </p:spPr>
        <p:txBody>
          <a:bodyPr lIns="45718" tIns="45718" rIns="45718" bIns="45718" anchor="t"/>
          <a:lstStyle/>
          <a:p>
            <a:pPr marL="0" indent="0" defTabSz="393192">
              <a:spcBef>
                <a:spcPts val="1000"/>
              </a:spcBef>
              <a:buSzTx/>
              <a:buFont typeface="Arial"/>
              <a:buNone/>
              <a:defRPr b="1" sz="2064">
                <a:uFill>
                  <a:solidFill>
                    <a:srgbClr val="000000"/>
                  </a:solidFill>
                </a:uFill>
                <a:latin typeface="+mn-lt"/>
                <a:ea typeface="+mn-ea"/>
                <a:cs typeface="+mn-cs"/>
                <a:sym typeface="Helvetica"/>
              </a:defRPr>
            </a:pPr>
            <a:r>
              <a:t>Killed in 1940 with an icepick by NKVD agent Ramón Mercader:</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Had a fight: politics? sex? moved out</a:t>
            </a:r>
          </a:p>
          <a:p>
            <a:pPr marL="206942" indent="-206942" defTabSz="393192">
              <a:spcBef>
                <a:spcPts val="1000"/>
              </a:spcBef>
              <a:buSzPct val="100000"/>
              <a:defRPr sz="2064">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2" invalidUrl="" action="" tgtFrame="" tooltip="" history="1" highlightClick="0" endSnd="0"/>
              </a:rPr>
              <a:t>http://sic.conaculta.gob.mx/ficha.php?table=museo&amp;table_id=966&amp;estado_id=9</a:t>
            </a:r>
            <a:r>
              <a:t>&gt;</a:t>
            </a:r>
          </a:p>
        </p:txBody>
      </p:sp>
      <p:pic>
        <p:nvPicPr>
          <p:cNvPr id="183" name="Image" descr="Image"/>
          <p:cNvPicPr>
            <a:picLocks noChangeAspect="1"/>
          </p:cNvPicPr>
          <p:nvPr/>
        </p:nvPicPr>
        <p:blipFill>
          <a:blip r:embed="rId3">
            <a:extLst/>
          </a:blip>
          <a:srcRect l="0" t="0" r="0" b="12133"/>
          <a:stretch>
            <a:fillRect/>
          </a:stretch>
        </p:blipFill>
        <p:spPr>
          <a:xfrm>
            <a:off x="4746185" y="1267123"/>
            <a:ext cx="4103980" cy="5397398"/>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Edward Bellamy: Looking Backward"/>
          <p:cNvSpPr txBox="1"/>
          <p:nvPr>
            <p:ph type="title" idx="4294967295"/>
          </p:nvPr>
        </p:nvSpPr>
        <p:spPr>
          <a:xfrm>
            <a:off x="277663" y="-2"/>
            <a:ext cx="8572501" cy="1267126"/>
          </a:xfrm>
          <a:prstGeom prst="rect">
            <a:avLst/>
          </a:prstGeom>
        </p:spPr>
        <p:txBody>
          <a:bodyPr lIns="45718" tIns="45718" rIns="45718" bIns="45718"/>
          <a:lstStyle/>
          <a:p>
            <a:pPr defTabSz="292606">
              <a:defRPr sz="3800">
                <a:uFill>
                  <a:solidFill>
                    <a:srgbClr val="000000"/>
                  </a:solidFill>
                </a:uFill>
              </a:defRPr>
            </a:pPr>
            <a:r>
              <a:t>Edward Bellamy: </a:t>
            </a:r>
            <a:r>
              <a:rPr i="1"/>
              <a:t>Looking Backward</a:t>
            </a:r>
          </a:p>
        </p:txBody>
      </p:sp>
      <p:sp>
        <p:nvSpPr>
          <p:cNvPr id="186" name="Edward Bellamy: Looking Backward &lt;https://delong.typepad.com/files/bellamy-backward.pdf&gt;: Perhaps the third best-selling novel of the 19th century in the United States…"/>
          <p:cNvSpPr txBox="1"/>
          <p:nvPr>
            <p:ph type="body" sz="half" idx="4294967295"/>
          </p:nvPr>
        </p:nvSpPr>
        <p:spPr>
          <a:xfrm>
            <a:off x="277663" y="1267121"/>
            <a:ext cx="4545065" cy="5397503"/>
          </a:xfrm>
          <a:prstGeom prst="rect">
            <a:avLst/>
          </a:prstGeom>
        </p:spPr>
        <p:txBody>
          <a:bodyPr lIns="45718" tIns="45718" rIns="45718" bIns="45718" anchor="t"/>
          <a:lstStyle/>
          <a:p>
            <a:pPr marL="0" indent="0" defTabSz="288036">
              <a:spcBef>
                <a:spcPts val="700"/>
              </a:spcBef>
              <a:buSzTx/>
              <a:buFont typeface="Arial"/>
              <a:buNone/>
              <a:defRPr b="1" sz="1500">
                <a:uFill>
                  <a:solidFill>
                    <a:srgbClr val="000000"/>
                  </a:solidFill>
                </a:uFill>
                <a:latin typeface="+mn-lt"/>
                <a:ea typeface="+mn-ea"/>
                <a:cs typeface="+mn-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2000 is a utopia…</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narrator is carried forward in time from 1887-2000 by an implausible plot device:</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He then wanders around, looking at the utopia of 2000…</a:t>
            </a:r>
          </a:p>
          <a:p>
            <a:pPr marL="15159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The opening:</a:t>
            </a:r>
          </a:p>
          <a:p>
            <a:pPr lvl="1" marL="391626" indent="-151596" defTabSz="288036">
              <a:spcBef>
                <a:spcPts val="700"/>
              </a:spcBef>
              <a:buSzPct val="100000"/>
              <a:defRPr sz="1500">
                <a:uFill>
                  <a:solidFill>
                    <a:srgbClr val="000000"/>
                  </a:solidFill>
                </a:uFill>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87" name="Image" descr="Image"/>
          <p:cNvPicPr>
            <a:picLocks noChangeAspect="1"/>
          </p:cNvPicPr>
          <p:nvPr/>
        </p:nvPicPr>
        <p:blipFill>
          <a:blip r:embed="rId3">
            <a:extLst/>
          </a:blip>
          <a:stretch>
            <a:fillRect/>
          </a:stretch>
        </p:blipFill>
        <p:spPr>
          <a:xfrm>
            <a:off x="4822726" y="1267121"/>
            <a:ext cx="4027439" cy="5397503"/>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he Stagecoach of Society"/>
          <p:cNvSpPr txBox="1"/>
          <p:nvPr>
            <p:ph type="title" idx="4294967295"/>
          </p:nvPr>
        </p:nvSpPr>
        <p:spPr>
          <a:xfrm>
            <a:off x="277663" y="-2"/>
            <a:ext cx="8572501" cy="1267126"/>
          </a:xfrm>
          <a:prstGeom prst="rect">
            <a:avLst/>
          </a:prstGeom>
        </p:spPr>
        <p:txBody>
          <a:bodyPr lIns="45718" tIns="45718" rIns="45718" bIns="45718"/>
          <a:lstStyle>
            <a:lvl1pPr defTabSz="397763">
              <a:defRPr sz="5200">
                <a:solidFill>
                  <a:srgbClr val="000080"/>
                </a:solidFill>
                <a:uFill>
                  <a:solidFill>
                    <a:srgbClr val="000000"/>
                  </a:solidFill>
                </a:uFill>
              </a:defRPr>
            </a:lvl1pPr>
          </a:lstStyle>
          <a:p>
            <a:pPr/>
            <a:r>
              <a:t>The Stagecoach of Society</a:t>
            </a:r>
          </a:p>
        </p:txBody>
      </p:sp>
      <p:sp>
        <p:nvSpPr>
          <p:cNvPr id="190" name="Those who ride and this who pull:…"/>
          <p:cNvSpPr txBox="1"/>
          <p:nvPr>
            <p:ph type="body" idx="4294967295"/>
          </p:nvPr>
        </p:nvSpPr>
        <p:spPr>
          <a:xfrm>
            <a:off x="277663" y="1267121"/>
            <a:ext cx="8572501" cy="5397503"/>
          </a:xfrm>
          <a:prstGeom prst="rect">
            <a:avLst/>
          </a:prstGeom>
        </p:spPr>
        <p:txBody>
          <a:bodyPr lIns="45718" tIns="45718" rIns="45718" bIns="45718" anchor="t"/>
          <a:lstStyle/>
          <a:p>
            <a:pPr marL="0" indent="0" defTabSz="342900">
              <a:spcBef>
                <a:spcPts val="900"/>
              </a:spcBef>
              <a:buSzTx/>
              <a:buFont typeface="Arial"/>
              <a:buNone/>
              <a:defRPr b="1" sz="1800">
                <a:uFill>
                  <a:solidFill>
                    <a:srgbClr val="000000"/>
                  </a:solidFill>
                </a:uFill>
                <a:latin typeface="+mn-lt"/>
                <a:ea typeface="+mn-ea"/>
                <a:cs typeface="+mn-cs"/>
                <a:sym typeface="Helvetica"/>
              </a:defRPr>
            </a:pPr>
            <a:r>
              <a:t>Those who ride and this who pull:</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2" indent="-180472" defTabSz="342900">
              <a:spcBef>
                <a:spcPts val="900"/>
              </a:spcBef>
              <a:buSzPct val="100000"/>
              <a:defRPr sz="1800">
                <a:uFill>
                  <a:solidFill>
                    <a:srgbClr val="000000"/>
                  </a:solidFill>
                </a:uFill>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The Stagecoach of Society II"/>
          <p:cNvSpPr txBox="1"/>
          <p:nvPr>
            <p:ph type="title" idx="4294967295"/>
          </p:nvPr>
        </p:nvSpPr>
        <p:spPr>
          <a:xfrm>
            <a:off x="277663" y="-2"/>
            <a:ext cx="8572501" cy="1267126"/>
          </a:xfrm>
          <a:prstGeom prst="rect">
            <a:avLst/>
          </a:prstGeom>
        </p:spPr>
        <p:txBody>
          <a:bodyPr lIns="45718" tIns="45718" rIns="45718" bIns="45718"/>
          <a:lstStyle>
            <a:lvl1pPr defTabSz="374904">
              <a:defRPr sz="4900">
                <a:solidFill>
                  <a:srgbClr val="000080"/>
                </a:solidFill>
                <a:uFill>
                  <a:solidFill>
                    <a:srgbClr val="000000"/>
                  </a:solidFill>
                </a:uFill>
              </a:defRPr>
            </a:lvl1pPr>
          </a:lstStyle>
          <a:p>
            <a:pPr/>
            <a:r>
              <a:t>The Stagecoach of Society II</a:t>
            </a:r>
          </a:p>
        </p:txBody>
      </p:sp>
      <p:sp>
        <p:nvSpPr>
          <p:cNvPr id="193" name="“Finer clay”:…"/>
          <p:cNvSpPr txBox="1"/>
          <p:nvPr>
            <p:ph type="body" idx="4294967295"/>
          </p:nvPr>
        </p:nvSpPr>
        <p:spPr>
          <a:xfrm>
            <a:off x="277663" y="1267121"/>
            <a:ext cx="8572501" cy="5397503"/>
          </a:xfrm>
          <a:prstGeom prst="rect">
            <a:avLst/>
          </a:prstGeom>
        </p:spPr>
        <p:txBody>
          <a:bodyPr lIns="45718" tIns="45718" rIns="45718" bIns="45718" anchor="t"/>
          <a:lstStyle/>
          <a:p>
            <a:pPr marL="0" indent="0" defTabSz="370331">
              <a:spcBef>
                <a:spcPts val="900"/>
              </a:spcBef>
              <a:buSzTx/>
              <a:buFont typeface="Arial"/>
              <a:buNone/>
              <a:defRPr b="1" sz="1900">
                <a:uFill>
                  <a:solidFill>
                    <a:srgbClr val="000000"/>
                  </a:solidFill>
                </a:uFill>
                <a:latin typeface="+mn-lt"/>
                <a:ea typeface="+mn-ea"/>
                <a:cs typeface="+mn-cs"/>
                <a:sym typeface="Helvetica"/>
              </a:defRPr>
            </a:pPr>
            <a:r>
              <a:t>“Finer clay”:</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0" indent="-194910" defTabSz="370331">
              <a:spcBef>
                <a:spcPts val="900"/>
              </a:spcBef>
              <a:buSzPct val="100000"/>
              <a:defRPr sz="1900">
                <a:uFill>
                  <a:solidFill>
                    <a:srgbClr val="000000"/>
                  </a:solidFill>
                </a:uFill>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he Stagecoach of Society I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Stagecoach of Society III</a:t>
            </a:r>
          </a:p>
        </p:txBody>
      </p:sp>
      <p:sp>
        <p:nvSpPr>
          <p:cNvPr id="196" name="Class war:…"/>
          <p:cNvSpPr txBox="1"/>
          <p:nvPr>
            <p:ph type="body" idx="4294967295"/>
          </p:nvPr>
        </p:nvSpPr>
        <p:spPr>
          <a:xfrm>
            <a:off x="277663" y="1267121"/>
            <a:ext cx="8572501" cy="5397503"/>
          </a:xfrm>
          <a:prstGeom prst="rect">
            <a:avLst/>
          </a:prstGeom>
        </p:spPr>
        <p:txBody>
          <a:bodyPr lIns="45718" tIns="45718" rIns="45718" bIns="45718" anchor="t"/>
          <a:lstStyle/>
          <a:p>
            <a:pPr marL="0" indent="0" defTabSz="352042">
              <a:spcBef>
                <a:spcPts val="900"/>
              </a:spcBef>
              <a:buSzTx/>
              <a:buFont typeface="Arial"/>
              <a:buNone/>
              <a:defRPr b="1" sz="1800">
                <a:uFill>
                  <a:solidFill>
                    <a:srgbClr val="000000"/>
                  </a:solidFill>
                </a:uFill>
                <a:latin typeface="+mn-lt"/>
                <a:ea typeface="+mn-ea"/>
                <a:cs typeface="+mn-cs"/>
                <a:sym typeface="Helvetica"/>
              </a:defRPr>
            </a:pPr>
            <a:r>
              <a:t>Class war:</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2">
              <a:spcBef>
                <a:spcPts val="900"/>
              </a:spcBef>
              <a:buSzPct val="100000"/>
              <a:defRPr sz="1800">
                <a:uFill>
                  <a:solidFill>
                    <a:srgbClr val="000000"/>
                  </a:solidFill>
                </a:uFill>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Administration, etc."/>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Assignment 3: What Is Economics? Paper</a:t>
            </a:r>
          </a:p>
        </p:txBody>
      </p:sp>
      <p:sp>
        <p:nvSpPr>
          <p:cNvPr id="49"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65302">
              <a:spcBef>
                <a:spcPts val="900"/>
              </a:spcBef>
              <a:buSzTx/>
              <a:buFont typeface="Arial"/>
              <a:buNone/>
              <a:defRPr b="1" sz="1879">
                <a:uFill>
                  <a:solidFill>
                    <a:srgbClr val="000000"/>
                  </a:solidFill>
                </a:uFill>
                <a:latin typeface="+mn-lt"/>
                <a:ea typeface="+mn-ea"/>
                <a:cs typeface="+mn-cs"/>
                <a:sym typeface="Helvetica"/>
              </a:defRPr>
            </a:pPr>
            <a:r>
              <a:t>Due February 9: &lt;</a:t>
            </a:r>
            <a:r>
              <a:rPr u="sng">
                <a:solidFill>
                  <a:srgbClr val="0000FF"/>
                </a:solidFill>
                <a:uFill>
                  <a:solidFill>
                    <a:srgbClr val="0000FF"/>
                  </a:solidFill>
                </a:uFill>
                <a:hlinkClick r:id="rId2" invalidUrl="" action="" tgtFrame="" tooltip="" history="1" highlightClick="0" endSnd="0"/>
              </a:rPr>
              <a:t>https://bcourses.berkeley.edu/courses/1487684/assignments/8051996</a:t>
            </a:r>
            <a:r>
              <a:t>&gt;</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UCLA professor Stephen Bainbridge believes that Partha Dasgupta's </a:t>
            </a:r>
            <a:r>
              <a:rPr i="1"/>
              <a:t>Economics: A Very Short Introduction</a:t>
            </a:r>
            <a:r>
              <a:t> is a bad book. He wrote, in his Amazon review:</a:t>
            </a:r>
          </a:p>
          <a:p>
            <a:pPr lvl="1" marL="496682"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1.0 out of 5 stars: Very disappointing, September 25, 2007: By Stephen M. Bainbridge: “If you're looking for a VSI to Econ 101 and 102, skip this book. The treatment of microeconomic basics consists of exactly 14 pages. Macroeconomic theory gets a whopping 4 pages. The rest consists mainly of a political tract on wealth and poverty. It's the first VSI whose title amounts to a misrepresentation…"</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Partha Dasgupta, of course disagrees.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Who do you tend to agree with? (You can say that you are in the middle, but setting out and defending an "in the middle" position is actually very hard here.)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Explain why and to what extent you come down on Dasgupta's or on Bainbridge's side of this dispute. </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Justify your opinions by setting out what you think economics is, or ought to be.</a:t>
            </a:r>
          </a:p>
          <a:p>
            <a:pPr marL="192263" indent="-192263" defTabSz="365302">
              <a:spcBef>
                <a:spcPts val="900"/>
              </a:spcBef>
              <a:buSzPct val="100000"/>
              <a:defRPr sz="1879">
                <a:uFill>
                  <a:solidFill>
                    <a:srgbClr val="000000"/>
                  </a:solidFill>
                </a:uFill>
                <a:latin typeface="Times New Roman"/>
                <a:ea typeface="Times New Roman"/>
                <a:cs typeface="Times New Roman"/>
                <a:sym typeface="Times New Roman"/>
              </a:defRPr>
            </a:pPr>
            <a:r>
              <a:t>Write 400-500 words, and submit them on this webpage.</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Limit of Human Felicity"/>
          <p:cNvSpPr txBox="1"/>
          <p:nvPr>
            <p:ph type="title" idx="4294967295"/>
          </p:nvPr>
        </p:nvSpPr>
        <p:spPr>
          <a:xfrm>
            <a:off x="277663" y="-2"/>
            <a:ext cx="8572501" cy="1267126"/>
          </a:xfrm>
          <a:prstGeom prst="rect">
            <a:avLst/>
          </a:prstGeom>
        </p:spPr>
        <p:txBody>
          <a:bodyPr lIns="45718" tIns="45718" rIns="45718" bIns="45718"/>
          <a:lstStyle>
            <a:lvl1pPr defTabSz="388620">
              <a:defRPr sz="5100">
                <a:solidFill>
                  <a:srgbClr val="000080"/>
                </a:solidFill>
                <a:uFill>
                  <a:solidFill>
                    <a:srgbClr val="000000"/>
                  </a:solidFill>
                </a:uFill>
              </a:defRPr>
            </a:lvl1pPr>
          </a:lstStyle>
          <a:p>
            <a:pPr/>
            <a:r>
              <a:t>The Limit of Human Felicity</a:t>
            </a:r>
          </a:p>
        </p:txBody>
      </p:sp>
      <p:sp>
        <p:nvSpPr>
          <p:cNvPr id="199" name="Technological marvels of 2000: great cities, Amazon drop-shipments, music…"/>
          <p:cNvSpPr txBox="1"/>
          <p:nvPr>
            <p:ph type="body" idx="4294967295"/>
          </p:nvPr>
        </p:nvSpPr>
        <p:spPr>
          <a:xfrm>
            <a:off x="277663" y="1267121"/>
            <a:ext cx="8572501" cy="5397503"/>
          </a:xfrm>
          <a:prstGeom prst="rect">
            <a:avLst/>
          </a:prstGeom>
        </p:spPr>
        <p:txBody>
          <a:bodyPr lIns="45718" tIns="45718" rIns="45718" bIns="45718" anchor="t"/>
          <a:lstStyle/>
          <a:p>
            <a:pPr marL="0" indent="0" defTabSz="393191">
              <a:spcBef>
                <a:spcPts val="1000"/>
              </a:spcBef>
              <a:buSzTx/>
              <a:buFont typeface="Arial"/>
              <a:buNone/>
              <a:defRPr b="1" sz="2000">
                <a:uFill>
                  <a:solidFill>
                    <a:srgbClr val="000000"/>
                  </a:solidFill>
                </a:uFill>
                <a:latin typeface="+mn-lt"/>
                <a:ea typeface="+mn-ea"/>
                <a:cs typeface="+mn-cs"/>
                <a:sym typeface="Helvetica"/>
              </a:defRPr>
            </a:pPr>
            <a:r>
              <a:t>Technological marvels of 2000: great cities, Amazon drop-shipments, music</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Julian West expects Edith Leete to play the piano, but:</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‘“Nothing would delight me so much as to listen to you,” I said.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‘“To me!” she exclaimed, laughing. “Did you think I was going to play or sing to you?”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‘“I hoped so, certainly,” I replied. </a:t>
            </a:r>
          </a:p>
          <a:p>
            <a:pPr marL="206942" indent="-206942" defTabSz="393191">
              <a:spcBef>
                <a:spcPts val="1000"/>
              </a:spcBef>
              <a:buSzPct val="100000"/>
              <a:defRPr sz="2000">
                <a:uFill>
                  <a:solidFill>
                    <a:srgbClr val="000000"/>
                  </a:solidFill>
                </a:uFill>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The Limit of Human Felicity II"/>
          <p:cNvSpPr txBox="1"/>
          <p:nvPr>
            <p:ph type="title" idx="4294967295"/>
          </p:nvPr>
        </p:nvSpPr>
        <p:spPr>
          <a:xfrm>
            <a:off x="277663" y="-2"/>
            <a:ext cx="8572501" cy="1267126"/>
          </a:xfrm>
          <a:prstGeom prst="rect">
            <a:avLst/>
          </a:prstGeom>
        </p:spPr>
        <p:txBody>
          <a:bodyPr lIns="45718" tIns="45718" rIns="45718" bIns="45718"/>
          <a:lstStyle>
            <a:lvl1pPr defTabSz="365759">
              <a:defRPr sz="4800">
                <a:solidFill>
                  <a:srgbClr val="000080"/>
                </a:solidFill>
                <a:uFill>
                  <a:solidFill>
                    <a:srgbClr val="000000"/>
                  </a:solidFill>
                </a:uFill>
              </a:defRPr>
            </a:lvl1pPr>
          </a:lstStyle>
          <a:p>
            <a:pPr/>
            <a:r>
              <a:t>The Limit of Human Felicity II</a:t>
            </a:r>
          </a:p>
        </p:txBody>
      </p:sp>
      <p:sp>
        <p:nvSpPr>
          <p:cNvPr id="202" name="In the music room:…"/>
          <p:cNvSpPr txBox="1"/>
          <p:nvPr>
            <p:ph type="body" idx="4294967295"/>
          </p:nvPr>
        </p:nvSpPr>
        <p:spPr>
          <a:xfrm>
            <a:off x="277663" y="1267121"/>
            <a:ext cx="8572501" cy="5397503"/>
          </a:xfrm>
          <a:prstGeom prst="rect">
            <a:avLst/>
          </a:prstGeom>
        </p:spPr>
        <p:txBody>
          <a:bodyPr lIns="45718" tIns="45718" rIns="45718" bIns="45718" anchor="t"/>
          <a:lstStyle/>
          <a:p>
            <a:pPr marL="0" indent="0" defTabSz="411479">
              <a:spcBef>
                <a:spcPts val="1000"/>
              </a:spcBef>
              <a:buSzTx/>
              <a:buFont typeface="Arial"/>
              <a:buNone/>
              <a:defRPr b="1" sz="2100">
                <a:uFill>
                  <a:solidFill>
                    <a:srgbClr val="000000"/>
                  </a:solidFill>
                </a:uFill>
                <a:latin typeface="+mn-lt"/>
                <a:ea typeface="+mn-ea"/>
                <a:cs typeface="+mn-cs"/>
                <a:sym typeface="Helvetica"/>
              </a:defRPr>
            </a:pPr>
            <a:r>
              <a:t>In the music room:</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SzPct val="100000"/>
              <a:defRPr sz="2100">
                <a:uFill>
                  <a:solidFill>
                    <a:srgbClr val="000000"/>
                  </a:solidFill>
                </a:uFill>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e Limit of Human Felicity III"/>
          <p:cNvSpPr txBox="1"/>
          <p:nvPr>
            <p:ph type="title" idx="4294967295"/>
          </p:nvPr>
        </p:nvSpPr>
        <p:spPr>
          <a:xfrm>
            <a:off x="277663" y="-2"/>
            <a:ext cx="8572501" cy="1267126"/>
          </a:xfrm>
          <a:prstGeom prst="rect">
            <a:avLst/>
          </a:prstGeom>
        </p:spPr>
        <p:txBody>
          <a:bodyPr lIns="45718" tIns="45718" rIns="45718" bIns="45718"/>
          <a:lstStyle>
            <a:lvl1pPr defTabSz="356615">
              <a:defRPr sz="4600">
                <a:solidFill>
                  <a:srgbClr val="000080"/>
                </a:solidFill>
                <a:uFill>
                  <a:solidFill>
                    <a:srgbClr val="000000"/>
                  </a:solidFill>
                </a:uFill>
              </a:defRPr>
            </a:lvl1pPr>
          </a:lstStyle>
          <a:p>
            <a:pPr/>
            <a:r>
              <a:t>The Limit of Human Felicity III</a:t>
            </a:r>
          </a:p>
        </p:txBody>
      </p:sp>
      <p:sp>
        <p:nvSpPr>
          <p:cNvPr id="205" name="Four live orchestras you can listen to on the speakerphon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Four live orchestras you can listen to on the speakerphone!</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08" name="The elimination of housework—and of the servant class:…"/>
          <p:cNvSpPr txBox="1"/>
          <p:nvPr>
            <p:ph type="body" idx="4294967295"/>
          </p:nvPr>
        </p:nvSpPr>
        <p:spPr>
          <a:xfrm>
            <a:off x="277663" y="1267121"/>
            <a:ext cx="8572501" cy="5397503"/>
          </a:xfrm>
          <a:prstGeom prst="rect">
            <a:avLst/>
          </a:prstGeom>
        </p:spPr>
        <p:txBody>
          <a:bodyPr lIns="45718" tIns="45718" rIns="45718" bIns="45718" anchor="t"/>
          <a:lstStyle/>
          <a:p>
            <a:pPr marL="0" indent="0" defTabSz="452627">
              <a:spcBef>
                <a:spcPts val="1100"/>
              </a:spcBef>
              <a:buSzTx/>
              <a:buFont typeface="Arial"/>
              <a:buNone/>
              <a:defRPr b="1" sz="2300">
                <a:uFill>
                  <a:solidFill>
                    <a:srgbClr val="000000"/>
                  </a:solidFill>
                </a:uFill>
                <a:latin typeface="+mn-lt"/>
                <a:ea typeface="+mn-ea"/>
                <a:cs typeface="+mn-cs"/>
                <a:sym typeface="Helvetica"/>
              </a:defRPr>
            </a:pPr>
            <a:r>
              <a:t>The elimination of housework—and of the servant class: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‘“Who does your house-work, then?” I asked. </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4" indent="-238224" defTabSz="452627">
              <a:spcBef>
                <a:spcPts val="1100"/>
              </a:spcBef>
              <a:buSzPct val="100000"/>
              <a:defRPr sz="2300">
                <a:uFill>
                  <a:solidFill>
                    <a:srgbClr val="000000"/>
                  </a:solidFill>
                </a:uFill>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a:t>
            </a:r>
          </a:p>
        </p:txBody>
      </p:sp>
      <p:sp>
        <p:nvSpPr>
          <p:cNvPr id="211"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3. Globalization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Transportation: iron-hulled screw-propellered steamships plus railroads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Trade in goods: every place on railroad or with a dock cheek-by-jowl with every other place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Migration: 100 million people switch continents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Communication: the telegraph—and the submarine telegraph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Investment: western Europe financing global industry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A world in some ways very modern, in other ways very old-style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Takeaways II</a:t>
            </a:r>
          </a:p>
        </p:txBody>
      </p:sp>
      <p:sp>
        <p:nvSpPr>
          <p:cNvPr id="214"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Chapters 3 &amp; 4: The Watershed: Globalization, and the Engine of Growth</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Watershed: 1870 as the Inflection Point, After Which Things Start to Get Better—for Pretty Much Everyone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 growth up from 0.8%/year to 2.3%/year</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4. The Engine of Growth</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Value of useful-ideas index in 1800, 1870, 2020: 9, 16, 421</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industrial research lab to routinize invention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modern corporation to routinize diffusion and deployment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Plus general purpose technologies—machine tools, non-human power sources, &amp;c….</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Nicola Tesla: savant, but without proper support simply an idiot…</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Herbert Hoover: orphan on the make, and globalization (and imperialism!) made him…</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Leon Trotsky: in New York “a peek into the furnace where the fate of humanity is being forged…”</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Preview: Next Time"/>
          <p:cNvSpPr txBox="1"/>
          <p:nvPr>
            <p:ph type="title" idx="4294967295"/>
          </p:nvPr>
        </p:nvSpPr>
        <p:spPr>
          <a:xfrm>
            <a:off x="277663" y="-2"/>
            <a:ext cx="8572501" cy="1267126"/>
          </a:xfrm>
          <a:prstGeom prst="rect">
            <a:avLst/>
          </a:prstGeom>
        </p:spPr>
        <p:txBody>
          <a:bodyPr lIns="45718" tIns="45718" rIns="45718" bIns="45718"/>
          <a:lstStyle>
            <a:lvl1pPr defTabSz="457200">
              <a:defRPr sz="6000">
                <a:uFill>
                  <a:solidFill>
                    <a:srgbClr val="000000"/>
                  </a:solidFill>
                </a:uFill>
              </a:defRPr>
            </a:lvl1pPr>
          </a:lstStyle>
          <a:p>
            <a:pPr/>
            <a:r>
              <a:t>Preview: Next Time</a:t>
            </a:r>
          </a:p>
        </p:txBody>
      </p:sp>
      <p:sp>
        <p:nvSpPr>
          <p:cNvPr id="217" name="On to Chapter 3: Globalizing the World, 1870-1914 (&amp; Eichengreen, 1&amp;2):…"/>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0"/>
              </a:spcBef>
              <a:buSzTx/>
              <a:buFont typeface="Arial"/>
              <a:buNone/>
              <a:defRPr b="1" sz="2200">
                <a:uFill>
                  <a:solidFill>
                    <a:srgbClr val="000000"/>
                  </a:solidFill>
                </a:uFill>
                <a:latin typeface="+mn-lt"/>
                <a:ea typeface="+mn-ea"/>
                <a:cs typeface="+mn-cs"/>
                <a:sym typeface="Helvetica"/>
              </a:defRPr>
            </a:pPr>
            <a:r>
              <a:t>On to Chapter 5: North Atlantic Political Economy, 1870-1914:</a:t>
            </a:r>
          </a:p>
          <a:p>
            <a:pPr marL="0" indent="0" defTabSz="429768">
              <a:spcBef>
                <a:spcPts val="0"/>
              </a:spcBef>
              <a:buSzTx/>
              <a:buFont typeface="Arial"/>
              <a:buNone/>
              <a:defRPr b="1" sz="2200">
                <a:uFill>
                  <a:solidFill>
                    <a:srgbClr val="000000"/>
                  </a:solidFill>
                </a:uFill>
                <a:latin typeface="+mn-lt"/>
                <a:ea typeface="+mn-ea"/>
                <a:cs typeface="+mn-cs"/>
                <a:sym typeface="Helvetica"/>
              </a:defRPr>
            </a:pP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Stepping away from monarchy and aristocracy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Fears of </a:t>
            </a:r>
            <a:r>
              <a:rPr i="1"/>
              <a:t>democracy</a:t>
            </a:r>
            <a:endParaRPr i="1"/>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Extending the franchise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“Educating our masters”</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Popular government and market economy</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Market rights and spontaneous orders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Spontaneous orders and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Karl Polanyi</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Governing America in 1900</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“aristocracy of manufactures”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Populists and progressives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Chicagoland</a:t>
            </a:r>
          </a:p>
          <a:p>
            <a:pPr marL="226193"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Over in Europe</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Paris in 1848</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shadow of the French Revolution</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European normal politics</a:t>
            </a:r>
          </a:p>
          <a:p>
            <a:pPr lvl="1" marL="584332" indent="-226193" defTabSz="429768">
              <a:spcBef>
                <a:spcPts val="0"/>
              </a:spcBef>
              <a:buSzPct val="100000"/>
              <a:defRPr sz="1800">
                <a:uFill>
                  <a:solidFill>
                    <a:srgbClr val="000000"/>
                  </a:solidFill>
                </a:uFill>
                <a:latin typeface="Times New Roman"/>
                <a:ea typeface="Times New Roman"/>
                <a:cs typeface="Times New Roman"/>
                <a:sym typeface="Times New Roman"/>
              </a:defRPr>
            </a:pPr>
            <a:r>
              <a:t>The rise of social darwinism…</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hat Was Unconvincing Today?"/>
          <p:cNvSpPr txBox="1"/>
          <p:nvPr>
            <p:ph type="title" idx="4294967295"/>
          </p:nvPr>
        </p:nvSpPr>
        <p:spPr>
          <a:xfrm>
            <a:off x="277663" y="-2"/>
            <a:ext cx="8572501" cy="1267126"/>
          </a:xfrm>
          <a:prstGeom prst="rect">
            <a:avLst/>
          </a:prstGeom>
        </p:spPr>
        <p:txBody>
          <a:bodyPr lIns="45718" tIns="45718" rIns="45718" bIns="45718"/>
          <a:lstStyle>
            <a:lvl1pPr defTabSz="329184">
              <a:defRPr sz="4300">
                <a:uFill>
                  <a:solidFill>
                    <a:srgbClr val="000000"/>
                  </a:solidFill>
                </a:uFill>
              </a:defRPr>
            </a:lvl1pPr>
          </a:lstStyle>
          <a:p>
            <a:pPr/>
            <a:r>
              <a:t>What Was Unconvincing Today?</a:t>
            </a:r>
          </a:p>
        </p:txBody>
      </p:sp>
      <p:sp>
        <p:nvSpPr>
          <p:cNvPr id="220" name="Mistakes and unclarities: typos, wordos, and mindo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Mistakes and unclarities: typos, wordos, and mindos…</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DRAFT textbook?</a:t>
            </a: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Catch Our Breath…"/>
          <p:cNvSpPr txBox="1"/>
          <p:nvPr>
            <p:ph type="title"/>
          </p:nvPr>
        </p:nvSpPr>
        <p:spPr>
          <a:xfrm>
            <a:off x="276457" y="-2"/>
            <a:ext cx="8572501" cy="1270003"/>
          </a:xfrm>
          <a:prstGeom prst="rect">
            <a:avLst/>
          </a:prstGeom>
        </p:spPr>
        <p:txBody>
          <a:bodyPr/>
          <a:lstStyle/>
          <a:p>
            <a:pPr/>
            <a:r>
              <a:t>Catch Our Breath…</a:t>
            </a:r>
          </a:p>
        </p:txBody>
      </p:sp>
      <p:sp>
        <p:nvSpPr>
          <p:cNvPr id="223" name="Ask a couple of questions?…"/>
          <p:cNvSpPr txBox="1"/>
          <p:nvPr>
            <p:ph type="body" sz="half" idx="1"/>
          </p:nvPr>
        </p:nvSpPr>
        <p:spPr>
          <a:xfrm>
            <a:off x="276456" y="1270000"/>
            <a:ext cx="3810003"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224" name="Image" descr="Image"/>
          <p:cNvPicPr>
            <a:picLocks noChangeAspect="1"/>
          </p:cNvPicPr>
          <p:nvPr/>
        </p:nvPicPr>
        <p:blipFill>
          <a:blip r:embed="rId2">
            <a:extLst/>
          </a:blip>
          <a:stretch>
            <a:fillRect/>
          </a:stretch>
        </p:blipFill>
        <p:spPr>
          <a:xfrm>
            <a:off x="4086457" y="1270000"/>
            <a:ext cx="4762502" cy="4762500"/>
          </a:xfrm>
          <a:prstGeom prst="rect">
            <a:avLst/>
          </a:prstGeom>
          <a:ln w="12700">
            <a:miter lim="400000"/>
          </a:ln>
        </p:spPr>
      </p:pic>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2. The View from 3000: Themes &amp; Big Ideas"/>
          <p:cNvSpPr txBox="1"/>
          <p:nvPr>
            <p:ph type="title" idx="4294967295"/>
          </p:nvPr>
        </p:nvSpPr>
        <p:spPr>
          <a:xfrm>
            <a:off x="277663" y="-2"/>
            <a:ext cx="8572501" cy="1267126"/>
          </a:xfrm>
          <a:prstGeom prst="rect">
            <a:avLst/>
          </a:prstGeom>
        </p:spPr>
        <p:txBody>
          <a:bodyPr lIns="45718" tIns="45718" rIns="45718" bIns="45718"/>
          <a:lstStyle>
            <a:lvl1pPr defTabSz="288036">
              <a:defRPr sz="3700">
                <a:uFill>
                  <a:solidFill>
                    <a:srgbClr val="000000"/>
                  </a:solidFill>
                </a:uFill>
              </a:defRPr>
            </a:lvl1pPr>
          </a:lstStyle>
          <a:p>
            <a:pPr/>
            <a:r>
              <a:t>The View from 3000: Themes &amp; Big Ideas</a:t>
            </a:r>
          </a:p>
        </p:txBody>
      </p:sp>
      <p:sp>
        <p:nvSpPr>
          <p:cNvPr id="227"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1"/>
            <a:ext cx="8572501" cy="5397503"/>
          </a:xfrm>
          <a:prstGeom prst="rect">
            <a:avLst/>
          </a:prstGeom>
        </p:spPr>
        <p:txBody>
          <a:bodyPr lIns="45718" tIns="45718" rIns="45718" bIns="45718" anchor="t"/>
          <a:lstStyle/>
          <a:p>
            <a:pPr marL="0" indent="0" defTabSz="379474">
              <a:spcBef>
                <a:spcPts val="900"/>
              </a:spcBef>
              <a:buSzTx/>
              <a:buFont typeface="Arial"/>
              <a:buNone/>
              <a:defRPr b="1" sz="1900">
                <a:uFill>
                  <a:solidFill>
                    <a:srgbClr val="000000"/>
                  </a:solidFill>
                </a:uFill>
                <a:latin typeface="+mn-lt"/>
                <a:ea typeface="+mn-ea"/>
                <a:cs typeface="+mn-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History was economic…</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Explosion of wealth…</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Cornucopia of technology…</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Demographic transition…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Feminist revolution…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Empowered tyrannies…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Wealth gulfs…</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Inclusion and hierarchy attenuation…</a:t>
            </a:r>
          </a:p>
          <a:p>
            <a:pPr marL="199724" indent="-199724" defTabSz="379474">
              <a:spcBef>
                <a:spcPts val="900"/>
              </a:spcBef>
              <a:buSzPct val="100000"/>
              <a:defRPr sz="1900">
                <a:uFill>
                  <a:solidFill>
                    <a:srgbClr val="000000"/>
                  </a:solidFill>
                </a:uFill>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dministration, etc."/>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Administration, etc.</a:t>
            </a:r>
          </a:p>
        </p:txBody>
      </p:sp>
      <p:sp>
        <p:nvSpPr>
          <p:cNvPr id="52" name="bCourses website &lt;https://bcourses.berkeley.edu/courses/1487684&gt;…"/>
          <p:cNvSpPr txBox="1"/>
          <p:nvPr>
            <p:ph type="body" idx="4294967295"/>
          </p:nvPr>
        </p:nvSpPr>
        <p:spPr>
          <a:xfrm>
            <a:off x="277663" y="1267121"/>
            <a:ext cx="8572501" cy="5397503"/>
          </a:xfrm>
          <a:prstGeom prst="rect">
            <a:avLst/>
          </a:prstGeom>
        </p:spPr>
        <p:txBody>
          <a:bodyPr lIns="45718" tIns="45718" rIns="45718" bIns="45718" anchor="t"/>
          <a:lstStyle/>
          <a:p>
            <a:pPr marL="0" indent="0" defTabSz="388620">
              <a:spcBef>
                <a:spcPts val="1000"/>
              </a:spcBef>
              <a:buSzTx/>
              <a:buFont typeface="Arial"/>
              <a:buNone/>
              <a:defRPr b="1" sz="2000">
                <a:uFill>
                  <a:solidFill>
                    <a:srgbClr val="000000"/>
                  </a:solidFill>
                </a:uFill>
                <a:latin typeface="+mn-lt"/>
                <a:ea typeface="+mn-ea"/>
                <a:cs typeface="+mn-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Readings:</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2" marL="11189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&lt;</a:t>
            </a:r>
            <a:r>
              <a:rPr u="sng">
                <a:solidFill>
                  <a:srgbClr val="0000FF"/>
                </a:solidFill>
                <a:uFill>
                  <a:solidFill>
                    <a:srgbClr val="0000FF"/>
                  </a:solidFill>
                </a:uFill>
                <a:hlinkClick r:id="rId7" invalidUrl="" action="" tgtFrame="" tooltip="" history="1" highlightClick="0" endSnd="0"/>
              </a:rPr>
              <a:t>https://github.com/braddelong/public-files</a:t>
            </a:r>
            <a:r>
              <a:t>&gt;</a:t>
            </a:r>
          </a:p>
          <a:p>
            <a:pPr lvl="1" marL="528386"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5" indent="-204535" defTabSz="388620">
              <a:spcBef>
                <a:spcPts val="1000"/>
              </a:spcBef>
              <a:buSzPct val="100000"/>
              <a:defRPr sz="2000">
                <a:uFill>
                  <a:solidFill>
                    <a:srgbClr val="000000"/>
                  </a:solidFill>
                </a:uFill>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Measuring Growth"/>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a:t>
            </a:r>
          </a:p>
        </p:txBody>
      </p:sp>
      <p:sp>
        <p:nvSpPr>
          <p:cNvPr id="230" name="Is it the case that British Queen Victoria I Hanover was a better queen but not a happier woman than Queen Elizabeth I Tudor?…"/>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Is it the case that British Queen Victoria I Hanover was a better queen but not a happier woman than Queen Elizabeth I Tudor?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Measuring Growth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Measuring Growth II</a:t>
            </a:r>
          </a:p>
        </p:txBody>
      </p:sp>
      <p:sp>
        <p:nvSpPr>
          <p:cNvPr id="233" name="What are my estimates of the rate of growth of economically-useful human knowledge over 1-1500, 1500-1800, 1800-1870, and 1870-2000?…"/>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are my estimates of the rate of growth of economically-useful human knowledge over 1-1500, 1500-1800, 1800-1870, and 1870-2000?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0.5%/year,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0.000%/year, 0.02%/year, 0.2%/year, and 0.8%/year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0.02%/year, 0.2%/year, 0.8%/year, and 2.3%/year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0.2%/year, 0.8%/year, 2.3%/year, and 4.7%/year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What Is the Key Factor in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69747">
              <a:defRPr sz="3500">
                <a:solidFill>
                  <a:srgbClr val="000080"/>
                </a:solidFill>
                <a:uFill>
                  <a:solidFill>
                    <a:srgbClr val="000000"/>
                  </a:solidFill>
                </a:uFill>
              </a:defRPr>
            </a:lvl1pPr>
          </a:lstStyle>
          <a:p>
            <a:pPr/>
            <a:r>
              <a:t>What Is the Key Factor in the Explosion of Wealth in the 20th Century?</a:t>
            </a:r>
          </a:p>
        </p:txBody>
      </p:sp>
      <p:sp>
        <p:nvSpPr>
          <p:cNvPr id="236" name="Yes, many things contributed. But suppose you have to pick just one"/>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What Are the Four Factors That I See as Making for the Explosion of Wealth in the 20th Century?"/>
          <p:cNvSpPr txBox="1"/>
          <p:nvPr>
            <p:ph type="title" idx="4294967295"/>
          </p:nvPr>
        </p:nvSpPr>
        <p:spPr>
          <a:xfrm>
            <a:off x="277663" y="-2"/>
            <a:ext cx="8572501" cy="1267126"/>
          </a:xfrm>
          <a:prstGeom prst="rect">
            <a:avLst/>
          </a:prstGeom>
        </p:spPr>
        <p:txBody>
          <a:bodyPr lIns="45718" tIns="45718" rIns="45718" bIns="45718"/>
          <a:lstStyle>
            <a:lvl1pPr defTabSz="219454">
              <a:defRPr sz="2800">
                <a:solidFill>
                  <a:srgbClr val="000080"/>
                </a:solidFill>
                <a:uFill>
                  <a:solidFill>
                    <a:srgbClr val="000000"/>
                  </a:solidFill>
                </a:uFill>
              </a:defRPr>
            </a:lvl1pPr>
          </a:lstStyle>
          <a:p>
            <a:pPr/>
            <a:r>
              <a:t>What Are the Four Factors That I See as Making for the Explosion of Wealth in the 20th Century?</a:t>
            </a:r>
          </a:p>
        </p:txBody>
      </p:sp>
      <p:sp>
        <p:nvSpPr>
          <p:cNvPr id="239" name="Yes, there are many, many more things that contributed. But suppose you have to pick just four:"/>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Demography"/>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a:t>
            </a:r>
          </a:p>
        </p:txBody>
      </p:sp>
      <p:sp>
        <p:nvSpPr>
          <p:cNvPr id="242" name="What is the “demographic transition”?"/>
          <p:cNvSpPr txBox="1"/>
          <p:nvPr>
            <p:ph type="body" idx="4294967295"/>
          </p:nvPr>
        </p:nvSpPr>
        <p:spPr>
          <a:xfrm>
            <a:off x="277663" y="1267121"/>
            <a:ext cx="8572501" cy="5397503"/>
          </a:xfrm>
          <a:prstGeom prst="rect">
            <a:avLst/>
          </a:prstGeom>
        </p:spPr>
        <p:txBody>
          <a:bodyPr lIns="45718" tIns="45718" rIns="45718" bIns="45718" anchor="t"/>
          <a:lstStyle>
            <a:lvl1pPr marL="0" indent="0" defTabSz="457200">
              <a:spcBef>
                <a:spcPts val="1200"/>
              </a:spcBef>
              <a:buSzTx/>
              <a:buFont typeface="Arial"/>
              <a:buNone/>
              <a:defRPr b="1">
                <a:uFill>
                  <a:solidFill>
                    <a:srgbClr val="000000"/>
                  </a:solidFill>
                </a:uFill>
                <a:latin typeface="+mn-lt"/>
                <a:ea typeface="+mn-ea"/>
                <a:cs typeface="+mn-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Demography II"/>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Demography II</a:t>
            </a:r>
          </a:p>
        </p:txBody>
      </p:sp>
      <p:sp>
        <p:nvSpPr>
          <p:cNvPr id="245" name="What is the principal cause of the demographic transition?…"/>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is the principal cause of the demographic transition?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wealth and control of property.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Female literacy.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Falling infant and child mortality.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shortages and high unemployment.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eminism"/>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Feminism</a:t>
            </a:r>
          </a:p>
        </p:txBody>
      </p:sp>
      <p:sp>
        <p:nvSpPr>
          <p:cNvPr id="248" name="How many pregnancies do we think Abigail Smith Adams had between when she was 20 and 34?…"/>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pregnancies do we think Abigail Smith Adams had between when she was 20 and 34?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Empowered Tyrannies II"/>
          <p:cNvSpPr txBox="1"/>
          <p:nvPr>
            <p:ph type="title" idx="4294967295"/>
          </p:nvPr>
        </p:nvSpPr>
        <p:spPr>
          <a:xfrm>
            <a:off x="277663" y="-2"/>
            <a:ext cx="8572501" cy="1267126"/>
          </a:xfrm>
          <a:prstGeom prst="rect">
            <a:avLst/>
          </a:prstGeom>
        </p:spPr>
        <p:txBody>
          <a:bodyPr lIns="45718" tIns="45718" rIns="45718" bIns="45718"/>
          <a:lstStyle>
            <a:lvl1pPr defTabSz="443483">
              <a:defRPr sz="5800">
                <a:solidFill>
                  <a:srgbClr val="000080"/>
                </a:solidFill>
                <a:uFill>
                  <a:solidFill>
                    <a:srgbClr val="000000"/>
                  </a:solidFill>
                </a:uFill>
              </a:defRPr>
            </a:lvl1pPr>
          </a:lstStyle>
          <a:p>
            <a:pPr/>
            <a:r>
              <a:t>Empowered Tyrannies II</a:t>
            </a:r>
          </a:p>
        </p:txBody>
      </p:sp>
      <p:sp>
        <p:nvSpPr>
          <p:cNvPr id="251" name="How many world leaders are members of the 10-million club?…"/>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How many world leaders are members of the 10-million club?</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2.</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4.</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6.</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8.</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Wealth Gulfs"/>
          <p:cNvSpPr txBox="1"/>
          <p:nvPr>
            <p:ph type="title" idx="4294967295"/>
          </p:nvPr>
        </p:nvSpPr>
        <p:spPr>
          <a:xfrm>
            <a:off x="277663" y="-2"/>
            <a:ext cx="8572501" cy="1267126"/>
          </a:xfrm>
          <a:prstGeom prst="rect">
            <a:avLst/>
          </a:prstGeom>
        </p:spPr>
        <p:txBody>
          <a:bodyPr lIns="45718" tIns="45718" rIns="45718" bIns="45718"/>
          <a:lstStyle>
            <a:lvl1pPr defTabSz="457200">
              <a:defRPr sz="6000">
                <a:solidFill>
                  <a:srgbClr val="000080"/>
                </a:solidFill>
                <a:uFill>
                  <a:solidFill>
                    <a:srgbClr val="000000"/>
                  </a:solidFill>
                </a:uFill>
              </a:defRPr>
            </a:lvl1pPr>
          </a:lstStyle>
          <a:p>
            <a:pPr/>
            <a:r>
              <a:t>Wealth Gulfs</a:t>
            </a:r>
          </a:p>
        </p:txBody>
      </p:sp>
      <p:sp>
        <p:nvSpPr>
          <p:cNvPr id="254" name="What fraction of humanity has not climbed onto the “escalator to modernity”?…"/>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What fraction of humanity has not climbed onto the “escalator to modernity”?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1%</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50%</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75%</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Inclusion and Hierarchy Attenuation"/>
          <p:cNvSpPr txBox="1"/>
          <p:nvPr>
            <p:ph type="title" idx="4294967295"/>
          </p:nvPr>
        </p:nvSpPr>
        <p:spPr>
          <a:xfrm>
            <a:off x="277663" y="-2"/>
            <a:ext cx="8572501" cy="1267126"/>
          </a:xfrm>
          <a:prstGeom prst="rect">
            <a:avLst/>
          </a:prstGeom>
        </p:spPr>
        <p:txBody>
          <a:bodyPr lIns="45718" tIns="45718" rIns="45718" bIns="45718"/>
          <a:lstStyle>
            <a:lvl1pPr defTabSz="292606">
              <a:defRPr sz="3800">
                <a:solidFill>
                  <a:srgbClr val="000080"/>
                </a:solidFill>
                <a:uFill>
                  <a:solidFill>
                    <a:srgbClr val="000000"/>
                  </a:solidFill>
                </a:uFill>
              </a:defRPr>
            </a:lvl1pPr>
          </a:lstStyle>
          <a:p>
            <a:pPr/>
            <a:r>
              <a:t>Inclusion and Hierarchy Attenuation</a:t>
            </a:r>
          </a:p>
        </p:txBody>
      </p:sp>
      <p:sp>
        <p:nvSpPr>
          <p:cNvPr id="257" name="At the start of the 1970s, future President Ronald Reagan said that diplomats from Tanzania appeared uncomfortable:…"/>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At the start of the 1970s, future President Ronald Reagan said that diplomats from Tanzania appeared uncomfortable: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resisting pressure to vote with the Soviet Union at the United Nations.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making small talk with New York socialites.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wearing shoes.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in formal tuxedos.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uFill>
                  <a:solidFill>
                    <a:srgbClr val="000000"/>
                  </a:solidFill>
                </a:uFill>
              </a:defRPr>
            </a:lvl1pPr>
          </a:lstStyle>
          <a:p>
            <a:pPr/>
            <a:r>
              <a:t>The Watershed: 1870 as an Inflection Point</a:t>
            </a:r>
          </a:p>
        </p:txBody>
      </p:sp>
      <p:sp>
        <p:nvSpPr>
          <p:cNvPr id="55"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As of 1870, had the Industrial Revolution raised the standard of living or lightened the toil of the working class in England, the country at its center?</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Yes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Economic Mismanagement and Insecurity"/>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a:t>
            </a:r>
          </a:p>
        </p:txBody>
      </p:sp>
      <p:sp>
        <p:nvSpPr>
          <p:cNvPr id="260" name="Karl Polanyi argued that people have rights to what things that the market economy turns into “commodities”?…"/>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Karl Polanyi argued that people have rights to what things that the market economy turns into “commodities”?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labor (a “just” income),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labor (a “just” income), finance (a stable economic place), and respect (deference from your peers).</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land (a stable community), property (the ability to keep what you earn), and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Economic Mismanagement and Insecurity II"/>
          <p:cNvSpPr txBox="1"/>
          <p:nvPr>
            <p:ph type="title" idx="4294967295"/>
          </p:nvPr>
        </p:nvSpPr>
        <p:spPr>
          <a:xfrm>
            <a:off x="277663" y="-2"/>
            <a:ext cx="8572501" cy="1267126"/>
          </a:xfrm>
          <a:prstGeom prst="rect">
            <a:avLst/>
          </a:prstGeom>
        </p:spPr>
        <p:txBody>
          <a:bodyPr lIns="45718" tIns="45718" rIns="45718" bIns="45718"/>
          <a:lstStyle>
            <a:lvl1pPr defTabSz="288036">
              <a:defRPr sz="3700">
                <a:solidFill>
                  <a:srgbClr val="000080"/>
                </a:solidFill>
                <a:uFill>
                  <a:solidFill>
                    <a:srgbClr val="000000"/>
                  </a:solidFill>
                </a:uFill>
              </a:defRPr>
            </a:lvl1pPr>
          </a:lstStyle>
          <a:p>
            <a:pPr/>
            <a:r>
              <a:t>Economic Mismanagement and Insecurity II</a:t>
            </a:r>
          </a:p>
        </p:txBody>
      </p:sp>
      <p:sp>
        <p:nvSpPr>
          <p:cNvPr id="263" name="According to Karl Polanyi, what rights does the market economy respect?…"/>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According to Karl Polanyi, what rights does the market economy respect?</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land (a stable community).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labor (a “just” income).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finance (a stable economic place).</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rights to property (the ability to keep what you earn).</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1. My Grand Narrative"/>
          <p:cNvSpPr txBox="1"/>
          <p:nvPr>
            <p:ph type="title" idx="4294967295"/>
          </p:nvPr>
        </p:nvSpPr>
        <p:spPr>
          <a:xfrm>
            <a:off x="277663" y="-2"/>
            <a:ext cx="8572501" cy="1267126"/>
          </a:xfrm>
          <a:prstGeom prst="rect">
            <a:avLst/>
          </a:prstGeom>
        </p:spPr>
        <p:txBody>
          <a:bodyPr lIns="45718" tIns="45718" rIns="45718" bIns="45718"/>
          <a:lstStyle>
            <a:lvl1pPr defTabSz="288036">
              <a:defRPr sz="3780">
                <a:solidFill>
                  <a:srgbClr val="000080"/>
                </a:solidFill>
                <a:uFill>
                  <a:solidFill>
                    <a:srgbClr val="000000"/>
                  </a:solidFill>
                </a:uFill>
              </a:defRPr>
            </a:lvl1pPr>
          </a:lstStyle>
          <a:p>
            <a:pPr/>
            <a:r>
              <a:t>The Watershed: 1870 as an Inflection Point</a:t>
            </a:r>
          </a:p>
        </p:txBody>
      </p:sp>
      <p:sp>
        <p:nvSpPr>
          <p:cNvPr id="58"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57200">
              <a:spcBef>
                <a:spcPts val="1200"/>
              </a:spcBef>
              <a:buSzTx/>
              <a:buFont typeface="Arial"/>
              <a:buNone/>
              <a:defRPr b="1">
                <a:uFill>
                  <a:solidFill>
                    <a:srgbClr val="000000"/>
                  </a:solidFill>
                </a:uFill>
                <a:latin typeface="+mn-lt"/>
                <a:ea typeface="+mn-ea"/>
                <a:cs typeface="+mn-cs"/>
                <a:sym typeface="Helvetica"/>
              </a:defRPr>
            </a:pPr>
            <a:r>
              <a:t>In the years around 1870, the pace at which humanity managed to improve its knowledge and application of technology, and its ability to organize itself for production, roughly:</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Doubled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Tripled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Quadrupled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Quintupled</a:t>
            </a:r>
          </a:p>
          <a:p>
            <a:pPr marL="401052" indent="-401052" defTabSz="457200">
              <a:spcBef>
                <a:spcPts val="1200"/>
              </a:spcBef>
              <a:buSzPct val="100000"/>
              <a:buAutoNum type="alphaUcPeriod" startAt="1"/>
              <a:defRPr>
                <a:uFill>
                  <a:solidFill>
                    <a:srgbClr val="000000"/>
                  </a:solidFill>
                </a:uFill>
                <a:latin typeface="Times New Roman"/>
                <a:ea typeface="Times New Roman"/>
                <a:cs typeface="Times New Roman"/>
                <a:sym typeface="Times New Roman"/>
              </a:defRPr>
            </a:pPr>
            <a:r>
              <a:t>It’s not clear</a:t>
            </a:r>
          </a:p>
          <a:p>
            <a:pPr marL="0" indent="0" defTabSz="457200">
              <a:spcBef>
                <a:spcPts val="1200"/>
              </a:spcBef>
              <a:buSzTx/>
              <a:buNone/>
              <a:defRPr>
                <a:uFill>
                  <a:solidFill>
                    <a:srgbClr val="000000"/>
                  </a:solidFill>
                </a:uFill>
                <a:latin typeface="Times New Roman"/>
                <a:ea typeface="Times New Roman"/>
                <a:cs typeface="Times New Roman"/>
                <a:sym typeface="Times New Roman"/>
              </a:defRPr>
            </a:pPr>
          </a:p>
          <a:p>
            <a:pPr marL="240631" indent="-240631" defTabSz="457200">
              <a:spcBef>
                <a:spcPts val="1200"/>
              </a:spcBef>
              <a:buSzPct val="100000"/>
              <a:defRPr>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1. My Grand Narrative"/>
          <p:cNvSpPr txBox="1"/>
          <p:nvPr>
            <p:ph type="title" idx="4294967295"/>
          </p:nvPr>
        </p:nvSpPr>
        <p:spPr>
          <a:xfrm>
            <a:off x="277663" y="-2"/>
            <a:ext cx="8572501" cy="1267126"/>
          </a:xfrm>
          <a:prstGeom prst="rect">
            <a:avLst/>
          </a:prstGeom>
        </p:spPr>
        <p:txBody>
          <a:bodyPr lIns="45718" tIns="45718" rIns="45718" bIns="45718"/>
          <a:lstStyle>
            <a:lvl1pPr defTabSz="320039">
              <a:defRPr sz="4200">
                <a:solidFill>
                  <a:srgbClr val="000080"/>
                </a:solidFill>
                <a:uFill>
                  <a:solidFill>
                    <a:srgbClr val="000000"/>
                  </a:solidFill>
                </a:uFill>
              </a:defRPr>
            </a:lvl1pPr>
          </a:lstStyle>
          <a:p>
            <a:pPr/>
            <a:r>
              <a:t>Principle Cause of the Watershed</a:t>
            </a:r>
          </a:p>
        </p:txBody>
      </p:sp>
      <p:sp>
        <p:nvSpPr>
          <p:cNvPr id="61" name="This course covers the history of the long twentieth century, beginning in 1870 and ending in 2016:…"/>
          <p:cNvSpPr txBox="1"/>
          <p:nvPr>
            <p:ph type="body" idx="4294967295"/>
          </p:nvPr>
        </p:nvSpPr>
        <p:spPr>
          <a:xfrm>
            <a:off x="277663" y="1267121"/>
            <a:ext cx="8572501" cy="5397503"/>
          </a:xfrm>
          <a:prstGeom prst="rect">
            <a:avLst/>
          </a:prstGeom>
        </p:spPr>
        <p:txBody>
          <a:bodyPr lIns="45718" tIns="45718" rIns="45718" bIns="45718" anchor="t"/>
          <a:lstStyle/>
          <a:p>
            <a:pPr marL="0" indent="0" defTabSz="429768">
              <a:spcBef>
                <a:spcPts val="1100"/>
              </a:spcBef>
              <a:buSzTx/>
              <a:buFont typeface="Arial"/>
              <a:buNone/>
              <a:defRPr b="1" sz="2256">
                <a:uFill>
                  <a:solidFill>
                    <a:srgbClr val="000000"/>
                  </a:solidFill>
                </a:uFill>
                <a:latin typeface="+mn-lt"/>
                <a:ea typeface="+mn-ea"/>
                <a:cs typeface="+mn-cs"/>
                <a:sym typeface="Helvetica"/>
              </a:defRPr>
            </a:pPr>
            <a:r>
              <a:t>The principal cause of the speed-up in the underlying factors driving economic growth was primarily:</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goods through trade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people through migration using railroads and iron-hulled steamships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Globalization of communications using the telegraph</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The modern corporation and its industrial research labs that made routine the process of developing and then implementing new productive ideas.</a:t>
            </a:r>
          </a:p>
          <a:p>
            <a:pPr marL="376989" indent="-376989" defTabSz="429768">
              <a:spcBef>
                <a:spcPts val="1100"/>
              </a:spcBef>
              <a:buSzPct val="100000"/>
              <a:buAutoNum type="alphaUcPeriod" startAt="1"/>
              <a:defRPr sz="2256">
                <a:uFill>
                  <a:solidFill>
                    <a:srgbClr val="000000"/>
                  </a:solidFill>
                </a:uFill>
                <a:latin typeface="Times New Roman"/>
                <a:ea typeface="Times New Roman"/>
                <a:cs typeface="Times New Roman"/>
                <a:sym typeface="Times New Roman"/>
              </a:defRPr>
            </a:pPr>
            <a:r>
              <a:t>It’s not clear</a:t>
            </a:r>
          </a:p>
          <a:p>
            <a:pPr marL="0" indent="0" defTabSz="429768">
              <a:spcBef>
                <a:spcPts val="1100"/>
              </a:spcBef>
              <a:buSzTx/>
              <a:buNone/>
              <a:defRPr sz="2256">
                <a:uFill>
                  <a:solidFill>
                    <a:srgbClr val="000000"/>
                  </a:solidFill>
                </a:uFill>
                <a:latin typeface="Times New Roman"/>
                <a:ea typeface="Times New Roman"/>
                <a:cs typeface="Times New Roman"/>
                <a:sym typeface="Times New Roman"/>
              </a:defRPr>
            </a:pPr>
          </a:p>
          <a:p>
            <a:pPr marL="226193" indent="-226193" defTabSz="429768">
              <a:spcBef>
                <a:spcPts val="1100"/>
              </a:spcBef>
              <a:buSzPct val="100000"/>
              <a:defRPr sz="2256">
                <a:uFill>
                  <a:solidFill>
                    <a:srgbClr val="000000"/>
                  </a:solidFill>
                </a:uFill>
                <a:latin typeface="Times New Roman"/>
                <a:ea typeface="Times New Roman"/>
                <a:cs typeface="Times New Roman"/>
                <a:sym typeface="Times New Roman"/>
              </a:defRPr>
            </a:pPr>
            <a:r>
              <a:t>Why?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Avenir Roman"/>
        <a:ea typeface="Avenir Roman"/>
        <a:cs typeface="Avenir Roman"/>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