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
          <a:latin typeface="Calibri"/>
          <a:ea typeface="Calibri"/>
          <a:cs typeface="Calibri"/>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
          <a:latin typeface="Calibri"/>
          <a:ea typeface="Calibri"/>
          <a:cs typeface="Calibri"/>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0" name="Shape 60"/>
          <p:cNvSpPr/>
          <p:nvPr>
            <p:ph type="sldImg"/>
          </p:nvPr>
        </p:nvSpPr>
        <p:spPr>
          <a:xfrm>
            <a:off x="1143000" y="685800"/>
            <a:ext cx="4572000" cy="3429000"/>
          </a:xfrm>
          <a:prstGeom prst="rect">
            <a:avLst/>
          </a:prstGeom>
        </p:spPr>
        <p:txBody>
          <a:bodyPr/>
          <a:lstStyle/>
          <a:p>
            <a:pPr/>
          </a:p>
        </p:txBody>
      </p:sp>
      <p:sp>
        <p:nvSpPr>
          <p:cNvPr id="61" name="Shape 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Normally in a market economy it is quite clear that voluntary exchanges are win-win, and very clear why they are win-win. One party is exchanging generalized purchasing power in the form of money for a commodity that has a substantial use value, a use value larger then what they could believe they could get at the margin from holding onto their money or spending it in alternative ways. The other party has a commodity that has a very low use value for them, and would rather have generalized purchasing power. When I buy coffee from Peets both of us are happy: I get caffeinated, and that is worth much more to me than the money I have to pay; they get money, and that is worth much more to them than the marginal cup of coffee they have made. If the Peets employees drank all the coffee they made in the day, they were die: coffee is poisonous in large doses.</a:t>
            </a:r>
          </a:p>
          <a:p>
            <a:pPr/>
          </a:p>
          <a:p>
            <a:pPr/>
            <a:r>
              <a:t>Capital markets are different. In capital markets people are trading money—generalized puchasing power—for money. Where, then, is the win-win here? How do these markets fit into this standard template of supply-and-demand and of producer and consumer surplus that we use to understand markets and their benefits?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The answer to the question of "where is the win-win here?" is rather complex. There are four ways in which capital market transactions can be win-win.</a:t>
            </a:r>
          </a:p>
          <a:p>
            <a:pPr/>
          </a:p>
          <a:p>
            <a:pPr/>
            <a:r>
              <a:t>First, the counterparties can be exchanging generalized purchasing power, but generalized purchasing power to be spent at different dates. One counterparty can be borrowing in order to fund immediate consumption in excess of its current resources. Thus they are happy because what they lack is generalized purchasing power now. The other counterparty, by contrast, places is a low value on the possession of generalized purchasing power now relative to the future. The win-win here is this the creation of liquidity for those who have or rather suffer from urgency and would like to scratch some particular itch right now.</a:t>
            </a:r>
          </a:p>
          <a:p>
            <a:pPr/>
          </a:p>
          <a:p>
            <a:pPr/>
            <a:r>
              <a:t>Second, the counterparties can be trading generalized purchasing power in different states of the world. In some states of the world, I will be desperately anxious to have more generalized purchasing power. And in others, I will be flush and my marginal utility of wealth will be low. Capital market trades that move my wealth from states of the world in which I have a low to stay till the world in which I have a high marginal utility of wealth are enormously beneficial to me. And if I can find a counterparty whose marginal the utility of wealth gradient across different potential states of the world is different, the exchanges can be win-win. Risk management, diversification, insurance—the win-win nature of these transactions is obvious.</a:t>
            </a:r>
          </a:p>
          <a:p>
            <a:pPr/>
          </a:p>
          <a:p>
            <a:pPr/>
            <a:r>
              <a:t>Third, capital market transactions can move wealth so as to place it under different peoples control. This has the powerful potential of aligning incentives: by giving one's agents a stake in the action, one can be much more sure that they will be reliable agents. Moreover, capital market transactions can serve as signals as to when principal-agent relationships are going awry: rollover requirements and relationship banking are very important ways of managing wealth, and aligning agents incentives even outside the narrow corporate governance context.</a:t>
            </a:r>
          </a:p>
          <a:p>
            <a:pPr/>
          </a:p>
          <a:p>
            <a:pPr/>
            <a:r>
              <a:t>Fourth, capital market transactions can achieve some sort of scale. They can mobilize the savings of lots of individuals in order to make possible a large and highly efficient enterprise. And economies of scale can create great convenience. That's the point of means of payment and intermediation transactions–those who have an expertise in doing them cheaply should do them, and take the load off of others, in return for a fee.</a:t>
            </a:r>
          </a:p>
          <a:p>
            <a:pPr/>
          </a:p>
          <a:p>
            <a:pPr/>
            <a:r>
              <a:t>Thus we have four margins along which capital market transactions can be genuinely win-win for both parties and so fit into our standard market template of supply and demand and producer and consumer surplus. But, usually, these margins are small—and this makes capital markets and their transactions fraught in the way that normal consumer markets are not.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lnSpc>
                <a:spcPts val="8700"/>
              </a:lnSpc>
              <a:defRPr sz="5600">
                <a:uFillTx/>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4" name="Title Text"/>
          <p:cNvSpPr txBox="1"/>
          <p:nvPr>
            <p:ph type="title"/>
          </p:nvPr>
        </p:nvSpPr>
        <p:spPr>
          <a:xfrm>
            <a:off x="457200" y="274638"/>
            <a:ext cx="8229600" cy="1143001"/>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35" name="Body Level One…"/>
          <p:cNvSpPr txBox="1"/>
          <p:nvPr>
            <p:ph type="body" sz="half" idx="1"/>
          </p:nvPr>
        </p:nvSpPr>
        <p:spPr>
          <a:xfrm>
            <a:off x="457200" y="1600200"/>
            <a:ext cx="4038600" cy="4525963"/>
          </a:xfrm>
          <a:prstGeom prst="rect">
            <a:avLst/>
          </a:prstGeom>
        </p:spPr>
        <p:txBody>
          <a:bodyPr>
            <a:normAutofit fontScale="100000" lnSpcReduction="0"/>
          </a:bodyPr>
          <a:lstStyle>
            <a:lvl1pPr defTabSz="914400">
              <a:spcBef>
                <a:spcPts val="600"/>
              </a:spcBef>
              <a:defRPr sz="2800">
                <a:uFillTx/>
              </a:defRPr>
            </a:lvl1pPr>
            <a:lvl2pPr marL="790575" indent="-333375" defTabSz="914400">
              <a:spcBef>
                <a:spcPts val="600"/>
              </a:spcBef>
              <a:defRPr sz="2800">
                <a:uFillTx/>
              </a:defRPr>
            </a:lvl2pPr>
            <a:lvl3pPr marL="1234439" indent="-320039" defTabSz="914400">
              <a:spcBef>
                <a:spcPts val="600"/>
              </a:spcBef>
              <a:defRPr sz="2800">
                <a:uFillTx/>
              </a:defRPr>
            </a:lvl3pPr>
            <a:lvl4pPr marL="1727200" indent="-355600" defTabSz="914400">
              <a:spcBef>
                <a:spcPts val="600"/>
              </a:spcBef>
              <a:defRPr sz="2800">
                <a:uFillTx/>
              </a:defRPr>
            </a:lvl4pPr>
            <a:lvl5pPr marL="2184400" indent="-355600" defTabSz="914400">
              <a:spcBef>
                <a:spcPts val="600"/>
              </a:spcBef>
              <a:defRPr sz="2800">
                <a:uFillTx/>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3" name="Title Text"/>
          <p:cNvSpPr txBox="1"/>
          <p:nvPr>
            <p:ph type="title"/>
          </p:nvPr>
        </p:nvSpPr>
        <p:spPr>
          <a:xfrm>
            <a:off x="457200" y="274638"/>
            <a:ext cx="8229600" cy="1143001"/>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44" name="Body Level One…"/>
          <p:cNvSpPr txBox="1"/>
          <p:nvPr>
            <p:ph type="body" idx="1"/>
          </p:nvPr>
        </p:nvSpPr>
        <p:spPr>
          <a:xfrm>
            <a:off x="457200" y="1600200"/>
            <a:ext cx="8229600" cy="4525963"/>
          </a:xfrm>
          <a:prstGeom prst="rect">
            <a:avLst/>
          </a:prstGeom>
        </p:spPr>
        <p:txBody>
          <a:bodyPr>
            <a:normAutofit fontScale="100000" lnSpcReduction="0"/>
          </a:bodyPr>
          <a:lstStyle>
            <a:lvl1pPr defTabSz="914400">
              <a:defRPr>
                <a:uFillTx/>
              </a:defRPr>
            </a:lvl1pPr>
            <a:lvl2pPr defTabSz="914400">
              <a:defRPr>
                <a:uFillTx/>
              </a:defRPr>
            </a:lvl2pPr>
            <a:lvl3pPr defTabSz="914400">
              <a:defRPr>
                <a:uFillTx/>
              </a:defRPr>
            </a:lvl3pPr>
            <a:lvl4pPr defTabSz="914400">
              <a:defRPr>
                <a:uFillTx/>
              </a:defRPr>
            </a:lvl4pPr>
            <a:lvl5pPr marL="2194560" indent="-365760" defTabSz="914400">
              <a:defRPr>
                <a:uFillTx/>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52" name="Title Text"/>
          <p:cNvSpPr txBox="1"/>
          <p:nvPr>
            <p:ph type="title"/>
          </p:nvPr>
        </p:nvSpPr>
        <p:spPr>
          <a:xfrm>
            <a:off x="457200" y="277813"/>
            <a:ext cx="8229600" cy="1139826"/>
          </a:xfrm>
          <a:prstGeom prst="rect">
            <a:avLst/>
          </a:prstGeom>
        </p:spPr>
        <p:txBody>
          <a:bodyPr>
            <a:normAutofit fontScale="100000" lnSpcReduction="0"/>
          </a:bodyPr>
          <a:lstStyle>
            <a:lvl1pPr defTabSz="914400">
              <a:lnSpc>
                <a:spcPts val="7200"/>
              </a:lnSpc>
              <a:defRPr b="0" sz="4400">
                <a:solidFill>
                  <a:srgbClr val="000000"/>
                </a:solidFill>
                <a:uFillTx/>
              </a:defRPr>
            </a:lvl1pPr>
          </a:lstStyle>
          <a:p>
            <a:pPr/>
            <a:r>
              <a:t>Title Text</a:t>
            </a:r>
          </a:p>
        </p:txBody>
      </p:sp>
      <p:sp>
        <p:nvSpPr>
          <p:cNvPr id="53" name="Body Level One…"/>
          <p:cNvSpPr txBox="1"/>
          <p:nvPr>
            <p:ph type="body" sz="half" idx="1"/>
          </p:nvPr>
        </p:nvSpPr>
        <p:spPr>
          <a:xfrm>
            <a:off x="457200" y="1600200"/>
            <a:ext cx="4038600" cy="4530725"/>
          </a:xfrm>
          <a:prstGeom prst="rect">
            <a:avLst/>
          </a:prstGeom>
        </p:spPr>
        <p:txBody>
          <a:bodyPr>
            <a:normAutofit fontScale="100000" lnSpcReduction="0"/>
          </a:bodyPr>
          <a:lstStyle>
            <a:lvl1pPr defTabSz="914400">
              <a:defRPr>
                <a:uFillTx/>
              </a:defRPr>
            </a:lvl1pPr>
            <a:lvl2pPr defTabSz="914400">
              <a:defRPr>
                <a:uFillTx/>
              </a:defRPr>
            </a:lvl2pPr>
            <a:lvl3pPr defTabSz="914400">
              <a:defRPr>
                <a:uFillTx/>
              </a:defRPr>
            </a:lvl3pPr>
            <a:lvl4pPr defTabSz="914400">
              <a:defRPr>
                <a:uFillTx/>
              </a:defRPr>
            </a:lvl4pPr>
            <a:lvl5pPr marL="2194560" indent="-365760" defTabSz="914400">
              <a:defRPr>
                <a:uFillTx/>
              </a:defRP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8428176" y="6404292"/>
            <a:ext cx="258624" cy="269241"/>
          </a:xfrm>
          <a:prstGeom prst="rect">
            <a:avLst/>
          </a:prstGeom>
        </p:spPr>
        <p:txBody>
          <a:bodyPr wrap="none"/>
          <a:lstStyle>
            <a:lvl1pPr defTabSz="914400">
              <a:defRPr>
                <a:solidFill>
                  <a:srgbClr val="888888"/>
                </a:solidFill>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1pPr>
      <a:lvl2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2pPr>
      <a:lvl3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3pPr>
      <a:lvl4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4pPr>
      <a:lvl5pPr marL="0" marR="0" indent="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5pPr>
      <a:lvl6pPr marL="0" marR="0" indent="4572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6pPr>
      <a:lvl7pPr marL="0" marR="0" indent="9144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7pPr>
      <a:lvl8pPr marL="0" marR="0" indent="13716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8pPr>
      <a:lvl9pPr marL="0" marR="0" indent="1828800" algn="ctr" defTabSz="457200" rtl="0" latinLnBrk="0">
        <a:lnSpc>
          <a:spcPts val="116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Tyd74_PX2yDDrFeeka7b3zKg" TargetMode="External"/><Relationship Id="rId3" Type="http://schemas.openxmlformats.org/officeDocument/2006/relationships/hyperlink" Target="https://github.com/braddelong/public-files/blob/master/econ-210a-lecture-10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orthwhile.typepad.com/worthwhile_canadian_initi/2020/03/relative-supply-shocks-unobtainium-walras-law-and-the-coronavirus.htm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orthwhile.typepad.com/worthwhile_canadian_initi/2020/03/relative-supply-shocks-unobtainium-walras-law-and-the-coronavirus.html"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t.com/coronavirus-latest" TargetMode="External"/><Relationship Id="rId3" Type="http://schemas.openxmlformats.org/officeDocument/2006/relationships/hyperlink" Target="https://worthwhile.typepad.com/worthwhile_canadian_initi/2020/03/relative-supply-shocks-unobtainium-walras-law-and-the-coronavirus.html" TargetMode="External"/><Relationship Id="rId4" Type="http://schemas.openxmlformats.org/officeDocument/2006/relationships/hyperlink" Target="https://drive.google.com/file/d/12MV466ZZy5xHir4xdPhoTrL1oO8CbZU-/view"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keynes-peace.pdf" TargetMode="External"/><Relationship Id="rId3" Type="http://schemas.openxmlformats.org/officeDocument/2006/relationships/hyperlink" Target="https://gutenberg.ca/ebooks/keynes-essaysinpersuasion/keynes-essaysinpersuasion-00-h.html#Economic_Consequences" TargetMode="External"/><Relationship Id="rId4" Type="http://schemas.openxmlformats.org/officeDocument/2006/relationships/hyperlink" Target="http://www.nber.org/papers/w1386" TargetMode="External"/><Relationship Id="rId5" Type="http://schemas.openxmlformats.org/officeDocument/2006/relationships/hyperlink" Target="https://www.nber.org/papers/w24125" TargetMode="External"/><Relationship Id="rId6" Type="http://schemas.openxmlformats.org/officeDocument/2006/relationships/hyperlink" Target="https://academic.oup.com/qje/article/131/2/799/2606976"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elong.typepad.com/files/keynes-peace.pdf" TargetMode="External"/><Relationship Id="rId4" Type="http://schemas.openxmlformats.org/officeDocument/2006/relationships/hyperlink" Target="https://gutenberg.ca/ebooks/keynes-essaysinpersuasion/keynes-essaysinpersuasion-00-h.html#Economic_Consequences" TargetMode="External"/><Relationship Id="rId5"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file/d/12MV466ZZy5xHir4xdPhoTrL1oO8CbZU-/view"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icloud.com/numbers/0Y0FpX-xky2r4_BwNZ-iJPbew" TargetMode="External"/><Relationship Id="rId4"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elong.typepad.com/files/keynes-peace.pdf"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elong.typepad.com/files/keynes-peace.pdf"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elong.typepad.com/files/keynes-peace.pdf"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elong.typepad.com/files/keynes-peace.pdf"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i.lib.byu.edu/index.php/President_Wilson%27s_Fourteen_Points"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elong.typepad.com/files/keynes-peace.pdf"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elong.typepad.com/files/keynes-peace.pdf"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elong.typepad.com/files/keynes-peace.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elong.typepad.com/files/keynes-peace.pdf"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utenberg.ca/ebooks/keynes-essaysinpersuasion/keynes-essaysinpersuasion-00-h.html#Economic_Consequences"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utenberg.ca/ebooks/keynes-essaysinpersuasion/keynes-essaysinpersuasion-00-h.html#Economic_Consequences"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file/d/12MV466ZZy5xHir4xdPhoTrL1oO8CbZU-/view"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The Post-WWI Breakdown"/>
          <p:cNvSpPr txBox="1"/>
          <p:nvPr>
            <p:ph type="title" idx="4294967295"/>
          </p:nvPr>
        </p:nvSpPr>
        <p:spPr>
          <a:xfrm>
            <a:off x="277663" y="-1"/>
            <a:ext cx="8572501" cy="3810001"/>
          </a:xfrm>
          <a:prstGeom prst="rect">
            <a:avLst/>
          </a:prstGeom>
        </p:spPr>
        <p:txBody>
          <a:bodyPr>
            <a:normAutofit fontScale="100000" lnSpcReduction="0"/>
          </a:bodyPr>
          <a:lstStyle/>
          <a:p>
            <a:pPr/>
            <a:r>
              <a:t>The Post-WWI Breakdown</a:t>
            </a:r>
          </a:p>
        </p:txBody>
      </p:sp>
      <p:sp>
        <p:nvSpPr>
          <p:cNvPr id="64" name="Brad DeLong…"/>
          <p:cNvSpPr txBox="1"/>
          <p:nvPr>
            <p:ph type="body" sz="half" idx="4294967295"/>
          </p:nvPr>
        </p:nvSpPr>
        <p:spPr>
          <a:xfrm>
            <a:off x="277663" y="3810000"/>
            <a:ext cx="8572501" cy="2446070"/>
          </a:xfrm>
          <a:prstGeom prst="rect">
            <a:avLst/>
          </a:prstGeom>
        </p:spPr>
        <p:txBody>
          <a:bodyPr>
            <a:normAutofit fontScale="100000" lnSpcReduction="0"/>
          </a:bodyPr>
          <a:lstStyle/>
          <a:p>
            <a:pPr marL="0" indent="0" algn="ctr" defTabSz="425195">
              <a:spcBef>
                <a:spcPts val="1100"/>
              </a:spcBef>
              <a:buSzTx/>
              <a:buFontTx/>
              <a:buNone/>
              <a:defRPr sz="3348"/>
            </a:pPr>
            <a:r>
              <a:t>Brad DeLong</a:t>
            </a:r>
          </a:p>
          <a:p>
            <a:pPr marL="0" indent="0" algn="ctr" defTabSz="425195">
              <a:spcBef>
                <a:spcPts val="1100"/>
              </a:spcBef>
              <a:buSzTx/>
              <a:buFontTx/>
              <a:buNone/>
              <a:defRPr sz="2232"/>
            </a:pPr>
            <a:r>
              <a:t>U.C. Berkeley</a:t>
            </a:r>
          </a:p>
          <a:p>
            <a:pPr marL="0" indent="0" algn="ctr" defTabSz="425195">
              <a:spcBef>
                <a:spcPts val="1100"/>
              </a:spcBef>
              <a:buSzTx/>
              <a:buFontTx/>
              <a:buNone/>
              <a:defRPr sz="1302"/>
            </a:pPr>
          </a:p>
          <a:p>
            <a:pPr marL="0" indent="0" algn="ctr" defTabSz="425195">
              <a:spcBef>
                <a:spcPts val="1100"/>
              </a:spcBef>
              <a:buSzTx/>
              <a:buFontTx/>
              <a:buNone/>
              <a:defRPr sz="1302"/>
            </a:pPr>
            <a:r>
              <a:t>Last Edited: 2020-03-31</a:t>
            </a:r>
          </a:p>
          <a:p>
            <a:pPr marL="0" indent="0" algn="ctr" defTabSz="425195">
              <a:spcBef>
                <a:spcPts val="1100"/>
              </a:spcBef>
              <a:buSzTx/>
              <a:buFontTx/>
              <a:buNone/>
              <a:defRPr sz="1302"/>
            </a:pPr>
            <a:r>
              <a:t>&lt;</a:t>
            </a:r>
            <a:r>
              <a:rPr u="sng">
                <a:solidFill>
                  <a:srgbClr val="0000FF"/>
                </a:solidFill>
                <a:uFill>
                  <a:solidFill>
                    <a:srgbClr val="0000FF"/>
                  </a:solidFill>
                </a:uFill>
                <a:hlinkClick r:id="rId2" invalidUrl="" action="" tgtFrame="" tooltip="" history="1" highlightClick="0" endSnd="0"/>
              </a:rPr>
              <a:t>https://www.icloud.com/keynote/0Tyd74_PX2yDDrFeeka7b3zKg</a:t>
            </a:r>
            <a:r>
              <a:t>&gt;</a:t>
            </a:r>
          </a:p>
          <a:p>
            <a:pPr marL="0" indent="0" algn="ctr" defTabSz="425195">
              <a:spcBef>
                <a:spcPts val="1100"/>
              </a:spcBef>
              <a:buSzTx/>
              <a:buFontTx/>
              <a:buNone/>
              <a:defRPr sz="1302"/>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https://github.com/braddelong/public-files/blob/master/econ-210a-lecture-10a.pptx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 name="Image" descr="Image"/>
          <p:cNvPicPr>
            <a:picLocks noChangeAspect="1"/>
          </p:cNvPicPr>
          <p:nvPr/>
        </p:nvPicPr>
        <p:blipFill>
          <a:blip r:embed="rId2">
            <a:extLst/>
          </a:blip>
          <a:stretch>
            <a:fillRect/>
          </a:stretch>
        </p:blipFill>
        <p:spPr>
          <a:xfrm>
            <a:off x="853270" y="456457"/>
            <a:ext cx="7576169" cy="625415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Bringing the Economy Back Up from Anæsthesia"/>
          <p:cNvSpPr txBox="1"/>
          <p:nvPr>
            <p:ph type="title" idx="4294967295"/>
          </p:nvPr>
        </p:nvSpPr>
        <p:spPr>
          <a:xfrm>
            <a:off x="444500" y="0"/>
            <a:ext cx="8255000" cy="1587501"/>
          </a:xfrm>
          <a:prstGeom prst="rect">
            <a:avLst/>
          </a:prstGeom>
        </p:spPr>
        <p:txBody>
          <a:bodyPr>
            <a:normAutofit fontScale="100000" lnSpcReduction="0"/>
          </a:bodyPr>
          <a:lstStyle>
            <a:lvl1pPr defTabSz="283463">
              <a:lnSpc>
                <a:spcPts val="7100"/>
              </a:lnSpc>
              <a:defRPr sz="4960">
                <a:solidFill>
                  <a:srgbClr val="000080"/>
                </a:solidFill>
              </a:defRPr>
            </a:lvl1pPr>
          </a:lstStyle>
          <a:p>
            <a:pPr/>
            <a:r>
              <a:t>Bringing the Economy Back Up from Anæsthesia</a:t>
            </a:r>
          </a:p>
        </p:txBody>
      </p:sp>
      <p:sp>
        <p:nvSpPr>
          <p:cNvPr id="95" name="Major issues:…"/>
          <p:cNvSpPr txBox="1"/>
          <p:nvPr>
            <p:ph type="body" idx="4294967295"/>
          </p:nvPr>
        </p:nvSpPr>
        <p:spPr>
          <a:xfrm>
            <a:off x="444500" y="1587500"/>
            <a:ext cx="8255000" cy="4937520"/>
          </a:xfrm>
          <a:prstGeom prst="rect">
            <a:avLst/>
          </a:prstGeom>
        </p:spPr>
        <p:txBody>
          <a:bodyPr>
            <a:normAutofit fontScale="100000" lnSpcReduction="0"/>
          </a:bodyPr>
          <a:lstStyle/>
          <a:p>
            <a:pPr marL="0" indent="0" defTabSz="288036">
              <a:lnSpc>
                <a:spcPts val="3700"/>
              </a:lnSpc>
              <a:buSzTx/>
              <a:buFontTx/>
              <a:buNone/>
              <a:defRPr b="1" sz="1890">
                <a:latin typeface="+mn-lt"/>
                <a:ea typeface="+mn-ea"/>
                <a:cs typeface="+mn-cs"/>
                <a:sym typeface="Helvetica"/>
              </a:defRPr>
            </a:pPr>
            <a:r>
              <a:t>Major issues:</a:t>
            </a:r>
          </a:p>
          <a:p>
            <a:pPr marL="216026" indent="-216026" defTabSz="288036">
              <a:lnSpc>
                <a:spcPts val="3300"/>
              </a:lnSpc>
              <a:defRPr sz="1512">
                <a:latin typeface="Times New Roman"/>
                <a:ea typeface="Times New Roman"/>
                <a:cs typeface="Times New Roman"/>
                <a:sym typeface="Times New Roman"/>
              </a:defRPr>
            </a:pPr>
            <a:r>
              <a:t>Certificates of immunity:</a:t>
            </a:r>
          </a:p>
          <a:p>
            <a:pPr lvl="1" marL="504062" indent="-216026" defTabSz="288036">
              <a:lnSpc>
                <a:spcPts val="3300"/>
              </a:lnSpc>
              <a:buChar char="•"/>
              <a:defRPr sz="1512">
                <a:latin typeface="Times New Roman"/>
                <a:ea typeface="Times New Roman"/>
                <a:cs typeface="Times New Roman"/>
                <a:sym typeface="Times New Roman"/>
              </a:defRPr>
            </a:pPr>
            <a:r>
              <a:t>Which requires test, test, test:</a:t>
            </a:r>
          </a:p>
          <a:p>
            <a:pPr lvl="2" marL="792098" indent="-216026" defTabSz="288036">
              <a:lnSpc>
                <a:spcPts val="3300"/>
              </a:lnSpc>
              <a:defRPr sz="1512">
                <a:latin typeface="Times New Roman"/>
                <a:ea typeface="Times New Roman"/>
                <a:cs typeface="Times New Roman"/>
                <a:sym typeface="Times New Roman"/>
              </a:defRPr>
            </a:pPr>
            <a:r>
              <a:t>And not just disease virus tests</a:t>
            </a:r>
          </a:p>
          <a:p>
            <a:pPr lvl="2" marL="792098" indent="-216026" defTabSz="288036">
              <a:lnSpc>
                <a:spcPts val="3300"/>
              </a:lnSpc>
              <a:defRPr sz="1512">
                <a:latin typeface="Times New Roman"/>
                <a:ea typeface="Times New Roman"/>
                <a:cs typeface="Times New Roman"/>
                <a:sym typeface="Times New Roman"/>
              </a:defRPr>
            </a:pPr>
            <a:r>
              <a:t>Presence-of-antibodies tests</a:t>
            </a:r>
          </a:p>
          <a:p>
            <a:pPr marL="216026" indent="-216026" defTabSz="288036">
              <a:lnSpc>
                <a:spcPts val="3300"/>
              </a:lnSpc>
              <a:defRPr sz="1512">
                <a:latin typeface="Times New Roman"/>
                <a:ea typeface="Times New Roman"/>
                <a:cs typeface="Times New Roman"/>
                <a:sym typeface="Times New Roman"/>
              </a:defRPr>
            </a:pPr>
            <a:r>
              <a:t>How quickly can we match the immune with public-contact jobs?</a:t>
            </a:r>
          </a:p>
          <a:p>
            <a:pPr marL="216026" indent="-216026" defTabSz="288036">
              <a:lnSpc>
                <a:spcPts val="3300"/>
              </a:lnSpc>
              <a:defRPr sz="1512">
                <a:latin typeface="Times New Roman"/>
                <a:ea typeface="Times New Roman"/>
                <a:cs typeface="Times New Roman"/>
                <a:sym typeface="Times New Roman"/>
              </a:defRPr>
            </a:pPr>
            <a:r>
              <a:t>What jobs can be done with minimal infection risk?</a:t>
            </a:r>
          </a:p>
          <a:p>
            <a:pPr marL="216026" indent="-216026" defTabSz="288036">
              <a:lnSpc>
                <a:spcPts val="3300"/>
              </a:lnSpc>
              <a:defRPr sz="1512">
                <a:latin typeface="Times New Roman"/>
                <a:ea typeface="Times New Roman"/>
                <a:cs typeface="Times New Roman"/>
                <a:sym typeface="Times New Roman"/>
              </a:defRPr>
            </a:pPr>
            <a:r>
              <a:t>What minimal-infection substitutes can we find for previous jobs?</a:t>
            </a:r>
          </a:p>
          <a:p>
            <a:pPr marL="216026" indent="-216026" defTabSz="288036">
              <a:lnSpc>
                <a:spcPts val="3300"/>
              </a:lnSpc>
              <a:defRPr sz="1512">
                <a:latin typeface="Times New Roman"/>
                <a:ea typeface="Times New Roman"/>
                <a:cs typeface="Times New Roman"/>
                <a:sym typeface="Times New Roman"/>
              </a:defRPr>
            </a:pPr>
            <a:r>
              <a:t>How quickly can restrictions be relaxed without the virus coming roaring back?</a:t>
            </a:r>
          </a:p>
          <a:p>
            <a:pPr marL="216026" indent="-216026" defTabSz="288036">
              <a:lnSpc>
                <a:spcPts val="3300"/>
              </a:lnSpc>
              <a:defRPr sz="1512">
                <a:latin typeface="Times New Roman"/>
                <a:ea typeface="Times New Roman"/>
                <a:cs typeface="Times New Roman"/>
                <a:sym typeface="Times New Roman"/>
              </a:defRPr>
            </a:pPr>
            <a:r>
              <a:t>How do we avoid having the market give a “shutdown” signal to enterprises we in fact want restarted?</a:t>
            </a:r>
          </a:p>
          <a:p>
            <a:pPr lvl="1" marL="504062" indent="-216026" defTabSz="288036">
              <a:lnSpc>
                <a:spcPts val="3300"/>
              </a:lnSpc>
              <a:buChar char="•"/>
              <a:defRPr sz="1512">
                <a:latin typeface="Times New Roman"/>
                <a:ea typeface="Times New Roman"/>
                <a:cs typeface="Times New Roman"/>
                <a:sym typeface="Times New Roman"/>
              </a:defRPr>
            </a:pPr>
            <a:r>
              <a:t>Which is pretty much all of them</a:t>
            </a:r>
          </a:p>
          <a:p>
            <a:pPr marL="216026" indent="-216026" defTabSz="288036">
              <a:lnSpc>
                <a:spcPts val="3300"/>
              </a:lnSpc>
              <a:defRPr sz="1512">
                <a:latin typeface="Times New Roman"/>
                <a:ea typeface="Times New Roman"/>
                <a:cs typeface="Times New Roman"/>
                <a:sym typeface="Times New Roman"/>
              </a:defRPr>
            </a:pPr>
            <a:r>
              <a:t>How much of the potential caseload do we want to push out beyond the vaccine-arrival date?</a:t>
            </a:r>
          </a:p>
          <a:p>
            <a:pPr marL="0" indent="0" defTabSz="288036">
              <a:lnSpc>
                <a:spcPts val="3700"/>
              </a:lnSpc>
              <a:buSzTx/>
              <a:buFontTx/>
              <a:buNone/>
              <a:defRPr b="1" sz="1890">
                <a:latin typeface="+mn-lt"/>
                <a:ea typeface="+mn-ea"/>
                <a:cs typeface="+mn-cs"/>
                <a:sym typeface="Helvetica"/>
              </a:defRPr>
            </a:pPr>
          </a:p>
          <a:p>
            <a:pPr marL="0" indent="0" defTabSz="288036">
              <a:lnSpc>
                <a:spcPts val="3700"/>
              </a:lnSpc>
              <a:buSzTx/>
              <a:buFontTx/>
              <a:buNone/>
              <a:defRPr b="1" sz="1890">
                <a:latin typeface="+mn-lt"/>
                <a:ea typeface="+mn-ea"/>
                <a:cs typeface="+mn-cs"/>
                <a:sym typeface="Helvetica"/>
              </a:defRPr>
            </a:pPr>
            <a:r>
              <a:t>ALL THESE QUESTIONS ARE ANSWERABLE IF WE LEARN THE ASYMPTOMATIC HENCE NON-TESTED RATE!!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Keeping the Economy from Crashing During the Lockdown"/>
          <p:cNvSpPr txBox="1"/>
          <p:nvPr>
            <p:ph type="title" idx="4294967295"/>
          </p:nvPr>
        </p:nvSpPr>
        <p:spPr>
          <a:xfrm>
            <a:off x="444500" y="0"/>
            <a:ext cx="8255000" cy="1587501"/>
          </a:xfrm>
          <a:prstGeom prst="rect">
            <a:avLst/>
          </a:prstGeom>
        </p:spPr>
        <p:txBody>
          <a:bodyPr>
            <a:normAutofit fontScale="100000" lnSpcReduction="0"/>
          </a:bodyPr>
          <a:lstStyle>
            <a:lvl1pPr defTabSz="246888">
              <a:lnSpc>
                <a:spcPts val="6200"/>
              </a:lnSpc>
              <a:defRPr sz="4320">
                <a:solidFill>
                  <a:srgbClr val="000080"/>
                </a:solidFill>
              </a:defRPr>
            </a:lvl1pPr>
          </a:lstStyle>
          <a:p>
            <a:pPr/>
            <a:r>
              <a:t>Keeping the Economy from Crashing During the Lockdown</a:t>
            </a:r>
          </a:p>
        </p:txBody>
      </p:sp>
      <p:sp>
        <p:nvSpPr>
          <p:cNvPr id="98" name="Nick Rowe &lt;https://worthwhile.typepad.com/worthwhile_canadian_initi/2020/03/relative-supply-shocks-unobtainium-walras-law-and-the-coronavirus.html&gt;:…"/>
          <p:cNvSpPr txBox="1"/>
          <p:nvPr>
            <p:ph type="body" idx="4294967295"/>
          </p:nvPr>
        </p:nvSpPr>
        <p:spPr>
          <a:xfrm>
            <a:off x="444500" y="1587499"/>
            <a:ext cx="8255000" cy="4937521"/>
          </a:xfrm>
          <a:prstGeom prst="rect">
            <a:avLst/>
          </a:prstGeom>
        </p:spPr>
        <p:txBody>
          <a:bodyPr>
            <a:normAutofit fontScale="100000" lnSpcReduction="0"/>
          </a:bodyPr>
          <a:lstStyle/>
          <a:p>
            <a:pPr marL="0" indent="0" defTabSz="329184">
              <a:lnSpc>
                <a:spcPts val="4300"/>
              </a:lnSpc>
              <a:spcBef>
                <a:spcPts val="800"/>
              </a:spcBef>
              <a:buSzTx/>
              <a:buFontTx/>
              <a:buNone/>
              <a:defRPr b="1" sz="2160">
                <a:latin typeface="+mn-lt"/>
                <a:ea typeface="+mn-ea"/>
                <a:cs typeface="+mn-cs"/>
                <a:sym typeface="Helvetica"/>
              </a:defRPr>
            </a:pPr>
            <a:r>
              <a:t>Nick Rowe &lt;</a:t>
            </a:r>
            <a:r>
              <a:rPr u="sng">
                <a:solidFill>
                  <a:srgbClr val="0000FF"/>
                </a:solidFill>
                <a:uFill>
                  <a:solidFill>
                    <a:srgbClr val="0000FF"/>
                  </a:solidFill>
                </a:uFill>
                <a:hlinkClick r:id="rId2" invalidUrl="" action="" tgtFrame="" tooltip="" history="1" highlightClick="0" endSnd="0"/>
              </a:rPr>
              <a:t>https://worthwhile.typepad.com/worthwhile_canadian_initi/2020/03/relative-supply-shocks-unobtainium-walras-law-and-the-coronavirus.html</a:t>
            </a:r>
            <a:r>
              <a:t>&gt;:</a:t>
            </a:r>
          </a:p>
          <a:p>
            <a:pPr marL="246887" indent="-246887" defTabSz="329184">
              <a:lnSpc>
                <a:spcPts val="3800"/>
              </a:lnSpc>
              <a:spcBef>
                <a:spcPts val="800"/>
              </a:spcBef>
              <a:defRPr sz="1728">
                <a:latin typeface="Times New Roman"/>
                <a:ea typeface="Times New Roman"/>
                <a:cs typeface="Times New Roman"/>
                <a:sym typeface="Times New Roman"/>
              </a:defRPr>
            </a:pPr>
            <a:r>
              <a:t>We need a good RBC economist…</a:t>
            </a:r>
          </a:p>
          <a:p>
            <a:pPr marL="246887" indent="-246887" defTabSz="329184">
              <a:lnSpc>
                <a:spcPts val="3800"/>
              </a:lnSpc>
              <a:spcBef>
                <a:spcPts val="800"/>
              </a:spcBef>
              <a:defRPr sz="1728">
                <a:latin typeface="Times New Roman"/>
                <a:ea typeface="Times New Roman"/>
                <a:cs typeface="Times New Roman"/>
                <a:sym typeface="Times New Roman"/>
              </a:defRPr>
            </a:pPr>
            <a:r>
              <a:t>A temporary 100% output cut in 50% of the sectors (what the Coronavirus does) is very different from a 50% output cut in 100% of the sectors</a:t>
            </a:r>
          </a:p>
          <a:p>
            <a:pPr marL="246887" indent="-246887" defTabSz="329184">
              <a:lnSpc>
                <a:spcPts val="3800"/>
              </a:lnSpc>
              <a:spcBef>
                <a:spcPts val="800"/>
              </a:spcBef>
              <a:defRPr sz="1728">
                <a:latin typeface="Times New Roman"/>
                <a:ea typeface="Times New Roman"/>
                <a:cs typeface="Times New Roman"/>
                <a:sym typeface="Times New Roman"/>
              </a:defRPr>
            </a:pPr>
            <a:r>
              <a:t>Nick’s thought experiment:</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In three months we are going to invent unobtanium:</a:t>
            </a:r>
          </a:p>
          <a:p>
            <a:pPr lvl="2" marL="905255" indent="-246887" defTabSz="329184">
              <a:lnSpc>
                <a:spcPts val="3800"/>
              </a:lnSpc>
              <a:spcBef>
                <a:spcPts val="800"/>
              </a:spcBef>
              <a:defRPr sz="1728">
                <a:latin typeface="Times New Roman"/>
                <a:ea typeface="Times New Roman"/>
                <a:cs typeface="Times New Roman"/>
                <a:sym typeface="Times New Roman"/>
              </a:defRPr>
            </a:pPr>
            <a:r>
              <a:t>Substantial intertemporal substitutibility </a:t>
            </a:r>
          </a:p>
          <a:p>
            <a:pPr lvl="2" marL="905255" indent="-246887" defTabSz="329184">
              <a:lnSpc>
                <a:spcPts val="3800"/>
              </a:lnSpc>
              <a:spcBef>
                <a:spcPts val="800"/>
              </a:spcBef>
              <a:defRPr sz="1728">
                <a:latin typeface="Times New Roman"/>
                <a:ea typeface="Times New Roman"/>
                <a:cs typeface="Times New Roman"/>
                <a:sym typeface="Times New Roman"/>
              </a:defRPr>
            </a:pPr>
            <a:r>
              <a:t>Plus lower cross-good contemporaneous substitutitbility</a:t>
            </a:r>
          </a:p>
          <a:p>
            <a:pPr lvl="2" marL="905255" indent="-246887" defTabSz="329184">
              <a:lnSpc>
                <a:spcPts val="3800"/>
              </a:lnSpc>
              <a:spcBef>
                <a:spcPts val="800"/>
              </a:spcBef>
              <a:defRPr sz="1728">
                <a:latin typeface="Times New Roman"/>
                <a:ea typeface="Times New Roman"/>
                <a:cs typeface="Times New Roman"/>
                <a:sym typeface="Times New Roman"/>
              </a:defRPr>
            </a:pPr>
            <a:r>
              <a:t>Hence high desired savings rate now</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Flex-price market thus produces a nominal rate at the zero lower bound and a high inflation rate over the next three to six months </a:t>
            </a:r>
          </a:p>
          <a:p>
            <a:pPr lvl="1" marL="576071" indent="-246887" defTabSz="329184">
              <a:lnSpc>
                <a:spcPts val="3800"/>
              </a:lnSpc>
              <a:spcBef>
                <a:spcPts val="800"/>
              </a:spcBef>
              <a:buChar char="•"/>
              <a:defRPr sz="1728">
                <a:latin typeface="Times New Roman"/>
                <a:ea typeface="Times New Roman"/>
                <a:cs typeface="Times New Roman"/>
                <a:sym typeface="Times New Roman"/>
              </a:defRPr>
            </a:pPr>
            <a:r>
              <a:t>Can we get there? Should we get there? What should we do instead?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Keeping the Economy from Crashing During the Lockdown II"/>
          <p:cNvSpPr txBox="1"/>
          <p:nvPr>
            <p:ph type="title" idx="4294967295"/>
          </p:nvPr>
        </p:nvSpPr>
        <p:spPr>
          <a:xfrm>
            <a:off x="444500" y="0"/>
            <a:ext cx="8255000" cy="1587501"/>
          </a:xfrm>
          <a:prstGeom prst="rect">
            <a:avLst/>
          </a:prstGeom>
        </p:spPr>
        <p:txBody>
          <a:bodyPr>
            <a:normAutofit fontScale="100000" lnSpcReduction="0"/>
          </a:bodyPr>
          <a:lstStyle>
            <a:lvl1pPr defTabSz="233172">
              <a:lnSpc>
                <a:spcPts val="5900"/>
              </a:lnSpc>
              <a:defRPr sz="4080">
                <a:solidFill>
                  <a:srgbClr val="000080"/>
                </a:solidFill>
              </a:defRPr>
            </a:lvl1pPr>
          </a:lstStyle>
          <a:p>
            <a:pPr/>
            <a:r>
              <a:t>Keeping the Economy from Crashing During the Lockdown II</a:t>
            </a:r>
          </a:p>
        </p:txBody>
      </p:sp>
      <p:sp>
        <p:nvSpPr>
          <p:cNvPr id="101" name="Nick Rowe &lt;https://worthwhile.typepad.com/worthwhile_canadian_initi/2020/03/relative-supply-shocks-unobtainium-walras-law-and-the-coronavirus.html&gt;:…"/>
          <p:cNvSpPr txBox="1"/>
          <p:nvPr>
            <p:ph type="body" idx="4294967295"/>
          </p:nvPr>
        </p:nvSpPr>
        <p:spPr>
          <a:xfrm>
            <a:off x="444500" y="1587500"/>
            <a:ext cx="8255000" cy="4937520"/>
          </a:xfrm>
          <a:prstGeom prst="rect">
            <a:avLst/>
          </a:prstGeom>
        </p:spPr>
        <p:txBody>
          <a:bodyPr>
            <a:normAutofit fontScale="100000" lnSpcReduction="0"/>
          </a:bodyPr>
          <a:lstStyle/>
          <a:p>
            <a:pPr marL="0" indent="0" defTabSz="352043">
              <a:lnSpc>
                <a:spcPts val="4600"/>
              </a:lnSpc>
              <a:spcBef>
                <a:spcPts val="900"/>
              </a:spcBef>
              <a:buSzTx/>
              <a:buFontTx/>
              <a:buNone/>
              <a:defRPr b="1" sz="2309">
                <a:latin typeface="+mn-lt"/>
                <a:ea typeface="+mn-ea"/>
                <a:cs typeface="+mn-cs"/>
                <a:sym typeface="Helvetica"/>
              </a:defRPr>
            </a:pPr>
            <a:r>
              <a:t>Nick Rowe &lt;</a:t>
            </a:r>
            <a:r>
              <a:rPr u="sng">
                <a:solidFill>
                  <a:srgbClr val="0000FF"/>
                </a:solidFill>
                <a:uFill>
                  <a:solidFill>
                    <a:srgbClr val="0000FF"/>
                  </a:solidFill>
                </a:uFill>
                <a:hlinkClick r:id="rId2" invalidUrl="" action="" tgtFrame="" tooltip="" history="1" highlightClick="0" endSnd="0"/>
              </a:rPr>
              <a:t>https://worthwhile.typepad.com/worthwhile_canadian_initi/2020/03/relative-supply-shocks-unobtainium-walras-law-and-the-coronavirus.html</a:t>
            </a:r>
            <a:r>
              <a:t>&gt;:</a:t>
            </a:r>
          </a:p>
          <a:p>
            <a:pPr marL="264032" indent="-264032" defTabSz="352043">
              <a:lnSpc>
                <a:spcPts val="4000"/>
              </a:lnSpc>
              <a:spcBef>
                <a:spcPts val="900"/>
              </a:spcBef>
              <a:defRPr sz="1848">
                <a:latin typeface="Times New Roman"/>
                <a:ea typeface="Times New Roman"/>
                <a:cs typeface="Times New Roman"/>
                <a:sym typeface="Times New Roman"/>
              </a:defRPr>
            </a:pPr>
            <a:r>
              <a:t>Plus: to extend the thought experiment:</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We just lost the ability to make “unobtainium”</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So we </a:t>
            </a:r>
            <a:r>
              <a:rPr i="1"/>
              <a:t>should</a:t>
            </a:r>
            <a:r>
              <a:t> be substituting leisure for work, and moving workers into relatively unproductive labor, making the commodities we can still produce right now</a:t>
            </a:r>
          </a:p>
          <a:p>
            <a:pPr lvl="1" marL="616076" indent="-264032" defTabSz="352043">
              <a:lnSpc>
                <a:spcPts val="4000"/>
              </a:lnSpc>
              <a:spcBef>
                <a:spcPts val="900"/>
              </a:spcBef>
              <a:buChar char="•"/>
              <a:defRPr sz="1848">
                <a:latin typeface="Times New Roman"/>
                <a:ea typeface="Times New Roman"/>
                <a:cs typeface="Times New Roman"/>
                <a:sym typeface="Times New Roman"/>
              </a:defRPr>
            </a:pPr>
            <a:r>
              <a:t>How should relative prices move as a result? How should we make them move?</a:t>
            </a:r>
          </a:p>
          <a:p>
            <a:pPr marL="0" indent="0" defTabSz="352043">
              <a:lnSpc>
                <a:spcPts val="4000"/>
              </a:lnSpc>
              <a:spcBef>
                <a:spcPts val="900"/>
              </a:spcBef>
              <a:buSzTx/>
              <a:buFontTx/>
              <a:buNone/>
              <a:defRPr sz="1848">
                <a:latin typeface="Times New Roman"/>
                <a:ea typeface="Times New Roman"/>
                <a:cs typeface="Times New Roman"/>
                <a:sym typeface="Times New Roman"/>
              </a:defRPr>
            </a:pPr>
          </a:p>
          <a:p>
            <a:pPr marL="0" indent="0" defTabSz="352043">
              <a:lnSpc>
                <a:spcPts val="4600"/>
              </a:lnSpc>
              <a:spcBef>
                <a:spcPts val="900"/>
              </a:spcBef>
              <a:buSzTx/>
              <a:buFontTx/>
              <a:buNone/>
              <a:defRPr b="1" sz="2309">
                <a:latin typeface="+mn-lt"/>
                <a:ea typeface="+mn-ea"/>
                <a:cs typeface="+mn-cs"/>
                <a:sym typeface="Helvetica"/>
              </a:defRPr>
            </a:pPr>
            <a:r>
              <a:t>Plus: distributional issues</a:t>
            </a:r>
          </a:p>
          <a:p>
            <a:pPr marL="0" indent="0" defTabSz="352043">
              <a:lnSpc>
                <a:spcPts val="4600"/>
              </a:lnSpc>
              <a:spcBef>
                <a:spcPts val="900"/>
              </a:spcBef>
              <a:buSzTx/>
              <a:buFontTx/>
              <a:buNone/>
              <a:defRPr b="1" sz="2309">
                <a:latin typeface="+mn-lt"/>
                <a:ea typeface="+mn-ea"/>
                <a:cs typeface="+mn-cs"/>
                <a:sym typeface="Helvetica"/>
              </a:defRPr>
            </a:pPr>
            <a:r>
              <a:t>Plus: bankruptcy and credit chain issues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eferences"/>
          <p:cNvSpPr txBox="1"/>
          <p:nvPr>
            <p:ph type="title" idx="4294967295"/>
          </p:nvPr>
        </p:nvSpPr>
        <p:spPr>
          <a:xfrm>
            <a:off x="444500" y="0"/>
            <a:ext cx="8255000" cy="1587501"/>
          </a:xfrm>
          <a:prstGeom prst="rect">
            <a:avLst/>
          </a:prstGeom>
        </p:spPr>
        <p:txBody>
          <a:bodyPr>
            <a:normAutofit fontScale="100000" lnSpcReduction="0"/>
          </a:bodyPr>
          <a:lstStyle>
            <a:lvl1pPr>
              <a:defRPr>
                <a:solidFill>
                  <a:srgbClr val="000080"/>
                </a:solidFill>
              </a:defRPr>
            </a:lvl1pPr>
          </a:lstStyle>
          <a:p>
            <a:pPr/>
            <a:r>
              <a:t>References</a:t>
            </a:r>
          </a:p>
        </p:txBody>
      </p:sp>
      <p:sp>
        <p:nvSpPr>
          <p:cNvPr id="104" name="Financial Times (2020): Coronavirus Tracked: The Latest Figures as the Pandemic Spreads &lt;https://www.ft.com/coronavirus-latest&gt;…"/>
          <p:cNvSpPr txBox="1"/>
          <p:nvPr>
            <p:ph type="body" idx="4294967295"/>
          </p:nvPr>
        </p:nvSpPr>
        <p:spPr>
          <a:xfrm>
            <a:off x="444500" y="1587500"/>
            <a:ext cx="8255000" cy="4937520"/>
          </a:xfrm>
          <a:prstGeom prst="rect">
            <a:avLst/>
          </a:prstGeom>
        </p:spPr>
        <p:txBody>
          <a:bodyPr>
            <a:normAutofit fontScale="100000" lnSpcReduction="0"/>
          </a:bodyPr>
          <a:lstStyle/>
          <a:p>
            <a:pPr marL="342899" indent="-342899">
              <a:lnSpc>
                <a:spcPts val="5200"/>
              </a:lnSpc>
              <a:spcBef>
                <a:spcPts val="1200"/>
              </a:spcBef>
              <a:defRPr sz="2400">
                <a:latin typeface="Times New Roman"/>
                <a:ea typeface="Times New Roman"/>
                <a:cs typeface="Times New Roman"/>
                <a:sym typeface="Times New Roman"/>
              </a:defRPr>
            </a:pPr>
            <a:r>
              <a:rPr b="1"/>
              <a:t>Financial Times</a:t>
            </a:r>
            <a:r>
              <a:t> (2020): Coronavirus Tracked: The Latest Figures as the Pandemic Spreads &lt;</a:t>
            </a:r>
            <a:r>
              <a:rPr u="sng">
                <a:solidFill>
                  <a:srgbClr val="0000FF"/>
                </a:solidFill>
                <a:uFill>
                  <a:solidFill>
                    <a:srgbClr val="0000FF"/>
                  </a:solidFill>
                </a:uFill>
                <a:hlinkClick r:id="rId2" invalidUrl="" action="" tgtFrame="" tooltip="" history="1" highlightClick="0" endSnd="0"/>
              </a:rPr>
              <a:t>https://www.ft.com/coronavirus-latest</a:t>
            </a:r>
            <a:r>
              <a:t>&gt;</a:t>
            </a:r>
          </a:p>
          <a:p>
            <a:pPr marL="342899" indent="-342899">
              <a:lnSpc>
                <a:spcPts val="5200"/>
              </a:lnSpc>
              <a:spcBef>
                <a:spcPts val="1200"/>
              </a:spcBef>
              <a:defRPr sz="2400">
                <a:latin typeface="Times New Roman"/>
                <a:ea typeface="Times New Roman"/>
                <a:cs typeface="Times New Roman"/>
                <a:sym typeface="Times New Roman"/>
              </a:defRPr>
            </a:pPr>
            <a:r>
              <a:rPr b="1"/>
              <a:t>Nick Rowe</a:t>
            </a:r>
            <a:r>
              <a:t> (2020): </a:t>
            </a:r>
            <a:r>
              <a:rPr i="1"/>
              <a:t>Relative Supply Shocks, Unobtainium, Walras' Law, and the Coronavirus </a:t>
            </a:r>
            <a:r>
              <a:t>&lt;</a:t>
            </a:r>
            <a:r>
              <a:rPr u="sng">
                <a:solidFill>
                  <a:srgbClr val="0000FF"/>
                </a:solidFill>
                <a:uFill>
                  <a:solidFill>
                    <a:srgbClr val="0000FF"/>
                  </a:solidFill>
                </a:uFill>
                <a:hlinkClick r:id="rId3" invalidUrl="" action="" tgtFrame="" tooltip="" history="1" highlightClick="0" endSnd="0"/>
              </a:rPr>
              <a:t>https://worthwhile.typepad.com/worthwhile_canadian_initi/2020/03/relative-supply-shocks-unobtainium-walras-law-and-the-coronavirus.html</a:t>
            </a:r>
            <a:r>
              <a:t>&gt;</a:t>
            </a:r>
          </a:p>
          <a:p>
            <a:pPr marL="342899" indent="-342899">
              <a:lnSpc>
                <a:spcPts val="5200"/>
              </a:lnSpc>
              <a:spcBef>
                <a:spcPts val="1200"/>
              </a:spcBef>
              <a:defRPr sz="2400">
                <a:latin typeface="Times New Roman"/>
                <a:ea typeface="Times New Roman"/>
                <a:cs typeface="Times New Roman"/>
                <a:sym typeface="Times New Roman"/>
              </a:defRPr>
            </a:pPr>
            <a:r>
              <a:rPr b="1"/>
              <a:t>Jim Stock</a:t>
            </a:r>
            <a:r>
              <a:t> (2020): </a:t>
            </a:r>
            <a:r>
              <a:rPr i="1"/>
              <a:t>Coronavirus Data Gaps and the Policy Response</a:t>
            </a:r>
            <a:r>
              <a:t> &lt;</a:t>
            </a:r>
            <a:r>
              <a:rPr u="sng">
                <a:solidFill>
                  <a:srgbClr val="0000FF"/>
                </a:solidFill>
                <a:uFill>
                  <a:solidFill>
                    <a:srgbClr val="0000FF"/>
                  </a:solidFill>
                </a:uFill>
                <a:hlinkClick r:id="rId4" invalidUrl="" action="" tgtFrame="" tooltip="" history="1" highlightClick="0" endSnd="0"/>
              </a:rPr>
              <a:t>https://drive.google.com/file/d/12MV466ZZy5xHir4xdPhoTrL1oO8CbZU-/view</a:t>
            </a:r>
            <a:r>
              <a:t>&gt;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Paper Check-in…"/>
          <p:cNvSpPr txBox="1"/>
          <p:nvPr>
            <p:ph type="title" idx="4294967295"/>
          </p:nvPr>
        </p:nvSpPr>
        <p:spPr>
          <a:xfrm>
            <a:off x="444500" y="0"/>
            <a:ext cx="8255000" cy="1587501"/>
          </a:xfrm>
          <a:prstGeom prst="rect">
            <a:avLst/>
          </a:prstGeom>
        </p:spPr>
        <p:txBody>
          <a:bodyPr>
            <a:normAutofit fontScale="100000" lnSpcReduction="0"/>
          </a:bodyPr>
          <a:lstStyle>
            <a:lvl1pPr defTabSz="443484">
              <a:lnSpc>
                <a:spcPts val="11200"/>
              </a:lnSpc>
              <a:defRPr sz="7760"/>
            </a:lvl1pPr>
          </a:lstStyle>
          <a:p>
            <a:pPr/>
            <a:r>
              <a:t>Paper Check-in…</a:t>
            </a:r>
          </a:p>
        </p:txBody>
      </p:sp>
      <p:sp>
        <p:nvSpPr>
          <p:cNvPr id="107" name="How many people have what they need to complete their papers?:…"/>
          <p:cNvSpPr txBox="1"/>
          <p:nvPr>
            <p:ph type="body" idx="4294967295"/>
          </p:nvPr>
        </p:nvSpPr>
        <p:spPr>
          <a:xfrm>
            <a:off x="444500" y="1587500"/>
            <a:ext cx="8255000" cy="4762500"/>
          </a:xfrm>
          <a:prstGeom prst="rect">
            <a:avLst/>
          </a:prstGeom>
        </p:spPr>
        <p:txBody>
          <a:bodyPr>
            <a:normAutofit fontScale="100000" lnSpcReduction="0"/>
          </a:bodyPr>
          <a:lstStyle/>
          <a:p>
            <a:pPr marL="0" indent="0">
              <a:lnSpc>
                <a:spcPts val="6000"/>
              </a:lnSpc>
              <a:spcBef>
                <a:spcPts val="1200"/>
              </a:spcBef>
              <a:buSzTx/>
              <a:buFontTx/>
              <a:buNone/>
              <a:defRPr b="1" sz="3000">
                <a:latin typeface="+mn-lt"/>
                <a:ea typeface="+mn-ea"/>
                <a:cs typeface="+mn-cs"/>
                <a:sym typeface="Helvetica"/>
              </a:defRPr>
            </a:pPr>
            <a:r>
              <a:t>How many people have what they need to complete their papers?:</a:t>
            </a:r>
          </a:p>
          <a:p>
            <a:pPr marL="342899" indent="-342899">
              <a:lnSpc>
                <a:spcPts val="5200"/>
              </a:lnSpc>
              <a:spcBef>
                <a:spcPts val="1200"/>
              </a:spcBef>
              <a:defRPr sz="2400">
                <a:latin typeface="Times New Roman"/>
                <a:ea typeface="Times New Roman"/>
                <a:cs typeface="Times New Roman"/>
                <a:sym typeface="Times New Roman"/>
              </a:defRPr>
            </a:pPr>
            <a:r>
              <a:t>What do you think the best thing to do with the assignment is?</a:t>
            </a:r>
          </a:p>
          <a:p>
            <a:pPr marL="342899" indent="-342899">
              <a:lnSpc>
                <a:spcPts val="5200"/>
              </a:lnSpc>
              <a:spcBef>
                <a:spcPts val="1200"/>
              </a:spcBef>
              <a:defRPr sz="2400">
                <a:latin typeface="Times New Roman"/>
                <a:ea typeface="Times New Roman"/>
                <a:cs typeface="Times New Roman"/>
                <a:sym typeface="Times New Roman"/>
              </a:defRPr>
            </a:pPr>
            <a:r>
              <a:t>Learn as much as you can…</a:t>
            </a:r>
          </a:p>
          <a:p>
            <a:pPr marL="342899" indent="-342899">
              <a:lnSpc>
                <a:spcPts val="5200"/>
              </a:lnSpc>
              <a:spcBef>
                <a:spcPts val="1200"/>
              </a:spcBef>
              <a:defRPr sz="2400">
                <a:latin typeface="Times New Roman"/>
                <a:ea typeface="Times New Roman"/>
                <a:cs typeface="Times New Roman"/>
                <a:sym typeface="Times New Roman"/>
              </a:defRPr>
            </a:pPr>
            <a:r>
              <a:t>Not stress you out…</a:t>
            </a:r>
          </a:p>
          <a:p>
            <a:pPr marL="342899" indent="-342899">
              <a:lnSpc>
                <a:spcPts val="5200"/>
              </a:lnSpc>
              <a:spcBef>
                <a:spcPts val="1200"/>
              </a:spcBef>
              <a:defRPr sz="2400">
                <a:latin typeface="Times New Roman"/>
                <a:ea typeface="Times New Roman"/>
                <a:cs typeface="Times New Roman"/>
                <a:sym typeface="Times New Roman"/>
              </a:defRPr>
            </a:pPr>
            <a:r>
              <a:t>Normally, stress is a tool we use to motivate you…</a:t>
            </a:r>
          </a:p>
          <a:p>
            <a:pPr marL="342899" indent="-342899">
              <a:lnSpc>
                <a:spcPts val="5200"/>
              </a:lnSpc>
              <a:spcBef>
                <a:spcPts val="1200"/>
              </a:spcBef>
              <a:defRPr sz="2400">
                <a:latin typeface="Times New Roman"/>
                <a:ea typeface="Times New Roman"/>
                <a:cs typeface="Times New Roman"/>
                <a:sym typeface="Times New Roman"/>
              </a:defRPr>
            </a:pPr>
            <a:r>
              <a:t>That does not seem to be a terribly good idea right now…</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adings"/>
          <p:cNvSpPr txBox="1"/>
          <p:nvPr>
            <p:ph type="title" idx="4294967295"/>
          </p:nvPr>
        </p:nvSpPr>
        <p:spPr>
          <a:xfrm>
            <a:off x="444500" y="0"/>
            <a:ext cx="8255000" cy="1587501"/>
          </a:xfrm>
          <a:prstGeom prst="rect">
            <a:avLst/>
          </a:prstGeom>
        </p:spPr>
        <p:txBody>
          <a:bodyPr>
            <a:normAutofit fontScale="100000" lnSpcReduction="0"/>
          </a:bodyPr>
          <a:lstStyle/>
          <a:p>
            <a:pPr/>
            <a:r>
              <a:t>Readings</a:t>
            </a:r>
          </a:p>
        </p:txBody>
      </p:sp>
      <p:sp>
        <p:nvSpPr>
          <p:cNvPr id="110" name="The Post-1914 Breakdown…"/>
          <p:cNvSpPr txBox="1"/>
          <p:nvPr>
            <p:ph type="body" idx="4294967295"/>
          </p:nvPr>
        </p:nvSpPr>
        <p:spPr>
          <a:xfrm>
            <a:off x="444500" y="1587500"/>
            <a:ext cx="8255000" cy="4762500"/>
          </a:xfrm>
          <a:prstGeom prst="rect">
            <a:avLst/>
          </a:prstGeom>
        </p:spPr>
        <p:txBody>
          <a:bodyPr>
            <a:normAutofit fontScale="100000" lnSpcReduction="0"/>
          </a:bodyPr>
          <a:lstStyle/>
          <a:p>
            <a:pPr marL="0" indent="0" defTabSz="320039">
              <a:lnSpc>
                <a:spcPts val="4100"/>
              </a:lnSpc>
              <a:spcBef>
                <a:spcPts val="800"/>
              </a:spcBef>
              <a:buSzTx/>
              <a:buFontTx/>
              <a:buNone/>
              <a:defRPr b="1" sz="2100">
                <a:latin typeface="+mn-lt"/>
                <a:ea typeface="+mn-ea"/>
                <a:cs typeface="+mn-cs"/>
                <a:sym typeface="Helvetica"/>
              </a:defRPr>
            </a:pPr>
            <a:r>
              <a:t>The Post-1914 Breakdown</a:t>
            </a:r>
          </a:p>
          <a:p>
            <a:pPr marL="240029" indent="-240029" defTabSz="320039">
              <a:lnSpc>
                <a:spcPts val="3600"/>
              </a:lnSpc>
              <a:spcBef>
                <a:spcPts val="800"/>
              </a:spcBef>
              <a:defRPr sz="1679">
                <a:latin typeface="Times New Roman"/>
                <a:ea typeface="Times New Roman"/>
                <a:cs typeface="Times New Roman"/>
                <a:sym typeface="Times New Roman"/>
              </a:defRPr>
            </a:pPr>
            <a:r>
              <a:t>John Maynard Keynes (1919): The Economic Consequences of the Peace, selections chs. 1-4 &lt;</a:t>
            </a:r>
            <a:r>
              <a:rPr u="sng">
                <a:solidFill>
                  <a:srgbClr val="0000FF"/>
                </a:solidFill>
                <a:uFill>
                  <a:solidFill>
                    <a:srgbClr val="0000FF"/>
                  </a:solidFill>
                </a:uFill>
                <a:hlinkClick r:id="rId2" invalidUrl="" action="" tgtFrame="" tooltip="" history="1" highlightClick="0" endSnd="0"/>
              </a:rPr>
              <a:t>https://delong.typepad.com/files/keynes-peace.pdf</a:t>
            </a:r>
            <a:r>
              <a:t>&gt;</a:t>
            </a:r>
          </a:p>
          <a:p>
            <a:pPr marL="240029" indent="-240029" defTabSz="320039">
              <a:lnSpc>
                <a:spcPts val="3600"/>
              </a:lnSpc>
              <a:spcBef>
                <a:spcPts val="800"/>
              </a:spcBef>
              <a:defRPr sz="1679">
                <a:latin typeface="Times New Roman"/>
                <a:ea typeface="Times New Roman"/>
                <a:cs typeface="Times New Roman"/>
                <a:sym typeface="Times New Roman"/>
              </a:defRPr>
            </a:pPr>
            <a:r>
              <a:t>John Maynard Keynes (1925): The Economic Consequences of Mr. Churchill &lt;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a:p>
            <a:pPr marL="240029" indent="-240029" defTabSz="320039">
              <a:lnSpc>
                <a:spcPts val="3600"/>
              </a:lnSpc>
              <a:spcBef>
                <a:spcPts val="800"/>
              </a:spcBef>
              <a:defRPr sz="1679">
                <a:latin typeface="Times New Roman"/>
                <a:ea typeface="Times New Roman"/>
                <a:cs typeface="Times New Roman"/>
                <a:sym typeface="Times New Roman"/>
              </a:defRPr>
            </a:pPr>
          </a:p>
          <a:p>
            <a:pPr marL="0" indent="0" defTabSz="320039">
              <a:lnSpc>
                <a:spcPts val="4100"/>
              </a:lnSpc>
              <a:spcBef>
                <a:spcPts val="800"/>
              </a:spcBef>
              <a:buSzTx/>
              <a:buFontTx/>
              <a:buNone/>
              <a:defRPr b="1" sz="2100">
                <a:latin typeface="+mn-lt"/>
                <a:ea typeface="+mn-ea"/>
                <a:cs typeface="+mn-cs"/>
                <a:sym typeface="Helvetica"/>
              </a:defRPr>
            </a:pPr>
            <a:r>
              <a:t>American Exceptionalism</a:t>
            </a:r>
          </a:p>
          <a:p>
            <a:pPr marL="240029" indent="-240029" defTabSz="320039">
              <a:lnSpc>
                <a:spcPts val="3600"/>
              </a:lnSpc>
              <a:spcBef>
                <a:spcPts val="800"/>
              </a:spcBef>
              <a:defRPr sz="1679">
                <a:latin typeface="Times New Roman"/>
                <a:ea typeface="Times New Roman"/>
                <a:cs typeface="Times New Roman"/>
                <a:sym typeface="Times New Roman"/>
              </a:defRPr>
            </a:pPr>
            <a:r>
              <a:t>Kenneth Sokoloff (1984): Was the Transition from the Artisanal Shop to the Non-Mechanized Factory Associated with Gains in Efficiency? &lt;</a:t>
            </a:r>
            <a:r>
              <a:rPr u="sng">
                <a:solidFill>
                  <a:srgbClr val="0000FF"/>
                </a:solidFill>
                <a:uFill>
                  <a:solidFill>
                    <a:srgbClr val="0000FF"/>
                  </a:solidFill>
                </a:uFill>
                <a:hlinkClick r:id="rId4" invalidUrl="" action="" tgtFrame="" tooltip="" history="1" highlightClick="0" endSnd="0"/>
              </a:rPr>
              <a:t>http://www.nber.org/papers/w1386</a:t>
            </a:r>
            <a:r>
              <a:t>&gt;</a:t>
            </a:r>
          </a:p>
          <a:p>
            <a:pPr marL="240029" indent="-240029" defTabSz="320039">
              <a:lnSpc>
                <a:spcPts val="3600"/>
              </a:lnSpc>
              <a:spcBef>
                <a:spcPts val="800"/>
              </a:spcBef>
              <a:defRPr sz="1679">
                <a:latin typeface="Times New Roman"/>
                <a:ea typeface="Times New Roman"/>
                <a:cs typeface="Times New Roman"/>
                <a:sym typeface="Times New Roman"/>
              </a:defRPr>
            </a:pPr>
            <a:r>
              <a:t>Daniel Gross (2017): Scale versus Scope in the Diffusion of New Technology: Evidence from the Tractor &lt;</a:t>
            </a:r>
            <a:r>
              <a:rPr u="sng">
                <a:solidFill>
                  <a:srgbClr val="0000FF"/>
                </a:solidFill>
                <a:uFill>
                  <a:solidFill>
                    <a:srgbClr val="0000FF"/>
                  </a:solidFill>
                </a:uFill>
                <a:hlinkClick r:id="rId5" invalidUrl="" action="" tgtFrame="" tooltip="" history="1" highlightClick="0" endSnd="0"/>
              </a:rPr>
              <a:t>https://www.nber.org/papers/w24125</a:t>
            </a:r>
            <a:r>
              <a:t>&gt;</a:t>
            </a:r>
          </a:p>
          <a:p>
            <a:pPr marL="240029" indent="-240029" defTabSz="320039">
              <a:lnSpc>
                <a:spcPts val="3600"/>
              </a:lnSpc>
              <a:spcBef>
                <a:spcPts val="800"/>
              </a:spcBef>
              <a:defRPr sz="1679">
                <a:latin typeface="Times New Roman"/>
                <a:ea typeface="Times New Roman"/>
                <a:cs typeface="Times New Roman"/>
                <a:sym typeface="Times New Roman"/>
              </a:defRPr>
            </a:pPr>
            <a:r>
              <a:t>Dave Donaldson and Richard Hornbeck (2016): Railroads and American Economic Growth: A ‘Market Access’ Approach &lt;</a:t>
            </a:r>
            <a:r>
              <a:rPr u="sng">
                <a:solidFill>
                  <a:srgbClr val="0000FF"/>
                </a:solidFill>
                <a:uFill>
                  <a:solidFill>
                    <a:srgbClr val="0000FF"/>
                  </a:solidFill>
                </a:uFill>
                <a:hlinkClick r:id="rId6" invalidUrl="" action="" tgtFrame="" tooltip="" history="1" highlightClick="0" endSnd="0"/>
              </a:rPr>
              <a:t>https://academic.oup.com/qje/article/131/2/799/2606976</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he Post-WWI Breakdown"/>
          <p:cNvSpPr txBox="1"/>
          <p:nvPr>
            <p:ph type="title" idx="4294967295"/>
          </p:nvPr>
        </p:nvSpPr>
        <p:spPr>
          <a:xfrm>
            <a:off x="277663" y="-1"/>
            <a:ext cx="8572501" cy="1270001"/>
          </a:xfrm>
          <a:prstGeom prst="rect">
            <a:avLst/>
          </a:prstGeom>
        </p:spPr>
        <p:txBody>
          <a:bodyPr>
            <a:normAutofit fontScale="100000" lnSpcReduction="0"/>
          </a:bodyPr>
          <a:lstStyle>
            <a:lvl1pPr defTabSz="306324">
              <a:lnSpc>
                <a:spcPts val="7700"/>
              </a:lnSpc>
              <a:defRPr sz="5360"/>
            </a:lvl1pPr>
          </a:lstStyle>
          <a:p>
            <a:pPr/>
            <a:r>
              <a:t>The Post-WWI Breakdown</a:t>
            </a:r>
          </a:p>
        </p:txBody>
      </p:sp>
      <p:sp>
        <p:nvSpPr>
          <p:cNvPr id="113" name="Two from John Maynard Keynes:…"/>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324611">
              <a:spcBef>
                <a:spcPts val="800"/>
              </a:spcBef>
              <a:buSzTx/>
              <a:buFontTx/>
              <a:buNone/>
              <a:defRPr b="1" sz="2130">
                <a:latin typeface="+mn-lt"/>
                <a:ea typeface="+mn-ea"/>
                <a:cs typeface="+mn-cs"/>
                <a:sym typeface="Helvetica"/>
              </a:defRPr>
            </a:pPr>
            <a:r>
              <a:t>Two from John Maynard Keynes:</a:t>
            </a:r>
          </a:p>
          <a:p>
            <a:pPr marL="243458" indent="-243458" defTabSz="324611">
              <a:spcBef>
                <a:spcPts val="800"/>
              </a:spcBef>
              <a:defRPr sz="1703">
                <a:latin typeface="Times New Roman"/>
                <a:ea typeface="Times New Roman"/>
                <a:cs typeface="Times New Roman"/>
                <a:sym typeface="Times New Roman"/>
              </a:defRPr>
            </a:pPr>
            <a:r>
              <a:t>John Maynard Keynes (1919): The Economic Consequences of the Peace, selections chs. 1-4 &lt;</a:t>
            </a:r>
            <a:r>
              <a:rPr u="sng">
                <a:solidFill>
                  <a:srgbClr val="0000FF"/>
                </a:solidFill>
                <a:uFill>
                  <a:solidFill>
                    <a:srgbClr val="0000FF"/>
                  </a:solidFill>
                </a:uFill>
                <a:hlinkClick r:id="rId3" invalidUrl="" action="" tgtFrame="" tooltip="" history="1" highlightClick="0" endSnd="0"/>
              </a:rPr>
              <a:t>https://delong.typepad.com/files/keynes-peace.pdf</a:t>
            </a:r>
            <a:r>
              <a:t>&gt;</a:t>
            </a:r>
          </a:p>
          <a:p>
            <a:pPr marL="243458" indent="-243458" defTabSz="324611">
              <a:lnSpc>
                <a:spcPts val="3700"/>
              </a:lnSpc>
              <a:spcBef>
                <a:spcPts val="800"/>
              </a:spcBef>
              <a:defRPr sz="1703">
                <a:latin typeface="Times New Roman"/>
                <a:ea typeface="Times New Roman"/>
                <a:cs typeface="Times New Roman"/>
                <a:sym typeface="Times New Roman"/>
              </a:defRPr>
            </a:pPr>
            <a:r>
              <a:t>John Maynard Keynes (1925): The Economic Consequences of Mr. Churchill &lt;</a:t>
            </a:r>
            <a:r>
              <a:rPr u="sng">
                <a:solidFill>
                  <a:srgbClr val="0000FF"/>
                </a:solidFill>
                <a:uFill>
                  <a:solidFill>
                    <a:srgbClr val="0000FF"/>
                  </a:solidFill>
                </a:uFill>
                <a:hlinkClick r:id="rId4" invalidUrl="" action="" tgtFrame="" tooltip="" history="1" highlightClick="0" endSnd="0"/>
              </a:rPr>
              <a:t>https://gutenberg.ca/ebooks/keynes-essaysinpersuasion/keynes-essaysinpersuasion-00-h.html#Economic_Consequences</a:t>
            </a:r>
            <a:r>
              <a:t>&gt;</a:t>
            </a:r>
          </a:p>
          <a:p>
            <a:pPr marL="243458" indent="-243458" defTabSz="324611">
              <a:spcBef>
                <a:spcPts val="800"/>
              </a:spcBef>
              <a:defRPr sz="1703">
                <a:latin typeface="Times New Roman"/>
                <a:ea typeface="Times New Roman"/>
                <a:cs typeface="Times New Roman"/>
                <a:sym typeface="Times New Roman"/>
              </a:defRPr>
            </a:pPr>
            <a:r>
              <a:t>Keynes’s thought process:</a:t>
            </a:r>
          </a:p>
          <a:p>
            <a:pPr lvl="1" marL="568070" indent="-243458" defTabSz="324611">
              <a:spcBef>
                <a:spcPts val="800"/>
              </a:spcBef>
              <a:buChar char="•"/>
              <a:defRPr sz="1703">
                <a:latin typeface="Times New Roman"/>
                <a:ea typeface="Times New Roman"/>
                <a:cs typeface="Times New Roman"/>
                <a:sym typeface="Times New Roman"/>
              </a:defRPr>
            </a:pPr>
            <a:r>
              <a:t>Peer through the web of finance at the real decisions being made underneath</a:t>
            </a:r>
          </a:p>
          <a:p>
            <a:pPr lvl="1" marL="568070" indent="-243458" defTabSz="324611">
              <a:spcBef>
                <a:spcPts val="800"/>
              </a:spcBef>
              <a:buChar char="•"/>
              <a:defRPr sz="1703">
                <a:latin typeface="Times New Roman"/>
                <a:ea typeface="Times New Roman"/>
                <a:cs typeface="Times New Roman"/>
                <a:sym typeface="Times New Roman"/>
              </a:defRPr>
            </a:pPr>
            <a:r>
              <a:t>Rearrange the web of finance and claims so that it was, well, sensible</a:t>
            </a:r>
          </a:p>
          <a:p>
            <a:pPr lvl="1" marL="568070" indent="-243458" defTabSz="324611">
              <a:spcBef>
                <a:spcPts val="800"/>
              </a:spcBef>
              <a:buChar char="•"/>
              <a:defRPr sz="1703">
                <a:latin typeface="Times New Roman"/>
                <a:ea typeface="Times New Roman"/>
                <a:cs typeface="Times New Roman"/>
                <a:sym typeface="Times New Roman"/>
              </a:defRPr>
            </a:pPr>
            <a:r>
              <a:t>A viewpoint very hostile to ideas of “austerity” and “confidence”</a:t>
            </a:r>
          </a:p>
        </p:txBody>
      </p:sp>
      <p:sp>
        <p:nvSpPr>
          <p:cNvPr id="114"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15" name="Image" descr="Image"/>
          <p:cNvPicPr>
            <a:picLocks noChangeAspect="1"/>
          </p:cNvPicPr>
          <p:nvPr/>
        </p:nvPicPr>
        <p:blipFill>
          <a:blip r:embed="rId5">
            <a:extLst/>
          </a:blip>
          <a:stretch>
            <a:fillRect/>
          </a:stretch>
        </p:blipFill>
        <p:spPr>
          <a:xfrm>
            <a:off x="5280527" y="1269999"/>
            <a:ext cx="3569637" cy="521716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Keynes on What an Economist Is"/>
          <p:cNvSpPr txBox="1"/>
          <p:nvPr>
            <p:ph type="title" idx="4294967295"/>
          </p:nvPr>
        </p:nvSpPr>
        <p:spPr>
          <a:xfrm>
            <a:off x="277663" y="-1"/>
            <a:ext cx="8572501" cy="1270001"/>
          </a:xfrm>
          <a:prstGeom prst="rect">
            <a:avLst/>
          </a:prstGeom>
        </p:spPr>
        <p:txBody>
          <a:bodyPr>
            <a:normAutofit fontScale="100000" lnSpcReduction="0"/>
          </a:bodyPr>
          <a:lstStyle>
            <a:lvl1pPr defTabSz="242315">
              <a:lnSpc>
                <a:spcPts val="6100"/>
              </a:lnSpc>
              <a:defRPr sz="4240">
                <a:solidFill>
                  <a:srgbClr val="000080"/>
                </a:solidFill>
              </a:defRPr>
            </a:lvl1pPr>
          </a:lstStyle>
          <a:p>
            <a:pPr/>
            <a:r>
              <a:t>Keynes on What an Economist Is</a:t>
            </a:r>
          </a:p>
        </p:txBody>
      </p:sp>
      <p:sp>
        <p:nvSpPr>
          <p:cNvPr id="120" name="Obituary for his teacher Alfred Marshall:…"/>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288036">
              <a:buSzTx/>
              <a:buFontTx/>
              <a:buNone/>
              <a:defRPr b="1" sz="1890">
                <a:latin typeface="+mn-lt"/>
                <a:ea typeface="+mn-ea"/>
                <a:cs typeface="+mn-cs"/>
                <a:sym typeface="Helvetica"/>
              </a:defRPr>
            </a:pPr>
            <a:r>
              <a:t>Obituary for his teacher Alfred Marshall:</a:t>
            </a:r>
          </a:p>
          <a:p>
            <a:pPr marL="216026" indent="-216026" defTabSz="288036">
              <a:defRPr sz="1512">
                <a:latin typeface="Times New Roman"/>
                <a:ea typeface="Times New Roman"/>
                <a:cs typeface="Times New Roman"/>
                <a:sym typeface="Times New Roman"/>
              </a:defRPr>
            </a:pPr>
            <a:r>
              <a:t>“The study of economics does not seem to require any specialised gifts of an unusually high order. Is it not, intellectually regarded, a very easy subject compared with the higher branches of philosophy and pure science? Yet good, or even competent, economists are the rarest of birds. </a:t>
            </a:r>
          </a:p>
          <a:p>
            <a:pPr marL="216026" indent="-216026" defTabSz="288036">
              <a:defRPr sz="1512">
                <a:latin typeface="Times New Roman"/>
                <a:ea typeface="Times New Roman"/>
                <a:cs typeface="Times New Roman"/>
                <a:sym typeface="Times New Roman"/>
              </a:defRPr>
            </a:pPr>
            <a:r>
              <a:t>“An easy subject, at which very few excel! The paradox finds its explanation, perhaps, in that the master-economist must possess a rare combination of gifts. He must reach a high standard in several different directions and must combine talents not often found together. He must be mathematician, historian, statesman, philosopher—in some degree. He must understand symbols and speak in words. He must contemplate the particular in terms of the general, and touch abstract and concrete in the same flight of thought. He must study the present in the light of the past for the purposes of the future. </a:t>
            </a:r>
          </a:p>
          <a:p>
            <a:pPr marL="216026" indent="-216026" defTabSz="288036">
              <a:defRPr sz="1512">
                <a:latin typeface="Times New Roman"/>
                <a:ea typeface="Times New Roman"/>
                <a:cs typeface="Times New Roman"/>
                <a:sym typeface="Times New Roman"/>
              </a:defRPr>
            </a:pPr>
            <a:r>
              <a:t>“No part of man's nature or his institutions must lie entirely outside his regard. He must be purposeful and disinterested in a simultaneous mood; as aloof and incorruptible as an artist, yet sometimes as near the earth as a politician...”</a:t>
            </a:r>
          </a:p>
        </p:txBody>
      </p:sp>
      <p:sp>
        <p:nvSpPr>
          <p:cNvPr id="121"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22" name="Image" descr="Image"/>
          <p:cNvPicPr>
            <a:picLocks noChangeAspect="1"/>
          </p:cNvPicPr>
          <p:nvPr/>
        </p:nvPicPr>
        <p:blipFill>
          <a:blip r:embed="rId3">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rying to—Don’t Laugh—Restore Civilization"/>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Trying to—Don’t Laugh—Restore Civilization</a:t>
            </a:r>
          </a:p>
        </p:txBody>
      </p:sp>
      <p:sp>
        <p:nvSpPr>
          <p:cNvPr id="127" name="A profound sense that the mechanism of human progress was breaking:…"/>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324611">
              <a:spcBef>
                <a:spcPts val="800"/>
              </a:spcBef>
              <a:buSzTx/>
              <a:buFontTx/>
              <a:buNone/>
              <a:defRPr b="1" sz="2130">
                <a:latin typeface="+mn-lt"/>
                <a:ea typeface="+mn-ea"/>
                <a:cs typeface="+mn-cs"/>
                <a:sym typeface="Helvetica"/>
              </a:defRPr>
            </a:pPr>
            <a:r>
              <a:t>A profound sense that the mechanism of human progress was breaking:</a:t>
            </a:r>
          </a:p>
          <a:p>
            <a:pPr marL="243458" indent="-243458" defTabSz="324611">
              <a:lnSpc>
                <a:spcPts val="3700"/>
              </a:lnSpc>
              <a:spcBef>
                <a:spcPts val="800"/>
              </a:spcBef>
              <a:defRPr sz="1703">
                <a:latin typeface="Times New Roman"/>
                <a:ea typeface="Times New Roman"/>
                <a:cs typeface="Times New Roman"/>
                <a:sym typeface="Times New Roman"/>
              </a:defRPr>
            </a:pPr>
            <a:r>
              <a:t>Reaction to WWI &amp; the peace treaty</a:t>
            </a:r>
          </a:p>
          <a:p>
            <a:pPr lvl="1" marL="568070" indent="-243458" defTabSz="324611">
              <a:spcBef>
                <a:spcPts val="800"/>
              </a:spcBef>
              <a:buChar char="•"/>
              <a:defRPr sz="1703">
                <a:latin typeface="Times New Roman"/>
                <a:ea typeface="Times New Roman"/>
                <a:cs typeface="Times New Roman"/>
                <a:sym typeface="Times New Roman"/>
              </a:defRPr>
            </a:pPr>
            <a:r>
              <a:t>Pre-WWI “El Dorado” fragile</a:t>
            </a:r>
          </a:p>
          <a:p>
            <a:pPr lvl="1" marL="568070" indent="-243458" defTabSz="324611">
              <a:spcBef>
                <a:spcPts val="800"/>
              </a:spcBef>
              <a:buChar char="•"/>
              <a:defRPr sz="1703">
                <a:latin typeface="Times New Roman"/>
                <a:ea typeface="Times New Roman"/>
                <a:cs typeface="Times New Roman"/>
                <a:sym typeface="Times New Roman"/>
              </a:defRPr>
            </a:pPr>
            <a:r>
              <a:t>Peace treaty an absolute disaster</a:t>
            </a:r>
          </a:p>
          <a:p>
            <a:pPr lvl="1" marL="568070" indent="-243458" defTabSz="324611">
              <a:spcBef>
                <a:spcPts val="800"/>
              </a:spcBef>
              <a:buChar char="•"/>
              <a:defRPr sz="1703">
                <a:latin typeface="Times New Roman"/>
                <a:ea typeface="Times New Roman"/>
                <a:cs typeface="Times New Roman"/>
                <a:sym typeface="Times New Roman"/>
              </a:defRPr>
            </a:pPr>
            <a:r>
              <a:t>Viewing newly-democratic Germany as an enemy from which resources were to be abstracted a mistake</a:t>
            </a:r>
          </a:p>
          <a:p>
            <a:pPr marL="243458" indent="-243458" defTabSz="324611">
              <a:spcBef>
                <a:spcPts val="800"/>
              </a:spcBef>
              <a:defRPr sz="1703">
                <a:latin typeface="Times New Roman"/>
                <a:ea typeface="Times New Roman"/>
                <a:cs typeface="Times New Roman"/>
                <a:sym typeface="Times New Roman"/>
              </a:defRPr>
            </a:pPr>
            <a:r>
              <a:t>Reaction to post-WWI attempts at normalization:</a:t>
            </a:r>
          </a:p>
          <a:p>
            <a:pPr lvl="1" marL="568070" indent="-243458" defTabSz="324611">
              <a:spcBef>
                <a:spcPts val="800"/>
              </a:spcBef>
              <a:buChar char="•"/>
              <a:defRPr sz="1703">
                <a:latin typeface="Times New Roman"/>
                <a:ea typeface="Times New Roman"/>
                <a:cs typeface="Times New Roman"/>
                <a:sym typeface="Times New Roman"/>
              </a:defRPr>
            </a:pPr>
            <a:r>
              <a:t>Austerity a huge mistake</a:t>
            </a:r>
          </a:p>
          <a:p>
            <a:pPr lvl="1" marL="568070" indent="-243458" defTabSz="324611">
              <a:spcBef>
                <a:spcPts val="800"/>
              </a:spcBef>
              <a:buChar char="•"/>
              <a:defRPr sz="1703">
                <a:latin typeface="Times New Roman"/>
                <a:ea typeface="Times New Roman"/>
                <a:cs typeface="Times New Roman"/>
                <a:sym typeface="Times New Roman"/>
              </a:defRPr>
            </a:pPr>
            <a:r>
              <a:t>Not the case that: “The market giveth, the market taketh away, blessed be the name of the market”</a:t>
            </a:r>
          </a:p>
          <a:p>
            <a:pPr lvl="1" marL="568070" indent="-243458" defTabSz="324611">
              <a:spcBef>
                <a:spcPts val="800"/>
              </a:spcBef>
              <a:buChar char="•"/>
              <a:defRPr sz="1703">
                <a:latin typeface="Times New Roman"/>
                <a:ea typeface="Times New Roman"/>
                <a:cs typeface="Times New Roman"/>
                <a:sym typeface="Times New Roman"/>
              </a:defRPr>
            </a:pPr>
            <a:r>
              <a:t>Rather: “The market was made for man; not man for the market”</a:t>
            </a:r>
          </a:p>
        </p:txBody>
      </p:sp>
      <p:sp>
        <p:nvSpPr>
          <p:cNvPr id="128"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29" name="Image" descr="Image"/>
          <p:cNvPicPr>
            <a:picLocks noChangeAspect="1"/>
          </p:cNvPicPr>
          <p:nvPr/>
        </p:nvPicPr>
        <p:blipFill>
          <a:blip r:embed="rId3">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Coronavirus"/>
          <p:cNvSpPr txBox="1"/>
          <p:nvPr>
            <p:ph type="title" idx="4294967295"/>
          </p:nvPr>
        </p:nvSpPr>
        <p:spPr>
          <a:xfrm>
            <a:off x="444500" y="0"/>
            <a:ext cx="8255000" cy="1587501"/>
          </a:xfrm>
          <a:prstGeom prst="rect">
            <a:avLst/>
          </a:prstGeom>
        </p:spPr>
        <p:txBody>
          <a:bodyPr>
            <a:normAutofit fontScale="100000" lnSpcReduction="0"/>
          </a:bodyPr>
          <a:lstStyle/>
          <a:p>
            <a:pPr/>
            <a:r>
              <a:t>Coronavirus</a:t>
            </a:r>
          </a:p>
        </p:txBody>
      </p:sp>
      <p:sp>
        <p:nvSpPr>
          <p:cNvPr id="67" name="Where we think we are:…"/>
          <p:cNvSpPr txBox="1"/>
          <p:nvPr>
            <p:ph type="body" sz="half" idx="4294967295"/>
          </p:nvPr>
        </p:nvSpPr>
        <p:spPr>
          <a:xfrm>
            <a:off x="444500" y="1587500"/>
            <a:ext cx="4772204" cy="4762500"/>
          </a:xfrm>
          <a:prstGeom prst="rect">
            <a:avLst/>
          </a:prstGeom>
        </p:spPr>
        <p:txBody>
          <a:bodyPr>
            <a:normAutofit fontScale="100000" lnSpcReduction="0"/>
          </a:bodyPr>
          <a:lstStyle/>
          <a:p>
            <a:pPr marL="0" indent="0" defTabSz="224027">
              <a:lnSpc>
                <a:spcPts val="2900"/>
              </a:lnSpc>
              <a:spcBef>
                <a:spcPts val="500"/>
              </a:spcBef>
              <a:buSzTx/>
              <a:buFontTx/>
              <a:buNone/>
              <a:defRPr b="1" sz="1470">
                <a:latin typeface="+mn-lt"/>
                <a:ea typeface="+mn-ea"/>
                <a:cs typeface="+mn-cs"/>
                <a:sym typeface="Helvetica"/>
              </a:defRPr>
            </a:pPr>
            <a:r>
              <a:t>Where we think we are:</a:t>
            </a:r>
          </a:p>
          <a:p>
            <a:pPr marL="168020" indent="-168020" defTabSz="224027">
              <a:lnSpc>
                <a:spcPts val="2500"/>
              </a:lnSpc>
              <a:spcBef>
                <a:spcPts val="500"/>
              </a:spcBef>
              <a:defRPr sz="1176">
                <a:latin typeface="Times New Roman"/>
                <a:ea typeface="Times New Roman"/>
                <a:cs typeface="Times New Roman"/>
                <a:sym typeface="Times New Roman"/>
              </a:defRPr>
            </a:pPr>
            <a:r>
              <a:t>We really do not know</a:t>
            </a:r>
          </a:p>
          <a:p>
            <a:pPr marL="168020" indent="-168020" defTabSz="224027">
              <a:lnSpc>
                <a:spcPts val="2500"/>
              </a:lnSpc>
              <a:spcBef>
                <a:spcPts val="500"/>
              </a:spcBef>
              <a:defRPr sz="1176">
                <a:latin typeface="Times New Roman"/>
                <a:ea typeface="Times New Roman"/>
                <a:cs typeface="Times New Roman"/>
                <a:sym typeface="Times New Roman"/>
              </a:defRPr>
            </a:pPr>
            <a:r>
              <a:t>No random samples…</a:t>
            </a:r>
          </a:p>
          <a:p>
            <a:pPr marL="168020" indent="-168020" defTabSz="224027">
              <a:lnSpc>
                <a:spcPts val="2500"/>
              </a:lnSpc>
              <a:spcBef>
                <a:spcPts val="500"/>
              </a:spcBef>
              <a:defRPr sz="1176">
                <a:latin typeface="Times New Roman"/>
                <a:ea typeface="Times New Roman"/>
                <a:cs typeface="Times New Roman"/>
                <a:sym typeface="Times New Roman"/>
              </a:defRPr>
            </a:pPr>
            <a:r>
              <a:t>Best thing I have read comes from Jim Stock &lt;</a:t>
            </a:r>
            <a:r>
              <a:rPr u="sng">
                <a:solidFill>
                  <a:srgbClr val="0000FF"/>
                </a:solidFill>
                <a:uFill>
                  <a:solidFill>
                    <a:srgbClr val="0000FF"/>
                  </a:solidFill>
                </a:uFill>
                <a:hlinkClick r:id="rId2" invalidUrl="" action="" tgtFrame="" tooltip="" history="1" highlightClick="0" endSnd="0"/>
              </a:rPr>
              <a:t>https://drive.google.com/file/d/12MV466ZZy5xHir4xdPhoTrL1oO8CbZU-/view</a:t>
            </a:r>
            <a:r>
              <a:t>&gt;:</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basic SIR epidemiological model of contagion</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effect of social distancing and business shutdowns on epidemic dynamics enters the model through a single parameter: the case transmission rate β</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Re-express the model in terms of β and the asymptomatic (or not very symptomatic) hence non-tested rate—the fraction of the infected who are not tested</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The COVID-19 non-testing rate is unidentified in our model </a:t>
            </a:r>
          </a:p>
          <a:p>
            <a:pPr lvl="1" marL="392048" indent="-168020" defTabSz="224027">
              <a:lnSpc>
                <a:spcPts val="2500"/>
              </a:lnSpc>
              <a:spcBef>
                <a:spcPts val="500"/>
              </a:spcBef>
              <a:buChar char="•"/>
              <a:defRPr sz="1176">
                <a:latin typeface="Times New Roman"/>
                <a:ea typeface="Times New Roman"/>
                <a:cs typeface="Times New Roman"/>
                <a:sym typeface="Times New Roman"/>
              </a:defRPr>
            </a:pPr>
            <a:r>
              <a:t>Estimates in the epidemiological literature range from 0.18 to 0.86. </a:t>
            </a:r>
          </a:p>
          <a:p>
            <a:pPr lvl="2" marL="616076" indent="-168020" defTabSz="224027">
              <a:lnSpc>
                <a:spcPts val="2500"/>
              </a:lnSpc>
              <a:spcBef>
                <a:spcPts val="500"/>
              </a:spcBef>
              <a:defRPr sz="1176">
                <a:latin typeface="Times New Roman"/>
                <a:ea typeface="Times New Roman"/>
                <a:cs typeface="Times New Roman"/>
                <a:sym typeface="Times New Roman"/>
              </a:defRPr>
            </a:pPr>
            <a:r>
              <a:t>The asymptomatic rate could be estimated accurately and quickly by testing a random sample</a:t>
            </a:r>
          </a:p>
          <a:p>
            <a:pPr marL="168020" indent="-168020" defTabSz="224027">
              <a:lnSpc>
                <a:spcPts val="2500"/>
              </a:lnSpc>
              <a:spcBef>
                <a:spcPts val="500"/>
              </a:spcBef>
              <a:defRPr sz="1176">
                <a:latin typeface="Times New Roman"/>
                <a:ea typeface="Times New Roman"/>
                <a:cs typeface="Times New Roman"/>
                <a:sym typeface="Times New Roman"/>
              </a:defRPr>
            </a:pPr>
            <a:r>
              <a:t>The optimal policy response and its economic consequences hinge critically on the asymptomatic rate</a:t>
            </a:r>
          </a:p>
        </p:txBody>
      </p:sp>
      <p:pic>
        <p:nvPicPr>
          <p:cNvPr id="68" name="Image" descr="Image"/>
          <p:cNvPicPr>
            <a:picLocks noChangeAspect="1"/>
          </p:cNvPicPr>
          <p:nvPr/>
        </p:nvPicPr>
        <p:blipFill>
          <a:blip r:embed="rId3">
            <a:extLst/>
          </a:blip>
          <a:stretch>
            <a:fillRect/>
          </a:stretch>
        </p:blipFill>
        <p:spPr>
          <a:xfrm>
            <a:off x="5216703" y="1587500"/>
            <a:ext cx="3482797" cy="2458216"/>
          </a:xfrm>
          <a:prstGeom prst="rect">
            <a:avLst/>
          </a:prstGeom>
          <a:ln w="12700">
            <a:miter lim="400000"/>
          </a:ln>
        </p:spPr>
      </p:pic>
      <p:pic>
        <p:nvPicPr>
          <p:cNvPr id="69" name="Image" descr="Image"/>
          <p:cNvPicPr>
            <a:picLocks noChangeAspect="1"/>
          </p:cNvPicPr>
          <p:nvPr/>
        </p:nvPicPr>
        <p:blipFill>
          <a:blip r:embed="rId4">
            <a:extLst/>
          </a:blip>
          <a:stretch>
            <a:fillRect/>
          </a:stretch>
        </p:blipFill>
        <p:spPr>
          <a:xfrm>
            <a:off x="5215076" y="4166253"/>
            <a:ext cx="3484424" cy="2458216"/>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Economic Consequences of the Peace"/>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The Economic Consequences of the Peace</a:t>
            </a:r>
          </a:p>
        </p:txBody>
      </p:sp>
      <p:sp>
        <p:nvSpPr>
          <p:cNvPr id="134" name="Once again, the 1870 Watershed:…"/>
          <p:cNvSpPr txBox="1"/>
          <p:nvPr>
            <p:ph type="body" sz="half" idx="4294967295"/>
          </p:nvPr>
        </p:nvSpPr>
        <p:spPr>
          <a:xfrm>
            <a:off x="277663" y="1270000"/>
            <a:ext cx="4254044" cy="5080000"/>
          </a:xfrm>
          <a:prstGeom prst="rect">
            <a:avLst/>
          </a:prstGeom>
        </p:spPr>
        <p:txBody>
          <a:bodyPr>
            <a:normAutofit fontScale="100000" lnSpcReduction="0"/>
          </a:bodyPr>
          <a:lstStyle/>
          <a:p>
            <a:pPr marL="0" indent="0" defTabSz="256031">
              <a:spcBef>
                <a:spcPts val="600"/>
              </a:spcBef>
              <a:buSzTx/>
              <a:buFontTx/>
              <a:buNone/>
              <a:defRPr b="1" sz="1679">
                <a:solidFill>
                  <a:srgbClr val="000080"/>
                </a:solidFill>
                <a:latin typeface="+mn-lt"/>
                <a:ea typeface="+mn-ea"/>
                <a:cs typeface="+mn-cs"/>
                <a:sym typeface="Helvetica"/>
              </a:defRPr>
            </a:pPr>
            <a:r>
              <a:t>Once again, the 1870 Watershed:</a:t>
            </a:r>
          </a:p>
          <a:p>
            <a:pPr marL="192023" indent="-192023" defTabSz="256031">
              <a:spcBef>
                <a:spcPts val="600"/>
              </a:spcBef>
              <a:defRPr sz="1344">
                <a:latin typeface="Times New Roman"/>
                <a:ea typeface="Times New Roman"/>
                <a:cs typeface="Times New Roman"/>
                <a:sym typeface="Times New Roman"/>
              </a:defRPr>
            </a:pPr>
            <a:r>
              <a:t>Nearly five-fold amplification of rate of growth of human </a:t>
            </a:r>
            <a:r>
              <a:rPr i="1"/>
              <a:t>h</a:t>
            </a:r>
            <a:r>
              <a:t> relative to the 1770-1870 Industrial Revolution era</a:t>
            </a:r>
          </a:p>
          <a:p>
            <a:pPr lvl="1" marL="448055" indent="-192023" defTabSz="256031">
              <a:spcBef>
                <a:spcPts val="600"/>
              </a:spcBef>
              <a:buChar char="•"/>
              <a:defRPr sz="1344">
                <a:latin typeface="Times New Roman"/>
                <a:ea typeface="Times New Roman"/>
                <a:cs typeface="Times New Roman"/>
                <a:sym typeface="Times New Roman"/>
              </a:defRPr>
            </a:pPr>
            <a:r>
              <a:t>&amp; that was three times Commercial Revolution 1500-1770 pace…</a:t>
            </a:r>
          </a:p>
          <a:p>
            <a:pPr lvl="1" marL="448055" indent="-192023" defTabSz="256031">
              <a:spcBef>
                <a:spcPts val="600"/>
              </a:spcBef>
              <a:buChar char="•"/>
              <a:defRPr sz="1344">
                <a:latin typeface="Times New Roman"/>
                <a:ea typeface="Times New Roman"/>
                <a:cs typeface="Times New Roman"/>
                <a:sym typeface="Times New Roman"/>
              </a:defRPr>
            </a:pPr>
            <a:r>
              <a:t>&amp; that was four times Agrarian era pace…</a:t>
            </a:r>
          </a:p>
          <a:p>
            <a:pPr marL="192023" indent="-192023" defTabSz="256031">
              <a:spcBef>
                <a:spcPts val="600"/>
              </a:spcBef>
              <a:defRPr sz="1344">
                <a:latin typeface="Times New Roman"/>
                <a:ea typeface="Times New Roman"/>
                <a:cs typeface="Times New Roman"/>
                <a:sym typeface="Times New Roman"/>
              </a:defRPr>
            </a:pPr>
            <a:r>
              <a:t>“What an extraordinary episode in the economic progress of man that age was which came to an end in August, 1914!…”</a:t>
            </a:r>
          </a:p>
          <a:p>
            <a:pPr marL="192023" indent="-192023" defTabSz="256031">
              <a:spcBef>
                <a:spcPts val="600"/>
              </a:spcBef>
              <a:defRPr sz="1344">
                <a:latin typeface="Times New Roman"/>
                <a:ea typeface="Times New Roman"/>
                <a:cs typeface="Times New Roman"/>
                <a:sym typeface="Times New Roman"/>
              </a:defRPr>
            </a:pPr>
            <a:r>
              <a:t>“The projects and politics of militarism and imperialism, of racial and cultural rivalries, of monopolies, restrictions, and exclusion, which were to play the serpent to this paradise, were little more than the amusements of his daily newspaper, and appeared to exercise almost no influence at all on the ordinary course of social and economic life, the internationalization of which was nearly complete in practice…”</a:t>
            </a:r>
          </a:p>
          <a:p>
            <a:pPr marL="0" indent="0" defTabSz="256031">
              <a:spcBef>
                <a:spcPts val="600"/>
              </a:spcBef>
              <a:buSzTx/>
              <a:buFontTx/>
              <a:buNone/>
              <a:defRPr sz="1344">
                <a:latin typeface="Times New Roman"/>
                <a:ea typeface="Times New Roman"/>
                <a:cs typeface="Times New Roman"/>
                <a:sym typeface="Times New Roman"/>
              </a:defRPr>
            </a:pPr>
          </a:p>
          <a:p>
            <a:pPr marL="0" indent="0" defTabSz="256031">
              <a:spcBef>
                <a:spcPts val="600"/>
              </a:spcBef>
              <a:buSzTx/>
              <a:buFontTx/>
              <a:buNone/>
              <a:defRPr sz="1344">
                <a:latin typeface="Times New Roman"/>
                <a:ea typeface="Times New Roman"/>
                <a:cs typeface="Times New Roman"/>
                <a:sym typeface="Times New Roman"/>
              </a:defRPr>
            </a:pPr>
          </a:p>
          <a:p>
            <a:pPr marL="0" indent="0" defTabSz="256031">
              <a:spcBef>
                <a:spcPts val="600"/>
              </a:spcBef>
              <a:buSzTx/>
              <a:buFontTx/>
              <a:buNone/>
              <a:defRPr sz="896">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https://www.icloud.com/numbers/0Y0FpX-xky2r4_BwNZ-iJPbew</a:t>
            </a:r>
            <a:r>
              <a:t>&gt;</a:t>
            </a:r>
          </a:p>
        </p:txBody>
      </p:sp>
      <p:sp>
        <p:nvSpPr>
          <p:cNvPr id="135"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136" name="Image" descr="Image"/>
          <p:cNvPicPr>
            <a:picLocks noChangeAspect="1"/>
          </p:cNvPicPr>
          <p:nvPr/>
        </p:nvPicPr>
        <p:blipFill>
          <a:blip r:embed="rId4">
            <a:extLst/>
          </a:blip>
          <a:stretch>
            <a:fillRect/>
          </a:stretch>
        </p:blipFill>
        <p:spPr>
          <a:xfrm>
            <a:off x="4531706" y="1269999"/>
            <a:ext cx="4292601" cy="318851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descr="Image"/>
          <p:cNvPicPr>
            <a:picLocks noChangeAspect="1"/>
          </p:cNvPicPr>
          <p:nvPr/>
        </p:nvPicPr>
        <p:blipFill>
          <a:blip r:embed="rId3">
            <a:extLst/>
          </a:blip>
          <a:stretch>
            <a:fillRect/>
          </a:stretch>
        </p:blipFill>
        <p:spPr>
          <a:xfrm>
            <a:off x="366106" y="368299"/>
            <a:ext cx="8419793" cy="625417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he Fragility of the Pre-1914 Order"/>
          <p:cNvSpPr txBox="1"/>
          <p:nvPr>
            <p:ph type="title" idx="4294967295"/>
          </p:nvPr>
        </p:nvSpPr>
        <p:spPr>
          <a:xfrm>
            <a:off x="277663" y="-1"/>
            <a:ext cx="8572501" cy="1270001"/>
          </a:xfrm>
          <a:prstGeom prst="rect">
            <a:avLst/>
          </a:prstGeom>
        </p:spPr>
        <p:txBody>
          <a:bodyPr>
            <a:normAutofit fontScale="100000" lnSpcReduction="0"/>
          </a:bodyPr>
          <a:lstStyle>
            <a:lvl1pPr defTabSz="228600">
              <a:lnSpc>
                <a:spcPts val="5800"/>
              </a:lnSpc>
              <a:defRPr sz="4000">
                <a:solidFill>
                  <a:srgbClr val="000080"/>
                </a:solidFill>
              </a:defRPr>
            </a:lvl1pPr>
          </a:lstStyle>
          <a:p>
            <a:pPr/>
            <a:r>
              <a:t>The Fragility of the Pre-1914 Order</a:t>
            </a:r>
          </a:p>
        </p:txBody>
      </p:sp>
      <p:sp>
        <p:nvSpPr>
          <p:cNvPr id="145" name="Globalization: order, security, and uniformit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06324">
              <a:spcBef>
                <a:spcPts val="800"/>
              </a:spcBef>
              <a:buSzTx/>
              <a:buFontTx/>
              <a:buNone/>
              <a:defRPr b="1" sz="2010">
                <a:solidFill>
                  <a:srgbClr val="000080"/>
                </a:solidFill>
                <a:latin typeface="+mn-lt"/>
                <a:ea typeface="+mn-ea"/>
                <a:cs typeface="+mn-cs"/>
                <a:sym typeface="Helvetica"/>
              </a:defRPr>
            </a:pPr>
            <a:r>
              <a:t>Globalization: order, security, and uniformity:</a:t>
            </a:r>
          </a:p>
          <a:p>
            <a:pPr marL="229742" indent="-229742" defTabSz="306324">
              <a:spcBef>
                <a:spcPts val="800"/>
              </a:spcBef>
              <a:defRPr sz="1608">
                <a:latin typeface="Times New Roman"/>
                <a:ea typeface="Times New Roman"/>
                <a:cs typeface="Times New Roman"/>
                <a:sym typeface="Times New Roman"/>
              </a:defRPr>
            </a:pPr>
            <a:r>
              <a:t>“interference of frontiers and of tariffs was reduced to a minimum…”</a:t>
            </a:r>
          </a:p>
          <a:p>
            <a:pPr marL="229742" indent="-229742" defTabSz="306324">
              <a:spcBef>
                <a:spcPts val="800"/>
              </a:spcBef>
              <a:defRPr sz="1608">
                <a:latin typeface="Times New Roman"/>
                <a:ea typeface="Times New Roman"/>
                <a:cs typeface="Times New Roman"/>
                <a:sym typeface="Times New Roman"/>
              </a:defRPr>
            </a:pPr>
            <a:r>
              <a:t>“almost absolute security of property and of person…”</a:t>
            </a:r>
          </a:p>
          <a:p>
            <a:pPr marL="229742" indent="-229742" defTabSz="306324">
              <a:spcBef>
                <a:spcPts val="800"/>
              </a:spcBef>
              <a:defRPr sz="1608">
                <a:latin typeface="Times New Roman"/>
                <a:ea typeface="Times New Roman"/>
                <a:cs typeface="Times New Roman"/>
                <a:sym typeface="Times New Roman"/>
              </a:defRPr>
            </a:pPr>
            <a:r>
              <a:t>“currencies… maintained on a stable basis… facilitated the easy flow of capital and of trade to an extent the full value of which we only realize now, when we are deprived of its advantages…”</a:t>
            </a:r>
          </a:p>
          <a:p>
            <a:pPr marL="229742" indent="-229742" defTabSz="306324">
              <a:spcBef>
                <a:spcPts val="800"/>
              </a:spcBef>
              <a:defRPr sz="1608">
                <a:latin typeface="Times New Roman"/>
                <a:ea typeface="Times New Roman"/>
                <a:cs typeface="Times New Roman"/>
                <a:sym typeface="Times New Roman"/>
              </a:defRPr>
            </a:pPr>
            <a:r>
              <a:t>Psychology &amp; economy:</a:t>
            </a:r>
          </a:p>
          <a:p>
            <a:pPr lvl="1" marL="536066" indent="-229742" defTabSz="306324">
              <a:spcBef>
                <a:spcPts val="800"/>
              </a:spcBef>
              <a:buChar char="•"/>
              <a:defRPr sz="1608">
                <a:latin typeface="Times New Roman"/>
                <a:ea typeface="Times New Roman"/>
                <a:cs typeface="Times New Roman"/>
                <a:sym typeface="Times New Roman"/>
              </a:defRPr>
            </a:pPr>
            <a:r>
              <a:t>“Europe… organized socially… to secure the maximum accumulation of capital…”</a:t>
            </a:r>
          </a:p>
          <a:p>
            <a:pPr lvl="1" marL="536066" indent="-229742" defTabSz="306324">
              <a:spcBef>
                <a:spcPts val="800"/>
              </a:spcBef>
              <a:buChar char="•"/>
              <a:defRPr sz="1608">
                <a:latin typeface="Times New Roman"/>
                <a:ea typeface="Times New Roman"/>
                <a:cs typeface="Times New Roman"/>
                <a:sym typeface="Times New Roman"/>
              </a:defRPr>
            </a:pPr>
            <a:r>
              <a:t>“Society… so framed as to throw… the increased income into the control of the class least likely to consume it…”</a:t>
            </a:r>
          </a:p>
          <a:p>
            <a:pPr lvl="1" marL="536066" indent="-229742" defTabSz="306324">
              <a:spcBef>
                <a:spcPts val="800"/>
              </a:spcBef>
              <a:buChar char="•"/>
              <a:defRPr sz="1608">
                <a:latin typeface="Times New Roman"/>
                <a:ea typeface="Times New Roman"/>
                <a:cs typeface="Times New Roman"/>
                <a:sym typeface="Times New Roman"/>
              </a:defRPr>
            </a:pPr>
            <a:r>
              <a:t>“If the rich had spent their new wealth on their own enjoyments, the world would long ago have found such a régime intolerable…” </a:t>
            </a:r>
          </a:p>
          <a:p>
            <a:pPr lvl="1" marL="536066" indent="-229742" defTabSz="306324">
              <a:spcBef>
                <a:spcPts val="800"/>
              </a:spcBef>
              <a:buChar char="•"/>
              <a:defRPr sz="1608">
                <a:latin typeface="Times New Roman"/>
                <a:ea typeface="Times New Roman"/>
                <a:cs typeface="Times New Roman"/>
                <a:sym typeface="Times New Roman"/>
              </a:defRPr>
            </a:pPr>
            <a:r>
              <a:t>“But like bees they saved and accumulated, not less to the advantage of the whole community because they themselves held narrower ends in prospect…”</a:t>
            </a: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07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4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he Prospect of Utopia"/>
          <p:cNvSpPr txBox="1"/>
          <p:nvPr>
            <p:ph type="title" idx="4294967295"/>
          </p:nvPr>
        </p:nvSpPr>
        <p:spPr>
          <a:xfrm>
            <a:off x="277663" y="-1"/>
            <a:ext cx="8572501" cy="1270001"/>
          </a:xfrm>
          <a:prstGeom prst="rect">
            <a:avLst/>
          </a:prstGeom>
        </p:spPr>
        <p:txBody>
          <a:bodyPr>
            <a:normAutofit fontScale="100000" lnSpcReduction="0"/>
          </a:bodyPr>
          <a:lstStyle>
            <a:lvl1pPr defTabSz="347472">
              <a:lnSpc>
                <a:spcPts val="8800"/>
              </a:lnSpc>
              <a:defRPr sz="6080">
                <a:solidFill>
                  <a:srgbClr val="000080"/>
                </a:solidFill>
              </a:defRPr>
            </a:lvl1pPr>
          </a:lstStyle>
          <a:p>
            <a:pPr/>
            <a:r>
              <a:t>The Prospect of Utopia</a:t>
            </a:r>
          </a:p>
        </p:txBody>
      </p:sp>
      <p:sp>
        <p:nvSpPr>
          <p:cNvPr id="151" name="A double bluff, or deception:…"/>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06324">
              <a:spcBef>
                <a:spcPts val="800"/>
              </a:spcBef>
              <a:buSzTx/>
              <a:buFontTx/>
              <a:buNone/>
              <a:defRPr b="1" sz="2010">
                <a:solidFill>
                  <a:srgbClr val="000080"/>
                </a:solidFill>
                <a:latin typeface="+mn-lt"/>
                <a:ea typeface="+mn-ea"/>
                <a:cs typeface="+mn-cs"/>
                <a:sym typeface="Helvetica"/>
              </a:defRPr>
            </a:pPr>
            <a:r>
              <a:t>A double bluff, or deception:</a:t>
            </a:r>
          </a:p>
          <a:p>
            <a:pPr marL="229742" indent="-229742" defTabSz="306324">
              <a:spcBef>
                <a:spcPts val="800"/>
              </a:spcBef>
              <a:defRPr sz="1608">
                <a:latin typeface="Times New Roman"/>
                <a:ea typeface="Times New Roman"/>
                <a:cs typeface="Times New Roman"/>
                <a:sym typeface="Times New Roman"/>
              </a:defRPr>
            </a:pPr>
            <a:r>
              <a:t>“The laboring classes accepted… [that] they could call their own very little of the cake that they and Nature and the capitalists were co-operating to produce…”</a:t>
            </a:r>
          </a:p>
          <a:p>
            <a:pPr marL="229742" indent="-229742" defTabSz="306324">
              <a:spcBef>
                <a:spcPts val="800"/>
              </a:spcBef>
              <a:defRPr sz="1608">
                <a:latin typeface="Times New Roman"/>
                <a:ea typeface="Times New Roman"/>
                <a:cs typeface="Times New Roman"/>
                <a:sym typeface="Times New Roman"/>
              </a:defRPr>
            </a:pPr>
            <a:r>
              <a:t> “The capitalist classes were allowed to call the best part of the cake theirs and were theoretically free to consume it, on the tacit underlying condition that they consumed very little of it in practice…”</a:t>
            </a:r>
          </a:p>
          <a:p>
            <a:pPr marL="229742" indent="-229742" defTabSz="306324">
              <a:spcBef>
                <a:spcPts val="800"/>
              </a:spcBef>
              <a:defRPr sz="1608">
                <a:latin typeface="Times New Roman"/>
                <a:ea typeface="Times New Roman"/>
                <a:cs typeface="Times New Roman"/>
                <a:sym typeface="Times New Roman"/>
              </a:defRPr>
            </a:pPr>
            <a:r>
              <a:t>“Society knew what it was about…”</a:t>
            </a:r>
          </a:p>
          <a:p>
            <a:pPr marL="229742" indent="-229742" defTabSz="306324">
              <a:spcBef>
                <a:spcPts val="800"/>
              </a:spcBef>
              <a:defRPr sz="1608">
                <a:latin typeface="Times New Roman"/>
                <a:ea typeface="Times New Roman"/>
                <a:cs typeface="Times New Roman"/>
                <a:sym typeface="Times New Roman"/>
              </a:defRPr>
            </a:pPr>
            <a:r>
              <a:t>“If only the cake were… allowed to grow in the geometrical proportion…”</a:t>
            </a:r>
          </a:p>
          <a:p>
            <a:pPr marL="229742" indent="-229742" defTabSz="306324">
              <a:spcBef>
                <a:spcPts val="800"/>
              </a:spcBef>
              <a:defRPr sz="1608">
                <a:latin typeface="Times New Roman"/>
                <a:ea typeface="Times New Roman"/>
                <a:cs typeface="Times New Roman"/>
                <a:sym typeface="Times New Roman"/>
              </a:defRPr>
            </a:pPr>
            <a:r>
              <a:t>“A day might come when there would at last be enough to go round… overwork, overcrowding, and underfeeding…come to an end, and men, secure of the comforts and necessities of the body, could proceed to the nobler exercises of their faculties….”</a:t>
            </a:r>
          </a:p>
          <a:p>
            <a:pPr marL="229742" indent="-229742" defTabSz="306324">
              <a:spcBef>
                <a:spcPts val="800"/>
              </a:spcBef>
              <a:defRPr sz="1608">
                <a:latin typeface="Times New Roman"/>
                <a:ea typeface="Times New Roman"/>
                <a:cs typeface="Times New Roman"/>
                <a:sym typeface="Times New Roman"/>
              </a:defRPr>
            </a:pPr>
            <a:r>
              <a:t>“The great events of history are often due to secular changes in the growth of population and other fundamental economic causes, which, escaping by their gradual character the notice of contemporary observers, are attributed to the follies of statesmen or the fanaticism of atheists…”</a:t>
            </a: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608">
                <a:latin typeface="Times New Roman"/>
                <a:ea typeface="Times New Roman"/>
                <a:cs typeface="Times New Roman"/>
                <a:sym typeface="Times New Roman"/>
              </a:defRPr>
            </a:pPr>
          </a:p>
          <a:p>
            <a:pPr marL="0" indent="0" defTabSz="306324">
              <a:spcBef>
                <a:spcPts val="800"/>
              </a:spcBef>
              <a:buSzTx/>
              <a:buFontTx/>
              <a:buNone/>
              <a:defRPr sz="107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52"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he Dangers Raised by World War I"/>
          <p:cNvSpPr txBox="1"/>
          <p:nvPr>
            <p:ph type="title" idx="4294967295"/>
          </p:nvPr>
        </p:nvSpPr>
        <p:spPr>
          <a:xfrm>
            <a:off x="277663" y="-1"/>
            <a:ext cx="8572501" cy="1270001"/>
          </a:xfrm>
          <a:prstGeom prst="rect">
            <a:avLst/>
          </a:prstGeom>
        </p:spPr>
        <p:txBody>
          <a:bodyPr>
            <a:normAutofit fontScale="100000" lnSpcReduction="0"/>
          </a:bodyPr>
          <a:lstStyle>
            <a:lvl1pPr defTabSz="224027">
              <a:lnSpc>
                <a:spcPts val="5600"/>
              </a:lnSpc>
              <a:defRPr sz="3920">
                <a:solidFill>
                  <a:srgbClr val="000080"/>
                </a:solidFill>
              </a:defRPr>
            </a:lvl1pPr>
          </a:lstStyle>
          <a:p>
            <a:pPr/>
            <a:r>
              <a:t>The Dangers Raised by World War I</a:t>
            </a:r>
          </a:p>
        </p:txBody>
      </p:sp>
      <p:sp>
        <p:nvSpPr>
          <p:cNvPr id="157" name="Upsetting the belief that the system was what it was, &amp; upsetting accumulative psycholog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97763">
              <a:spcBef>
                <a:spcPts val="1000"/>
              </a:spcBef>
              <a:buSzTx/>
              <a:buFontTx/>
              <a:buNone/>
              <a:defRPr b="1" sz="2610">
                <a:solidFill>
                  <a:srgbClr val="000080"/>
                </a:solidFill>
                <a:latin typeface="+mn-lt"/>
                <a:ea typeface="+mn-ea"/>
                <a:cs typeface="+mn-cs"/>
                <a:sym typeface="Helvetica"/>
              </a:defRPr>
            </a:pPr>
            <a:r>
              <a:t>Upsetting the belief that the system was what it was, &amp; upsetting accumulative psychology:</a:t>
            </a:r>
          </a:p>
          <a:p>
            <a:pPr marL="298322" indent="-298322" defTabSz="397763">
              <a:spcBef>
                <a:spcPts val="1000"/>
              </a:spcBef>
              <a:defRPr sz="2088">
                <a:latin typeface="Times New Roman"/>
                <a:ea typeface="Times New Roman"/>
                <a:cs typeface="Times New Roman"/>
                <a:sym typeface="Times New Roman"/>
              </a:defRPr>
            </a:pPr>
            <a:r>
              <a:t>“The pre-war order of Society and of progress… depended on unstable psycholog[y]…”</a:t>
            </a:r>
          </a:p>
          <a:p>
            <a:pPr marL="298322" indent="-298322" defTabSz="397763">
              <a:spcBef>
                <a:spcPts val="1000"/>
              </a:spcBef>
              <a:defRPr sz="2088">
                <a:latin typeface="Times New Roman"/>
                <a:ea typeface="Times New Roman"/>
                <a:cs typeface="Times New Roman"/>
                <a:sym typeface="Times New Roman"/>
              </a:defRPr>
            </a:pPr>
            <a:r>
              <a:t>“It may be impossible to recreate…”</a:t>
            </a:r>
          </a:p>
          <a:p>
            <a:pPr marL="298322" indent="-298322" defTabSz="397763">
              <a:spcBef>
                <a:spcPts val="1000"/>
              </a:spcBef>
              <a:defRPr sz="2088">
                <a:latin typeface="Times New Roman"/>
                <a:ea typeface="Times New Roman"/>
                <a:cs typeface="Times New Roman"/>
                <a:sym typeface="Times New Roman"/>
              </a:defRPr>
            </a:pPr>
            <a:r>
              <a:t>“It was not natural for a population, of whom so few enjoyed the comforts of life, to accumulate so hugely…”</a:t>
            </a:r>
          </a:p>
          <a:p>
            <a:pPr marL="298322" indent="-298322" defTabSz="397763">
              <a:spcBef>
                <a:spcPts val="1000"/>
              </a:spcBef>
              <a:defRPr sz="2088">
                <a:latin typeface="Times New Roman"/>
                <a:ea typeface="Times New Roman"/>
                <a:cs typeface="Times New Roman"/>
                <a:sym typeface="Times New Roman"/>
              </a:defRPr>
            </a:pPr>
            <a:r>
              <a:t>“The war has disclosed the possibility of consumption to all and the vanity of abstinence to many…”</a:t>
            </a:r>
          </a:p>
          <a:p>
            <a:pPr marL="0" indent="0" defTabSz="397763">
              <a:spcBef>
                <a:spcPts val="1000"/>
              </a:spcBef>
              <a:buSzTx/>
              <a:buFontTx/>
              <a:buNone/>
              <a:defRPr sz="2088">
                <a:latin typeface="Times New Roman"/>
                <a:ea typeface="Times New Roman"/>
                <a:cs typeface="Times New Roman"/>
                <a:sym typeface="Times New Roman"/>
              </a:defRPr>
            </a:pPr>
          </a:p>
          <a:p>
            <a:pPr marL="0" indent="0" defTabSz="397763">
              <a:spcBef>
                <a:spcPts val="1000"/>
              </a:spcBef>
              <a:buSzTx/>
              <a:buFontTx/>
              <a:buNone/>
              <a:defRPr sz="2088">
                <a:latin typeface="Times New Roman"/>
                <a:ea typeface="Times New Roman"/>
                <a:cs typeface="Times New Roman"/>
                <a:sym typeface="Times New Roman"/>
              </a:defRPr>
            </a:pPr>
          </a:p>
          <a:p>
            <a:pPr marL="0" indent="0" defTabSz="397763">
              <a:spcBef>
                <a:spcPts val="1000"/>
              </a:spcBef>
              <a:buSzTx/>
              <a:buFontTx/>
              <a:buNone/>
              <a:defRPr sz="1392">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58"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rench Premier Clemenceau as Villain"/>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French Premier Clemenceau as Villain</a:t>
            </a:r>
          </a:p>
        </p:txBody>
      </p:sp>
      <p:sp>
        <p:nvSpPr>
          <p:cNvPr id="163" name="Justified villainy given his goals, but villainy:…"/>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46888">
              <a:spcBef>
                <a:spcPts val="600"/>
              </a:spcBef>
              <a:buSzTx/>
              <a:buFontTx/>
              <a:buNone/>
              <a:defRPr b="1" sz="1620">
                <a:solidFill>
                  <a:srgbClr val="000080"/>
                </a:solidFill>
                <a:latin typeface="+mn-lt"/>
                <a:ea typeface="+mn-ea"/>
                <a:cs typeface="+mn-cs"/>
                <a:sym typeface="Helvetica"/>
              </a:defRPr>
            </a:pPr>
            <a:r>
              <a:t>Justified villainy given his goals, but villainy:</a:t>
            </a:r>
          </a:p>
          <a:p>
            <a:pPr marL="185165" indent="-185165" defTabSz="246888">
              <a:spcBef>
                <a:spcPts val="600"/>
              </a:spcBef>
              <a:defRPr sz="1296">
                <a:latin typeface="Times New Roman"/>
                <a:ea typeface="Times New Roman"/>
                <a:cs typeface="Times New Roman"/>
                <a:sym typeface="Times New Roman"/>
              </a:defRPr>
            </a:pPr>
            <a:r>
              <a:t>The fundamentals:</a:t>
            </a:r>
          </a:p>
          <a:p>
            <a:pPr lvl="1" marL="432053" indent="-185165" defTabSz="246888">
              <a:spcBef>
                <a:spcPts val="600"/>
              </a:spcBef>
              <a:buChar char="•"/>
              <a:defRPr sz="1296">
                <a:latin typeface="Times New Roman"/>
                <a:ea typeface="Times New Roman"/>
                <a:cs typeface="Times New Roman"/>
                <a:sym typeface="Times New Roman"/>
              </a:defRPr>
            </a:pPr>
            <a:r>
              <a:t>“By 1914 the population of Germany was nearly seventy per cent in excess of that of France…”</a:t>
            </a:r>
          </a:p>
          <a:p>
            <a:pPr lvl="1" marL="432053" indent="-185165" defTabSz="246888">
              <a:spcBef>
                <a:spcPts val="600"/>
              </a:spcBef>
              <a:buChar char="•"/>
              <a:defRPr sz="1296">
                <a:latin typeface="Times New Roman"/>
                <a:ea typeface="Times New Roman"/>
                <a:cs typeface="Times New Roman"/>
                <a:sym typeface="Times New Roman"/>
              </a:defRPr>
            </a:pPr>
            <a:r>
              <a:t>“She had become one of the first manufacturing and trading nations of the world…”</a:t>
            </a:r>
          </a:p>
          <a:p>
            <a:pPr lvl="1" marL="432053" indent="-185165" defTabSz="246888">
              <a:spcBef>
                <a:spcPts val="600"/>
              </a:spcBef>
              <a:buChar char="•"/>
              <a:defRPr sz="1296">
                <a:latin typeface="Times New Roman"/>
                <a:ea typeface="Times New Roman"/>
                <a:cs typeface="Times New Roman"/>
                <a:sym typeface="Times New Roman"/>
              </a:defRPr>
            </a:pPr>
            <a:r>
              <a:t>“Her technical skill and her means for the production of future wealth were unequaled…”</a:t>
            </a:r>
          </a:p>
          <a:p>
            <a:pPr lvl="1" marL="432053" indent="-185165" defTabSz="246888">
              <a:spcBef>
                <a:spcPts val="600"/>
              </a:spcBef>
              <a:buChar char="•"/>
              <a:defRPr sz="1296">
                <a:latin typeface="Times New Roman"/>
                <a:ea typeface="Times New Roman"/>
                <a:cs typeface="Times New Roman"/>
                <a:sym typeface="Times New Roman"/>
              </a:defRPr>
            </a:pPr>
            <a:r>
              <a:t>“France… a stationary or declining population… fallen seriously behind in wealth and in the power to produce it…”</a:t>
            </a:r>
          </a:p>
          <a:p>
            <a:pPr marL="185165" indent="-185165" defTabSz="246888">
              <a:spcBef>
                <a:spcPts val="600"/>
              </a:spcBef>
              <a:defRPr sz="1296">
                <a:latin typeface="Times New Roman"/>
                <a:ea typeface="Times New Roman"/>
                <a:cs typeface="Times New Roman"/>
                <a:sym typeface="Times New Roman"/>
              </a:defRPr>
            </a:pPr>
            <a:r>
              <a:t>Clemenceau’s choice: transform Germany, or cripple it:</a:t>
            </a:r>
          </a:p>
          <a:p>
            <a:pPr marL="185165" indent="-185165" defTabSz="246888">
              <a:spcBef>
                <a:spcPts val="600"/>
              </a:spcBef>
              <a:defRPr sz="1296">
                <a:latin typeface="Times New Roman"/>
                <a:ea typeface="Times New Roman"/>
                <a:cs typeface="Times New Roman"/>
                <a:sym typeface="Times New Roman"/>
              </a:defRPr>
            </a:pPr>
            <a:r>
              <a:t>Clemenceau’s view:</a:t>
            </a:r>
          </a:p>
          <a:p>
            <a:pPr lvl="1" marL="432053" indent="-185165" defTabSz="246888">
              <a:spcBef>
                <a:spcPts val="600"/>
              </a:spcBef>
              <a:buChar char="•"/>
              <a:defRPr sz="1296">
                <a:latin typeface="Times New Roman"/>
                <a:ea typeface="Times New Roman"/>
                <a:cs typeface="Times New Roman"/>
                <a:sym typeface="Times New Roman"/>
              </a:defRPr>
            </a:pPr>
            <a:r>
              <a:t>“European civil war is to be regarded as a normal, or at least a recurrent, state of affairs…”</a:t>
            </a:r>
          </a:p>
          <a:p>
            <a:pPr lvl="1" marL="432053" indent="-185165" defTabSz="246888">
              <a:spcBef>
                <a:spcPts val="600"/>
              </a:spcBef>
              <a:buChar char="•"/>
              <a:defRPr sz="1296">
                <a:latin typeface="Times New Roman"/>
                <a:ea typeface="Times New Roman"/>
                <a:cs typeface="Times New Roman"/>
                <a:sym typeface="Times New Roman"/>
              </a:defRPr>
            </a:pPr>
            <a:r>
              <a:t>“A Peace of magnanimity or of fair and equal treatment… could only have the effect of shortening the interval of Germany's recovery and hastening the day when she will once again hurl at France her greater numbers and her superior resources and technical skill…”</a:t>
            </a:r>
          </a:p>
          <a:p>
            <a:pPr lvl="1" marL="432053" indent="-185165" defTabSz="246888">
              <a:spcBef>
                <a:spcPts val="600"/>
              </a:spcBef>
              <a:buChar char="•"/>
              <a:defRPr sz="1296">
                <a:latin typeface="Times New Roman"/>
                <a:ea typeface="Times New Roman"/>
                <a:cs typeface="Times New Roman"/>
                <a:sym typeface="Times New Roman"/>
              </a:defRPr>
            </a:pPr>
            <a:r>
              <a:t>“Each guarantee that was taken… increasing irritation and thus the probability of a subsequent Revanche by Germany, made necessary yet further provisions to crush…”</a:t>
            </a:r>
          </a:p>
          <a:p>
            <a:pPr lvl="1" marL="432053" indent="-185165" defTabSz="246888">
              <a:spcBef>
                <a:spcPts val="600"/>
              </a:spcBef>
              <a:buChar char="•"/>
              <a:defRPr sz="1296">
                <a:latin typeface="Times New Roman"/>
                <a:ea typeface="Times New Roman"/>
                <a:cs typeface="Times New Roman"/>
                <a:sym typeface="Times New Roman"/>
              </a:defRPr>
            </a:pPr>
            <a:r>
              <a:t>“Thus, as soon as this view of the world is adopted and the other discarded, a demand for a Carthaginian Peace is inevitable, to the full extent of the momentary power to impose it…”</a:t>
            </a:r>
          </a:p>
          <a:p>
            <a:pPr marL="0" indent="0" defTabSz="246888">
              <a:spcBef>
                <a:spcPts val="600"/>
              </a:spcBef>
              <a:buSzTx/>
              <a:buFontTx/>
              <a:buNone/>
              <a:defRPr sz="1296">
                <a:latin typeface="Times New Roman"/>
                <a:ea typeface="Times New Roman"/>
                <a:cs typeface="Times New Roman"/>
                <a:sym typeface="Times New Roman"/>
              </a:defRPr>
            </a:pPr>
          </a:p>
          <a:p>
            <a:pPr marL="0" indent="0" defTabSz="246888">
              <a:spcBef>
                <a:spcPts val="600"/>
              </a:spcBef>
              <a:buSzTx/>
              <a:buFontTx/>
              <a:buNone/>
              <a:defRPr sz="1296">
                <a:latin typeface="Times New Roman"/>
                <a:ea typeface="Times New Roman"/>
                <a:cs typeface="Times New Roman"/>
                <a:sym typeface="Times New Roman"/>
              </a:defRPr>
            </a:pPr>
          </a:p>
          <a:p>
            <a:pPr marL="0" indent="0" defTabSz="246888">
              <a:spcBef>
                <a:spcPts val="600"/>
              </a:spcBef>
              <a:buSzTx/>
              <a:buFontTx/>
              <a:buNone/>
              <a:defRPr sz="864">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64"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merican President Woodrow Wilson’s Dreams"/>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American President Woodrow Wilson’s Dreams </a:t>
            </a:r>
          </a:p>
        </p:txBody>
      </p:sp>
      <p:sp>
        <p:nvSpPr>
          <p:cNvPr id="169" name="The revolutionary German government asked for an armistice &amp; peace negotiations on the basis of Woodrow Wilson’s “14 Points”:…"/>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19455">
              <a:spcBef>
                <a:spcPts val="500"/>
              </a:spcBef>
              <a:buSzTx/>
              <a:buFontTx/>
              <a:buNone/>
              <a:defRPr b="1" sz="1440">
                <a:solidFill>
                  <a:srgbClr val="000080"/>
                </a:solidFill>
                <a:latin typeface="+mn-lt"/>
                <a:ea typeface="+mn-ea"/>
                <a:cs typeface="+mn-cs"/>
                <a:sym typeface="Helvetica"/>
              </a:defRPr>
            </a:pPr>
            <a:r>
              <a:t>The revolutionary German government asked for an armistice &amp; peace negotiations on the basis of Woodrow Wilson’s “14 Points”: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Public diplomacy</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Freedom of navigation</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Free and equal trade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Disarmament and arms control.</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Impartial adjustment of colonial claims in which the interests of the populations concerned have equal weight with the government awarded title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The evacuation of all Russian territory and such a settlement of all questions affecting Russia as will secure the best and freest cooperation of the other nations of the world in obtaining for her an unhampered and unembarrassed opportunity for the independent determination of her own political development and national policy under institutions of her own choosing</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Belgium evacuated and restored</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All French territory freed and restored, including Alsace-Lorraine</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Italy’s frontiers to follow national lines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Peoples of Austria-Hungary accorded the freest opportunity to autonomous development.</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Romania, Serbia, and Montenegro evacuated and Serbia accorded free and secure access to the sea.</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The present Ottoman Empire dissolved, with nationalities assured security and an absolutely unmolested opportunity of autonomous development, the Dardanelles opened under international guarantees</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Independent Polish including territories inhabited by indisputably Polish populations, with free and secure access to the sea, with political and economic independence and territorial integrity guaranteed </a:t>
            </a:r>
          </a:p>
          <a:p>
            <a:pPr marL="154004" indent="-154004" defTabSz="219455">
              <a:spcBef>
                <a:spcPts val="500"/>
              </a:spcBef>
              <a:buFontTx/>
              <a:buAutoNum type="arabicPeriod" startAt="1"/>
              <a:defRPr sz="1152">
                <a:latin typeface="Times New Roman"/>
                <a:ea typeface="Times New Roman"/>
                <a:cs typeface="Times New Roman"/>
                <a:sym typeface="Times New Roman"/>
              </a:defRPr>
            </a:pPr>
            <a:r>
              <a:t>A general association of nations</a:t>
            </a:r>
          </a:p>
          <a:p>
            <a:pPr marL="0" indent="0" defTabSz="219455">
              <a:spcBef>
                <a:spcPts val="500"/>
              </a:spcBef>
              <a:buSzTx/>
              <a:buFontTx/>
              <a:buNone/>
              <a:defRPr sz="1152">
                <a:latin typeface="Times New Roman"/>
                <a:ea typeface="Times New Roman"/>
                <a:cs typeface="Times New Roman"/>
                <a:sym typeface="Times New Roman"/>
              </a:defRPr>
            </a:pPr>
          </a:p>
          <a:p>
            <a:pPr marL="0" indent="0" defTabSz="219455">
              <a:spcBef>
                <a:spcPts val="500"/>
              </a:spcBef>
              <a:buSzTx/>
              <a:buFontTx/>
              <a:buNone/>
              <a:defRPr sz="1152">
                <a:latin typeface="Times New Roman"/>
                <a:ea typeface="Times New Roman"/>
                <a:cs typeface="Times New Roman"/>
                <a:sym typeface="Times New Roman"/>
              </a:defRPr>
            </a:pPr>
          </a:p>
          <a:p>
            <a:pPr marL="0" indent="0" defTabSz="219455">
              <a:spcBef>
                <a:spcPts val="500"/>
              </a:spcBef>
              <a:buSzTx/>
              <a:buFontTx/>
              <a:buNone/>
              <a:defRPr sz="768">
                <a:latin typeface="Times New Roman"/>
                <a:ea typeface="Times New Roman"/>
                <a:cs typeface="Times New Roman"/>
                <a:sym typeface="Times New Roman"/>
              </a:defRPr>
            </a:pPr>
            <a:r>
              <a:t>Woodrow Wilson (1918): </a:t>
            </a:r>
            <a:r>
              <a:rPr i="1"/>
              <a:t>Fourteen Points</a:t>
            </a:r>
            <a:r>
              <a:t> &lt;</a:t>
            </a:r>
            <a:r>
              <a:rPr u="sng">
                <a:solidFill>
                  <a:srgbClr val="0000FF"/>
                </a:solidFill>
                <a:uFill>
                  <a:solidFill>
                    <a:srgbClr val="0000FF"/>
                  </a:solidFill>
                </a:uFill>
                <a:hlinkClick r:id="rId3" invalidUrl="" action="" tgtFrame="" tooltip="" history="1" highlightClick="0" endSnd="0"/>
              </a:rPr>
              <a:t>https://wwi.lib.byu.edu/index.php/President_Wilson%27s_Fourteen_Points</a:t>
            </a:r>
            <a:r>
              <a:t>&gt;</a:t>
            </a:r>
          </a:p>
        </p:txBody>
      </p:sp>
      <p:sp>
        <p:nvSpPr>
          <p:cNvPr id="170"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he Big Four"/>
          <p:cNvSpPr txBox="1"/>
          <p:nvPr>
            <p:ph type="title" idx="4294967295"/>
          </p:nvPr>
        </p:nvSpPr>
        <p:spPr>
          <a:xfrm>
            <a:off x="277663" y="-1"/>
            <a:ext cx="8572501" cy="1270001"/>
          </a:xfrm>
          <a:prstGeom prst="rect">
            <a:avLst/>
          </a:prstGeom>
        </p:spPr>
        <p:txBody>
          <a:bodyPr>
            <a:normAutofit fontScale="100000" lnSpcReduction="0"/>
          </a:bodyPr>
          <a:lstStyle>
            <a:lvl1pPr defTabSz="438911">
              <a:lnSpc>
                <a:spcPts val="11100"/>
              </a:lnSpc>
              <a:defRPr sz="7679">
                <a:solidFill>
                  <a:srgbClr val="000080"/>
                </a:solidFill>
              </a:defRPr>
            </a:lvl1pPr>
          </a:lstStyle>
          <a:p>
            <a:pPr/>
            <a:r>
              <a:t>The Big Four</a:t>
            </a:r>
          </a:p>
        </p:txBody>
      </p:sp>
      <p:sp>
        <p:nvSpPr>
          <p:cNvPr id="175" name="Wilson’s commitments: “no annexations, no contributions, no punitive damages…” “justice meted out must involve no discrimination between those to whom we wish to be just and those to whom we do not wish to be just…”:…"/>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42315">
              <a:spcBef>
                <a:spcPts val="600"/>
              </a:spcBef>
              <a:buSzTx/>
              <a:buFontTx/>
              <a:buNone/>
              <a:defRPr b="1" sz="1590">
                <a:solidFill>
                  <a:srgbClr val="000080"/>
                </a:solidFill>
                <a:latin typeface="+mn-lt"/>
                <a:ea typeface="+mn-ea"/>
                <a:cs typeface="+mn-cs"/>
                <a:sym typeface="Helvetica"/>
              </a:defRPr>
            </a:pPr>
            <a:r>
              <a:t>Wilson’s commitments: “no annexations, no contributions, no punitive damages…” “justice meted out must involve no discrimination between those to whom we wish to be just and those to whom we do not wish to be just…”:</a:t>
            </a:r>
          </a:p>
          <a:p>
            <a:pPr marL="127534" indent="-127534" defTabSz="242315">
              <a:spcBef>
                <a:spcPts val="600"/>
              </a:spcBef>
              <a:buFontTx/>
              <a:defRPr sz="1271">
                <a:latin typeface="Times New Roman"/>
                <a:ea typeface="Times New Roman"/>
                <a:cs typeface="Times New Roman"/>
                <a:sym typeface="Times New Roman"/>
              </a:defRPr>
            </a:pPr>
            <a:r>
              <a:t>“Mr. Lloyd George's election pledge to the effect that the Allies were entitled to demand from Germany the entire costs of the war…”</a:t>
            </a:r>
          </a:p>
          <a:p>
            <a:pPr lvl="1" marL="329464" indent="-127534" defTabSz="242315">
              <a:spcBef>
                <a:spcPts val="600"/>
              </a:spcBef>
              <a:buFontTx/>
              <a:buChar char="•"/>
              <a:defRPr sz="1271">
                <a:latin typeface="Times New Roman"/>
                <a:ea typeface="Times New Roman"/>
                <a:cs typeface="Times New Roman"/>
                <a:sym typeface="Times New Roman"/>
              </a:defRPr>
            </a:pPr>
            <a:r>
              <a:t>David Lloyd-George said: Not contributions, not punitive damages, only </a:t>
            </a:r>
            <a:r>
              <a:rPr i="1"/>
              <a:t>reparations</a:t>
            </a:r>
            <a:endParaRPr i="1"/>
          </a:p>
          <a:p>
            <a:pPr marL="127534" indent="-127534" defTabSz="242315">
              <a:spcBef>
                <a:spcPts val="600"/>
              </a:spcBef>
              <a:buFontTx/>
              <a:defRPr sz="1271">
                <a:latin typeface="Times New Roman"/>
                <a:ea typeface="Times New Roman"/>
                <a:cs typeface="Times New Roman"/>
                <a:sym typeface="Times New Roman"/>
              </a:defRPr>
            </a:pPr>
            <a:r>
              <a:t>“The President's slowness… was noteworthy… liable, therefore, to defeat by the mere swiftness, apprehension, and agility of a Lloyd George. There can seldom have been a statesman of the first rank more incompetent than the President in the agilities of the council chamber…”</a:t>
            </a:r>
          </a:p>
          <a:p>
            <a:pPr marL="127534" indent="-127534" defTabSz="242315">
              <a:spcBef>
                <a:spcPts val="600"/>
              </a:spcBef>
              <a:buFontTx/>
              <a:defRPr sz="1271">
                <a:latin typeface="Times New Roman"/>
                <a:ea typeface="Times New Roman"/>
                <a:cs typeface="Times New Roman"/>
                <a:sym typeface="Times New Roman"/>
              </a:defRPr>
            </a:pPr>
            <a:r>
              <a:t>A </a:t>
            </a:r>
            <a:r>
              <a:rPr i="1"/>
              <a:t>diktat: </a:t>
            </a:r>
            <a:r>
              <a:t>“Clemenceau brought to success, what had seemed to be, a few months before, the extraordinary and impossible proposal that the Germans should not be heard…”</a:t>
            </a:r>
            <a:endParaRPr i="1"/>
          </a:p>
          <a:p>
            <a:pPr marL="127534" indent="-127534" defTabSz="242315">
              <a:spcBef>
                <a:spcPts val="600"/>
              </a:spcBef>
              <a:buFontTx/>
              <a:defRPr sz="1271">
                <a:latin typeface="Times New Roman"/>
                <a:ea typeface="Times New Roman"/>
                <a:cs typeface="Times New Roman"/>
                <a:sym typeface="Times New Roman"/>
              </a:defRPr>
            </a:pPr>
            <a:r>
              <a:t>“The President had thought nothing out, [so] the Council was generally working on the basis of a French or British draft…”</a:t>
            </a:r>
          </a:p>
          <a:p>
            <a:pPr marL="127534" indent="-127534" defTabSz="242315">
              <a:spcBef>
                <a:spcPts val="600"/>
              </a:spcBef>
              <a:buFontTx/>
              <a:defRPr sz="1271">
                <a:latin typeface="Times New Roman"/>
                <a:ea typeface="Times New Roman"/>
                <a:cs typeface="Times New Roman"/>
                <a:sym typeface="Times New Roman"/>
              </a:defRPr>
            </a:pPr>
            <a:r>
              <a:t>“The more extravagant expectations as to Reparation receipts, by which Finance Ministers have deceived their publics, will be heard of no more when they have served their immediate purpose of postponing the hour of taxation and retrenchment…”</a:t>
            </a:r>
          </a:p>
          <a:p>
            <a:pPr marL="127534" indent="-127534" defTabSz="242315">
              <a:spcBef>
                <a:spcPts val="600"/>
              </a:spcBef>
              <a:buFontTx/>
              <a:defRPr sz="1271">
                <a:latin typeface="Times New Roman"/>
                <a:ea typeface="Times New Roman"/>
                <a:cs typeface="Times New Roman"/>
                <a:sym typeface="Times New Roman"/>
              </a:defRPr>
            </a:pPr>
            <a:r>
              <a:t>“To his horror, Mr. Lloyd George, desiring at the last moment all the moderation he dared, discovered that he could not in five days persuade the President of error in what it had taken five months to prove to him to be just and right. After all, it was harder to de-bamboozle this old Presbyterian than it had been to bamboozle him…”</a:t>
            </a:r>
          </a:p>
          <a:p>
            <a:pPr marL="127534" indent="-127534" defTabSz="242315">
              <a:spcBef>
                <a:spcPts val="600"/>
              </a:spcBef>
              <a:buFontTx/>
              <a:defRPr sz="1271">
                <a:latin typeface="Times New Roman"/>
                <a:ea typeface="Times New Roman"/>
                <a:cs typeface="Times New Roman"/>
                <a:sym typeface="Times New Roman"/>
              </a:defRPr>
            </a:pPr>
          </a:p>
          <a:p>
            <a:pPr marL="0" indent="0" defTabSz="242315">
              <a:spcBef>
                <a:spcPts val="600"/>
              </a:spcBef>
              <a:buSzTx/>
              <a:buFontTx/>
              <a:buNone/>
              <a:defRPr sz="1271">
                <a:latin typeface="Times New Roman"/>
                <a:ea typeface="Times New Roman"/>
                <a:cs typeface="Times New Roman"/>
                <a:sym typeface="Times New Roman"/>
              </a:defRPr>
            </a:pPr>
          </a:p>
          <a:p>
            <a:pPr marL="0" indent="0" defTabSz="242315">
              <a:spcBef>
                <a:spcPts val="600"/>
              </a:spcBef>
              <a:buSzTx/>
              <a:buFontTx/>
              <a:buNone/>
              <a:defRPr sz="1271">
                <a:latin typeface="Times New Roman"/>
                <a:ea typeface="Times New Roman"/>
                <a:cs typeface="Times New Roman"/>
                <a:sym typeface="Times New Roman"/>
              </a:defRPr>
            </a:pPr>
          </a:p>
          <a:p>
            <a:pPr marL="0" indent="0" defTabSz="242315">
              <a:spcBef>
                <a:spcPts val="600"/>
              </a:spcBef>
              <a:buSzTx/>
              <a:buFontTx/>
              <a:buNone/>
              <a:defRPr sz="847">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7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he Diktat"/>
          <p:cNvSpPr txBox="1"/>
          <p:nvPr>
            <p:ph type="title" idx="4294967295"/>
          </p:nvPr>
        </p:nvSpPr>
        <p:spPr>
          <a:xfrm>
            <a:off x="277663" y="-1"/>
            <a:ext cx="8572501" cy="1270001"/>
          </a:xfrm>
          <a:prstGeom prst="rect">
            <a:avLst/>
          </a:prstGeom>
        </p:spPr>
        <p:txBody>
          <a:bodyPr>
            <a:normAutofit fontScale="100000" lnSpcReduction="0"/>
          </a:bodyPr>
          <a:lstStyle/>
          <a:p>
            <a:pPr defTabSz="438911">
              <a:lnSpc>
                <a:spcPts val="11100"/>
              </a:lnSpc>
              <a:defRPr sz="7679">
                <a:solidFill>
                  <a:srgbClr val="000080"/>
                </a:solidFill>
              </a:defRPr>
            </a:pPr>
            <a:r>
              <a:t>The </a:t>
            </a:r>
            <a:r>
              <a:rPr i="1"/>
              <a:t>Diktat</a:t>
            </a:r>
          </a:p>
        </p:txBody>
      </p:sp>
      <p:sp>
        <p:nvSpPr>
          <p:cNvPr id="181" name="A domestic political and an international document:…"/>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65175">
              <a:spcBef>
                <a:spcPts val="600"/>
              </a:spcBef>
              <a:buSzTx/>
              <a:buFontTx/>
              <a:buNone/>
              <a:defRPr b="1" sz="1740">
                <a:solidFill>
                  <a:srgbClr val="000080"/>
                </a:solidFill>
                <a:latin typeface="+mn-lt"/>
                <a:ea typeface="+mn-ea"/>
                <a:cs typeface="+mn-cs"/>
                <a:sym typeface="Helvetica"/>
              </a:defRPr>
            </a:pPr>
            <a:r>
              <a:t>A domestic political and an international document:</a:t>
            </a:r>
          </a:p>
          <a:p>
            <a:pPr marL="139566" indent="-139566" defTabSz="265175">
              <a:spcBef>
                <a:spcPts val="600"/>
              </a:spcBef>
              <a:buFontTx/>
              <a:defRPr sz="1392">
                <a:latin typeface="Times New Roman"/>
                <a:ea typeface="Times New Roman"/>
                <a:cs typeface="Times New Roman"/>
                <a:sym typeface="Times New Roman"/>
              </a:defRPr>
            </a:pPr>
            <a:r>
              <a:t>“The Treaty includes no provisions for the economic rehabilitation of Europe,—nothing to make the defeated Central Empires into good neighbors, nothing to stabilize the new States of Europe, nothing to reclaim Russia; nor does it promote in any way a compact of economic solidarity amongst the Allies themselves; no arrangement was reached at Paris for restoring the disordered finances of France and Italy, or to adjust the systems of the Old World and the New…”</a:t>
            </a:r>
          </a:p>
          <a:p>
            <a:pPr marL="139566" indent="-139566" defTabSz="265175">
              <a:spcBef>
                <a:spcPts val="600"/>
              </a:spcBef>
              <a:buFontTx/>
              <a:defRPr sz="1392">
                <a:latin typeface="Times New Roman"/>
                <a:ea typeface="Times New Roman"/>
                <a:cs typeface="Times New Roman"/>
                <a:sym typeface="Times New Roman"/>
              </a:defRPr>
            </a:pPr>
            <a:r>
              <a:t>“The Council of Four paid no attention to these issues, being preoccupied with others,—Clemenceau to crush the economic life of his enemy, Lloyd George to do a deal and bring home something which would pass muster for a week, the President to do nothing that was not just and right. It is an extraordinary fact that the fundamental economic problems of a Europe starving and disintegrating before their eyes, was the one question in which it was impossible to arouse the interest of the Four…”</a:t>
            </a:r>
          </a:p>
          <a:p>
            <a:pPr marL="139566" indent="-139566" defTabSz="265175">
              <a:spcBef>
                <a:spcPts val="600"/>
              </a:spcBef>
              <a:buFontTx/>
              <a:defRPr sz="1392">
                <a:latin typeface="Times New Roman"/>
                <a:ea typeface="Times New Roman"/>
                <a:cs typeface="Times New Roman"/>
                <a:sym typeface="Times New Roman"/>
              </a:defRPr>
            </a:pPr>
            <a:r>
              <a:t>“Article 231 reads:</a:t>
            </a:r>
          </a:p>
          <a:p>
            <a:pPr lvl="1" marL="360546" indent="-139566" defTabSz="265175">
              <a:spcBef>
                <a:spcPts val="600"/>
              </a:spcBef>
              <a:buFontTx/>
              <a:buChar char="•"/>
              <a:defRPr sz="1392">
                <a:latin typeface="Times New Roman"/>
                <a:ea typeface="Times New Roman"/>
                <a:cs typeface="Times New Roman"/>
                <a:sym typeface="Times New Roman"/>
              </a:defRPr>
            </a:pPr>
            <a:r>
              <a:t>“The Allied and Associated Governments affirm and Germany accepts the responsibility of Germany and her allies for causing all the loss and damage to which the Allied and Associated Governments and their nationals have been subjected as a consequence of the war imposed upon them by the aggression of Germany and her allies.”</a:t>
            </a:r>
          </a:p>
          <a:p>
            <a:pPr marL="139566" indent="-139566" defTabSz="265175">
              <a:spcBef>
                <a:spcPts val="600"/>
              </a:spcBef>
              <a:buFontTx/>
              <a:defRPr sz="1392">
                <a:latin typeface="Times New Roman"/>
                <a:ea typeface="Times New Roman"/>
                <a:cs typeface="Times New Roman"/>
                <a:sym typeface="Times New Roman"/>
              </a:defRPr>
            </a:pPr>
            <a:r>
              <a:t>“This is a well and carefully drafted Article; for the President could read it as statement of admission on Germany's part of moral responsibility for bringing about the war, while the Prime Minister could explain it as an admission of financial liability for the general costs of the war…”</a:t>
            </a:r>
          </a:p>
          <a:p>
            <a:pPr marL="0" indent="0" defTabSz="265175">
              <a:spcBef>
                <a:spcPts val="600"/>
              </a:spcBef>
              <a:buSzTx/>
              <a:buFontTx/>
              <a:buNone/>
              <a:defRPr sz="1392">
                <a:latin typeface="Times New Roman"/>
                <a:ea typeface="Times New Roman"/>
                <a:cs typeface="Times New Roman"/>
                <a:sym typeface="Times New Roman"/>
              </a:defRPr>
            </a:pPr>
          </a:p>
          <a:p>
            <a:pPr marL="0" indent="0" defTabSz="265175">
              <a:spcBef>
                <a:spcPts val="600"/>
              </a:spcBef>
              <a:buSzTx/>
              <a:buFontTx/>
              <a:buNone/>
              <a:defRPr sz="928">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82"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e Diktat II"/>
          <p:cNvSpPr txBox="1"/>
          <p:nvPr>
            <p:ph type="title" idx="4294967295"/>
          </p:nvPr>
        </p:nvSpPr>
        <p:spPr>
          <a:xfrm>
            <a:off x="277663" y="-1"/>
            <a:ext cx="8572501" cy="1270001"/>
          </a:xfrm>
          <a:prstGeom prst="rect">
            <a:avLst/>
          </a:prstGeom>
        </p:spPr>
        <p:txBody>
          <a:bodyPr>
            <a:normAutofit fontScale="100000" lnSpcReduction="0"/>
          </a:bodyPr>
          <a:lstStyle/>
          <a:p>
            <a:pPr defTabSz="438911">
              <a:lnSpc>
                <a:spcPts val="11100"/>
              </a:lnSpc>
              <a:defRPr sz="7679">
                <a:solidFill>
                  <a:srgbClr val="000080"/>
                </a:solidFill>
              </a:defRPr>
            </a:pPr>
            <a:r>
              <a:t>The </a:t>
            </a:r>
            <a:r>
              <a:rPr i="1"/>
              <a:t>Diktat II</a:t>
            </a:r>
          </a:p>
        </p:txBody>
      </p:sp>
      <p:sp>
        <p:nvSpPr>
          <p:cNvPr id="187" name="The rubber meets the road here:…"/>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224027">
              <a:spcBef>
                <a:spcPts val="500"/>
              </a:spcBef>
              <a:buSzTx/>
              <a:buFontTx/>
              <a:buNone/>
              <a:defRPr b="1" sz="1470">
                <a:solidFill>
                  <a:srgbClr val="000080"/>
                </a:solidFill>
                <a:latin typeface="+mn-lt"/>
                <a:ea typeface="+mn-ea"/>
                <a:cs typeface="+mn-cs"/>
                <a:sym typeface="Helvetica"/>
              </a:defRPr>
            </a:pPr>
            <a:r>
              <a:t>The rubber meets the road here:</a:t>
            </a:r>
          </a:p>
          <a:p>
            <a:pPr marL="117909" indent="-117909" defTabSz="224027">
              <a:spcBef>
                <a:spcPts val="500"/>
              </a:spcBef>
              <a:buFontTx/>
              <a:defRPr sz="1176">
                <a:latin typeface="Times New Roman"/>
                <a:ea typeface="Times New Roman"/>
                <a:cs typeface="Times New Roman"/>
                <a:sym typeface="Times New Roman"/>
              </a:defRPr>
            </a:pPr>
            <a:r>
              <a:t>“Article 232 continues: </a:t>
            </a:r>
          </a:p>
          <a:p>
            <a:pPr lvl="1" marL="304599" indent="-117909" defTabSz="224027">
              <a:spcBef>
                <a:spcPts val="500"/>
              </a:spcBef>
              <a:buFontTx/>
              <a:buChar char="•"/>
              <a:defRPr sz="1176">
                <a:latin typeface="Times New Roman"/>
                <a:ea typeface="Times New Roman"/>
                <a:cs typeface="Times New Roman"/>
                <a:sym typeface="Times New Roman"/>
              </a:defRPr>
            </a:pPr>
            <a:r>
              <a:t>“The Allied and Associated Governments recognize that the resources of Germany are not adequate, after taking into account permanent diminutions of such resources which will result from other provisions of the present Treaty, to make complete reparation for all such loss and damage.”</a:t>
            </a:r>
          </a:p>
          <a:p>
            <a:pPr marL="117909" indent="-117909" defTabSz="224027">
              <a:spcBef>
                <a:spcPts val="500"/>
              </a:spcBef>
              <a:buFontTx/>
              <a:defRPr sz="1176">
                <a:latin typeface="Times New Roman"/>
                <a:ea typeface="Times New Roman"/>
                <a:cs typeface="Times New Roman"/>
                <a:sym typeface="Times New Roman"/>
              </a:defRPr>
            </a:pPr>
            <a:r>
              <a:t>“The President could comfort himself that this was no more than a statement of undoubted fact, and that to recognize that Germany cannot pay a certain claim does not imply that she is liable to pay the claim; but the Prime Minister could point out that in the context it emphasizes to the reader the assumption of Germany's theoretic liability asserted in the preceding Article. Article 232 proceeds: </a:t>
            </a:r>
          </a:p>
          <a:p>
            <a:pPr lvl="1" marL="304599" indent="-117909" defTabSz="224027">
              <a:spcBef>
                <a:spcPts val="500"/>
              </a:spcBef>
              <a:buFontTx/>
              <a:buChar char="•"/>
              <a:defRPr sz="1176">
                <a:latin typeface="Times New Roman"/>
                <a:ea typeface="Times New Roman"/>
                <a:cs typeface="Times New Roman"/>
                <a:sym typeface="Times New Roman"/>
              </a:defRPr>
            </a:pPr>
            <a:r>
              <a:t>"The Allied and Associated Governments, however, require, and Germany undertakes, that she will make compensation for all damage done to the civilian population of the Allied and Associated Powers and to their property during the period of the belligerency of each as an Allied or Associated Power against Germany by such aggression by land, by sea, and from the air, and in general all damage as defined in Annex I. hereto.”</a:t>
            </a:r>
          </a:p>
          <a:p>
            <a:pPr marL="117909" indent="-117909" defTabSz="224027">
              <a:spcBef>
                <a:spcPts val="500"/>
              </a:spcBef>
              <a:buFontTx/>
              <a:defRPr sz="1176">
                <a:latin typeface="Times New Roman"/>
                <a:ea typeface="Times New Roman"/>
                <a:cs typeface="Times New Roman"/>
                <a:sym typeface="Times New Roman"/>
              </a:defRPr>
            </a:pPr>
            <a:r>
              <a:t>“The words italicized being practically a quotation from the pre-Armistice conditions, satisfied the scruples of the President, while the addition of the words "and in general all damage as defined in Annex I. hereto" gave the Prime Minister a chance in Annex I…”</a:t>
            </a:r>
          </a:p>
          <a:p>
            <a:pPr marL="117909" indent="-117909" defTabSz="224027">
              <a:spcBef>
                <a:spcPts val="500"/>
              </a:spcBef>
              <a:buFontTx/>
              <a:defRPr sz="1176">
                <a:latin typeface="Times New Roman"/>
                <a:ea typeface="Times New Roman"/>
                <a:cs typeface="Times New Roman"/>
                <a:sym typeface="Times New Roman"/>
              </a:defRPr>
            </a:pPr>
            <a:r>
              <a:t>“the Treaty…t fixes no definite sum as representing Germany's liability…. Two different kinds of false statements had been widely promulgated, one as to Germany's capacity to pay, the other as to the amount of the Allies' just claims in respect of the devastated areas. The fixing of either of these figures presented a dilemma. A figure for Germany's prospective capacity to pay, not too much in excess of the estimates of most candid and well-informed authorities, would have fallen hopelessly far short of popular expectations both in England and in France…”</a:t>
            </a:r>
          </a:p>
          <a:p>
            <a:pPr marL="117909" indent="-117909" defTabSz="224027">
              <a:spcBef>
                <a:spcPts val="500"/>
              </a:spcBef>
              <a:buFontTx/>
              <a:defRPr sz="1176">
                <a:latin typeface="Times New Roman"/>
                <a:ea typeface="Times New Roman"/>
                <a:cs typeface="Times New Roman"/>
                <a:sym typeface="Times New Roman"/>
              </a:defRPr>
            </a:pPr>
          </a:p>
          <a:p>
            <a:pPr marL="0" indent="0" defTabSz="224027">
              <a:spcBef>
                <a:spcPts val="500"/>
              </a:spcBef>
              <a:buSzTx/>
              <a:buFontTx/>
              <a:buNone/>
              <a:defRPr sz="1176">
                <a:latin typeface="Times New Roman"/>
                <a:ea typeface="Times New Roman"/>
                <a:cs typeface="Times New Roman"/>
                <a:sym typeface="Times New Roman"/>
              </a:defRPr>
            </a:pPr>
          </a:p>
          <a:p>
            <a:pPr marL="0" indent="0" defTabSz="224027">
              <a:spcBef>
                <a:spcPts val="500"/>
              </a:spcBef>
              <a:buSzTx/>
              <a:buFontTx/>
              <a:buNone/>
              <a:defRPr sz="1176">
                <a:latin typeface="Times New Roman"/>
                <a:ea typeface="Times New Roman"/>
                <a:cs typeface="Times New Roman"/>
                <a:sym typeface="Times New Roman"/>
              </a:defRPr>
            </a:pPr>
          </a:p>
          <a:p>
            <a:pPr marL="0" indent="0" defTabSz="224027">
              <a:spcBef>
                <a:spcPts val="500"/>
              </a:spcBef>
              <a:buSzTx/>
              <a:buFontTx/>
              <a:buNone/>
              <a:defRPr sz="784">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88"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Financial Times Graphs Blown Up…"/>
          <p:cNvSpPr txBox="1"/>
          <p:nvPr>
            <p:ph type="title" idx="4294967295"/>
          </p:nvPr>
        </p:nvSpPr>
        <p:spPr>
          <a:xfrm>
            <a:off x="444500" y="0"/>
            <a:ext cx="8255000" cy="1587501"/>
          </a:xfrm>
          <a:prstGeom prst="rect">
            <a:avLst/>
          </a:prstGeom>
        </p:spPr>
        <p:txBody>
          <a:bodyPr>
            <a:normAutofit fontScale="100000" lnSpcReduction="0"/>
          </a:bodyPr>
          <a:lstStyle>
            <a:lvl1pPr defTabSz="283463">
              <a:lnSpc>
                <a:spcPts val="7100"/>
              </a:lnSpc>
              <a:defRPr sz="4960">
                <a:solidFill>
                  <a:srgbClr val="000080"/>
                </a:solidFill>
              </a:defRPr>
            </a:lvl1pPr>
          </a:lstStyle>
          <a:p>
            <a:pPr/>
            <a:r>
              <a:t>Financial Times Graphs Blown Up…</a:t>
            </a:r>
          </a:p>
        </p:txBody>
      </p:sp>
      <p:pic>
        <p:nvPicPr>
          <p:cNvPr id="72" name="Image" descr="Image"/>
          <p:cNvPicPr>
            <a:picLocks noChangeAspect="1"/>
          </p:cNvPicPr>
          <p:nvPr/>
        </p:nvPicPr>
        <p:blipFill>
          <a:blip r:embed="rId2">
            <a:extLst/>
          </a:blip>
          <a:stretch>
            <a:fillRect/>
          </a:stretch>
        </p:blipFill>
        <p:spPr>
          <a:xfrm>
            <a:off x="2540334" y="1587500"/>
            <a:ext cx="6159166" cy="4347242"/>
          </a:xfrm>
          <a:prstGeom prst="rect">
            <a:avLst/>
          </a:prstGeom>
          <a:ln w="12700">
            <a:miter lim="400000"/>
          </a:ln>
        </p:spPr>
      </p:pic>
      <p:pic>
        <p:nvPicPr>
          <p:cNvPr id="73" name="Image" descr="Image"/>
          <p:cNvPicPr>
            <a:picLocks noChangeAspect="1"/>
          </p:cNvPicPr>
          <p:nvPr/>
        </p:nvPicPr>
        <p:blipFill>
          <a:blip r:embed="rId3">
            <a:extLst/>
          </a:blip>
          <a:stretch>
            <a:fillRect/>
          </a:stretch>
        </p:blipFill>
        <p:spPr>
          <a:xfrm>
            <a:off x="444500" y="2074414"/>
            <a:ext cx="6278666" cy="442951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Was There a “Transfer Problem”?"/>
          <p:cNvSpPr txBox="1"/>
          <p:nvPr>
            <p:ph type="title" idx="4294967295"/>
          </p:nvPr>
        </p:nvSpPr>
        <p:spPr>
          <a:xfrm>
            <a:off x="277663" y="-1"/>
            <a:ext cx="8572501" cy="1270001"/>
          </a:xfrm>
          <a:prstGeom prst="rect">
            <a:avLst/>
          </a:prstGeom>
        </p:spPr>
        <p:txBody>
          <a:bodyPr>
            <a:normAutofit fontScale="100000" lnSpcReduction="0"/>
          </a:bodyPr>
          <a:lstStyle>
            <a:lvl1pPr defTabSz="237743">
              <a:lnSpc>
                <a:spcPts val="6000"/>
              </a:lnSpc>
              <a:defRPr sz="4160">
                <a:solidFill>
                  <a:srgbClr val="000080"/>
                </a:solidFill>
              </a:defRPr>
            </a:lvl1pPr>
          </a:lstStyle>
          <a:p>
            <a:pPr/>
            <a:r>
              <a:t>Was There a “Transfer Problem”?</a:t>
            </a:r>
          </a:p>
        </p:txBody>
      </p:sp>
      <p:sp>
        <p:nvSpPr>
          <p:cNvPr id="193" name="Many have argued that Keynes was wrong here……"/>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416052">
              <a:spcBef>
                <a:spcPts val="1000"/>
              </a:spcBef>
              <a:buSzTx/>
              <a:buFontTx/>
              <a:buNone/>
              <a:defRPr b="1" sz="2730">
                <a:solidFill>
                  <a:srgbClr val="000080"/>
                </a:solidFill>
                <a:latin typeface="+mn-lt"/>
                <a:ea typeface="+mn-ea"/>
                <a:cs typeface="+mn-cs"/>
                <a:sym typeface="Helvetica"/>
              </a:defRPr>
            </a:pPr>
            <a:r>
              <a:t>Many have argued that Keynes was wrong here…</a:t>
            </a:r>
          </a:p>
          <a:p>
            <a:pPr marL="218974" indent="-218974" defTabSz="416052">
              <a:spcBef>
                <a:spcPts val="1000"/>
              </a:spcBef>
              <a:buFontTx/>
              <a:defRPr sz="2184">
                <a:latin typeface="Times New Roman"/>
                <a:ea typeface="Times New Roman"/>
                <a:cs typeface="Times New Roman"/>
                <a:sym typeface="Times New Roman"/>
              </a:defRPr>
            </a:pPr>
            <a:r>
              <a:t>Thought experiment: impose a large wealth tax on Germany:</a:t>
            </a:r>
          </a:p>
          <a:p>
            <a:pPr lvl="1" marL="565684" indent="-218974" defTabSz="416052">
              <a:spcBef>
                <a:spcPts val="1000"/>
              </a:spcBef>
              <a:buFontTx/>
              <a:buChar char="•"/>
              <a:defRPr sz="2184">
                <a:latin typeface="Times New Roman"/>
                <a:ea typeface="Times New Roman"/>
                <a:cs typeface="Times New Roman"/>
                <a:sym typeface="Times New Roman"/>
              </a:defRPr>
            </a:pPr>
            <a:r>
              <a:t>Then give the proceeds to the allies</a:t>
            </a:r>
          </a:p>
          <a:p>
            <a:pPr lvl="1" marL="565684" indent="-218974" defTabSz="416052">
              <a:spcBef>
                <a:spcPts val="1000"/>
              </a:spcBef>
              <a:buFontTx/>
              <a:buChar char="•"/>
              <a:defRPr sz="2184">
                <a:latin typeface="Times New Roman"/>
                <a:ea typeface="Times New Roman"/>
                <a:cs typeface="Times New Roman"/>
                <a:sym typeface="Times New Roman"/>
              </a:defRPr>
            </a:pPr>
            <a:r>
              <a:t>In the form of ownership of German capital</a:t>
            </a:r>
          </a:p>
          <a:p>
            <a:pPr marL="218974" indent="-218974" defTabSz="416052">
              <a:spcBef>
                <a:spcPts val="1000"/>
              </a:spcBef>
              <a:buFontTx/>
              <a:defRPr sz="2184">
                <a:latin typeface="Times New Roman"/>
                <a:ea typeface="Times New Roman"/>
                <a:cs typeface="Times New Roman"/>
                <a:sym typeface="Times New Roman"/>
              </a:defRPr>
            </a:pPr>
            <a:r>
              <a:t>How can there be a “transfer problem”?</a:t>
            </a:r>
          </a:p>
          <a:p>
            <a:pPr lvl="1" marL="565684" indent="-218974" defTabSz="416052">
              <a:spcBef>
                <a:spcPts val="1000"/>
              </a:spcBef>
              <a:buFontTx/>
              <a:buChar char="•"/>
              <a:defRPr sz="2184">
                <a:latin typeface="Times New Roman"/>
                <a:ea typeface="Times New Roman"/>
                <a:cs typeface="Times New Roman"/>
                <a:sym typeface="Times New Roman"/>
              </a:defRPr>
            </a:pPr>
            <a:r>
              <a:t>Now the allies own Germany’s capital…</a:t>
            </a:r>
          </a:p>
          <a:p>
            <a:pPr lvl="1" marL="565684" indent="-218974" defTabSz="416052">
              <a:spcBef>
                <a:spcPts val="1000"/>
              </a:spcBef>
              <a:buFontTx/>
              <a:buChar char="•"/>
              <a:defRPr sz="2184">
                <a:latin typeface="Times New Roman"/>
                <a:ea typeface="Times New Roman"/>
                <a:cs typeface="Times New Roman"/>
                <a:sym typeface="Times New Roman"/>
              </a:defRPr>
            </a:pPr>
            <a:r>
              <a:t>If they want to turn that ownership into consumption, they simply sell the shares and buy exports…</a:t>
            </a:r>
          </a:p>
          <a:p>
            <a:pPr marL="0" indent="0" defTabSz="416052">
              <a:spcBef>
                <a:spcPts val="1000"/>
              </a:spcBef>
              <a:buSzTx/>
              <a:buFontTx/>
              <a:buNone/>
              <a:defRPr sz="2184">
                <a:latin typeface="Times New Roman"/>
                <a:ea typeface="Times New Roman"/>
                <a:cs typeface="Times New Roman"/>
                <a:sym typeface="Times New Roman"/>
              </a:defRPr>
            </a:pPr>
          </a:p>
          <a:p>
            <a:pPr marL="0" indent="0" defTabSz="416052">
              <a:spcBef>
                <a:spcPts val="1000"/>
              </a:spcBef>
              <a:buSzTx/>
              <a:buFontTx/>
              <a:buNone/>
              <a:defRPr sz="2184">
                <a:latin typeface="Times New Roman"/>
                <a:ea typeface="Times New Roman"/>
                <a:cs typeface="Times New Roman"/>
                <a:sym typeface="Times New Roman"/>
              </a:defRPr>
            </a:pPr>
          </a:p>
          <a:p>
            <a:pPr marL="0" indent="0" defTabSz="416052">
              <a:spcBef>
                <a:spcPts val="1000"/>
              </a:spcBef>
              <a:buSzTx/>
              <a:buFontTx/>
              <a:buNone/>
              <a:defRPr sz="1456">
                <a:latin typeface="Times New Roman"/>
                <a:ea typeface="Times New Roman"/>
                <a:cs typeface="Times New Roman"/>
                <a:sym typeface="Times New Roman"/>
              </a:defRPr>
            </a:pPr>
            <a:r>
              <a:t>John Maynard Keynes (1919): </a:t>
            </a:r>
            <a:r>
              <a:rPr i="1"/>
              <a:t>The Economic Consequences of the Peace</a:t>
            </a:r>
            <a:r>
              <a:t> &lt;</a:t>
            </a:r>
            <a:r>
              <a:rPr u="sng">
                <a:solidFill>
                  <a:srgbClr val="0000FF"/>
                </a:solidFill>
                <a:uFill>
                  <a:solidFill>
                    <a:srgbClr val="0000FF"/>
                  </a:solidFill>
                </a:uFill>
                <a:hlinkClick r:id="rId3" invalidUrl="" action="" tgtFrame="" tooltip="" history="1" highlightClick="0" endSnd="0"/>
              </a:rPr>
              <a:t>https://delong.typepad.com/files/keynes-peace.pdf</a:t>
            </a:r>
            <a:r>
              <a:t>&gt;</a:t>
            </a:r>
          </a:p>
        </p:txBody>
      </p:sp>
      <p:sp>
        <p:nvSpPr>
          <p:cNvPr id="194"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Economic Consequences of Mr. Churchill"/>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The Economic Consequences of Mr. Churchill</a:t>
            </a:r>
          </a:p>
        </p:txBody>
      </p:sp>
      <p:sp>
        <p:nvSpPr>
          <p:cNvPr id="199" name="The British 1924 decision to return to the gold standard in 1925:…"/>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79475">
              <a:spcBef>
                <a:spcPts val="900"/>
              </a:spcBef>
              <a:buSzTx/>
              <a:buFontTx/>
              <a:buNone/>
              <a:defRPr b="1" sz="2490">
                <a:latin typeface="+mn-lt"/>
                <a:ea typeface="+mn-ea"/>
                <a:cs typeface="+mn-cs"/>
                <a:sym typeface="Helvetica"/>
              </a:defRPr>
            </a:pPr>
            <a:r>
              <a:t>The British 1924 decision to return to the gold standard in 1925:</a:t>
            </a:r>
          </a:p>
          <a:p>
            <a:pPr marL="284606" indent="-284606" defTabSz="379475">
              <a:spcBef>
                <a:spcPts val="900"/>
              </a:spcBef>
              <a:defRPr sz="1992">
                <a:latin typeface="Times New Roman"/>
                <a:ea typeface="Times New Roman"/>
                <a:cs typeface="Times New Roman"/>
                <a:sym typeface="Times New Roman"/>
              </a:defRPr>
            </a:pPr>
            <a:r>
              <a:t>At the pre-WWI parity of $4.86 = £1</a:t>
            </a:r>
          </a:p>
          <a:p>
            <a:pPr marL="284606" indent="-284606" defTabSz="379475">
              <a:spcBef>
                <a:spcPts val="900"/>
              </a:spcBef>
              <a:defRPr sz="1992">
                <a:latin typeface="Times New Roman"/>
                <a:ea typeface="Times New Roman"/>
                <a:cs typeface="Times New Roman"/>
                <a:sym typeface="Times New Roman"/>
              </a:defRPr>
            </a:pPr>
            <a:r>
              <a:t>At a time when the “fundamental” value was something like $3.40</a:t>
            </a:r>
          </a:p>
          <a:p>
            <a:pPr marL="284606" indent="-284606" defTabSz="379475">
              <a:spcBef>
                <a:spcPts val="900"/>
              </a:spcBef>
              <a:defRPr sz="1992">
                <a:latin typeface="Times New Roman"/>
                <a:ea typeface="Times New Roman"/>
                <a:cs typeface="Times New Roman"/>
                <a:sym typeface="Times New Roman"/>
              </a:defRPr>
            </a:pPr>
            <a:r>
              <a:t>Market settled at $4.30 because of a belief that there was a 70% chance of return</a:t>
            </a:r>
          </a:p>
          <a:p>
            <a:pPr marL="284606" indent="-284606" defTabSz="379475">
              <a:spcBef>
                <a:spcPts val="900"/>
              </a:spcBef>
              <a:defRPr sz="1992">
                <a:latin typeface="Times New Roman"/>
                <a:ea typeface="Times New Roman"/>
                <a:cs typeface="Times New Roman"/>
                <a:sym typeface="Times New Roman"/>
              </a:defRPr>
            </a:pPr>
            <a:r>
              <a:t>What happens when you try to peg your real exchange rate above its fundamental level?</a:t>
            </a:r>
          </a:p>
          <a:p>
            <a:pPr lvl="1" marL="664082" indent="-284606" defTabSz="379475">
              <a:spcBef>
                <a:spcPts val="900"/>
              </a:spcBef>
              <a:buChar char="•"/>
              <a:defRPr sz="1992">
                <a:latin typeface="Times New Roman"/>
                <a:ea typeface="Times New Roman"/>
                <a:cs typeface="Times New Roman"/>
                <a:sym typeface="Times New Roman"/>
              </a:defRPr>
            </a:pPr>
            <a:r>
              <a:t>The risk that the real peg is going to collapse</a:t>
            </a:r>
          </a:p>
          <a:p>
            <a:pPr lvl="1" marL="664082" indent="-284606" defTabSz="379475">
              <a:spcBef>
                <a:spcPts val="900"/>
              </a:spcBef>
              <a:buChar char="•"/>
              <a:defRPr sz="1992">
                <a:latin typeface="Times New Roman"/>
                <a:ea typeface="Times New Roman"/>
                <a:cs typeface="Times New Roman"/>
                <a:sym typeface="Times New Roman"/>
              </a:defRPr>
            </a:pPr>
            <a:r>
              <a:t>Higher short-term real interest rates than the world level until…</a:t>
            </a:r>
          </a:p>
          <a:p>
            <a:pPr marL="0" indent="0" defTabSz="379475">
              <a:spcBef>
                <a:spcPts val="900"/>
              </a:spcBef>
              <a:buSzTx/>
              <a:buFontTx/>
              <a:buNone/>
              <a:defRPr sz="1992">
                <a:latin typeface="Times New Roman"/>
                <a:ea typeface="Times New Roman"/>
                <a:cs typeface="Times New Roman"/>
                <a:sym typeface="Times New Roman"/>
              </a:defRPr>
            </a:pPr>
          </a:p>
          <a:p>
            <a:pPr marL="0" indent="0" defTabSz="379475">
              <a:spcBef>
                <a:spcPts val="900"/>
              </a:spcBef>
              <a:buSzTx/>
              <a:buFontTx/>
              <a:buNone/>
              <a:defRPr sz="1992">
                <a:latin typeface="Times New Roman"/>
                <a:ea typeface="Times New Roman"/>
                <a:cs typeface="Times New Roman"/>
                <a:sym typeface="Times New Roman"/>
              </a:defRPr>
            </a:pPr>
          </a:p>
          <a:p>
            <a:pPr marL="0" indent="0" defTabSz="379475">
              <a:spcBef>
                <a:spcPts val="900"/>
              </a:spcBef>
              <a:buSzTx/>
              <a:buFontTx/>
              <a:buNone/>
              <a:defRPr sz="1328">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p:txBody>
      </p:sp>
      <p:sp>
        <p:nvSpPr>
          <p:cNvPr id="200"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e British Government’s Reaction"/>
          <p:cNvSpPr txBox="1"/>
          <p:nvPr>
            <p:ph type="title" idx="4294967295"/>
          </p:nvPr>
        </p:nvSpPr>
        <p:spPr>
          <a:xfrm>
            <a:off x="277663" y="-1"/>
            <a:ext cx="8572501" cy="1270001"/>
          </a:xfrm>
          <a:prstGeom prst="rect">
            <a:avLst/>
          </a:prstGeom>
        </p:spPr>
        <p:txBody>
          <a:bodyPr>
            <a:normAutofit fontScale="100000" lnSpcReduction="0"/>
          </a:bodyPr>
          <a:lstStyle>
            <a:lvl1pPr defTabSz="228600">
              <a:lnSpc>
                <a:spcPts val="5800"/>
              </a:lnSpc>
              <a:defRPr sz="4000">
                <a:solidFill>
                  <a:srgbClr val="000080"/>
                </a:solidFill>
              </a:defRPr>
            </a:lvl1pPr>
          </a:lstStyle>
          <a:p>
            <a:pPr/>
            <a:r>
              <a:t>The British Government’s Reaction</a:t>
            </a:r>
          </a:p>
        </p:txBody>
      </p:sp>
      <p:sp>
        <p:nvSpPr>
          <p:cNvPr id="205" name="Let’s try to prevent the wage adjustment, to the extent we can:…"/>
          <p:cNvSpPr txBox="1"/>
          <p:nvPr>
            <p:ph type="body" idx="4294967295"/>
          </p:nvPr>
        </p:nvSpPr>
        <p:spPr>
          <a:xfrm>
            <a:off x="277663" y="1270000"/>
            <a:ext cx="8572501" cy="5080000"/>
          </a:xfrm>
          <a:prstGeom prst="rect">
            <a:avLst/>
          </a:prstGeom>
        </p:spPr>
        <p:txBody>
          <a:bodyPr>
            <a:normAutofit fontScale="100000" lnSpcReduction="0"/>
          </a:bodyPr>
          <a:lstStyle/>
          <a:p>
            <a:pPr marL="0" indent="0" defTabSz="370331">
              <a:spcBef>
                <a:spcPts val="900"/>
              </a:spcBef>
              <a:buSzTx/>
              <a:buFontTx/>
              <a:buNone/>
              <a:defRPr b="1" sz="2430">
                <a:latin typeface="+mn-lt"/>
                <a:ea typeface="+mn-ea"/>
                <a:cs typeface="+mn-cs"/>
                <a:sym typeface="Helvetica"/>
              </a:defRPr>
            </a:pPr>
            <a:r>
              <a:t>Let’s try to prevent the wage adjustment, to the extent we can:</a:t>
            </a:r>
          </a:p>
          <a:p>
            <a:pPr marL="277748" indent="-277748" defTabSz="370331">
              <a:spcBef>
                <a:spcPts val="900"/>
              </a:spcBef>
              <a:defRPr sz="1944">
                <a:latin typeface="Times New Roman"/>
                <a:ea typeface="Times New Roman"/>
                <a:cs typeface="Times New Roman"/>
                <a:sym typeface="Times New Roman"/>
              </a:defRPr>
            </a:pPr>
            <a:r>
              <a:t>Boosting UI so that people can stay in their jobs and their communities</a:t>
            </a:r>
          </a:p>
          <a:p>
            <a:pPr marL="277748" indent="-277748" defTabSz="370331">
              <a:spcBef>
                <a:spcPts val="900"/>
              </a:spcBef>
              <a:defRPr sz="1944">
                <a:latin typeface="Times New Roman"/>
                <a:ea typeface="Times New Roman"/>
                <a:cs typeface="Times New Roman"/>
                <a:sym typeface="Times New Roman"/>
              </a:defRPr>
            </a:pPr>
            <a:r>
              <a:t>So the signal that you have to accept lower nominal wages in the export industries are not sent</a:t>
            </a:r>
          </a:p>
          <a:p>
            <a:pPr marL="277748" indent="-277748" defTabSz="370331">
              <a:spcBef>
                <a:spcPts val="900"/>
              </a:spcBef>
              <a:defRPr sz="1944">
                <a:latin typeface="Times New Roman"/>
                <a:ea typeface="Times New Roman"/>
                <a:cs typeface="Times New Roman"/>
                <a:sym typeface="Times New Roman"/>
              </a:defRPr>
            </a:pPr>
            <a:r>
              <a:t>And the general excess supply of labor nationwide putting downward pressure on nominal wages is not registered elsewhere in the economy</a:t>
            </a:r>
          </a:p>
          <a:p>
            <a:pPr marL="277748" indent="-277748" defTabSz="370331">
              <a:spcBef>
                <a:spcPts val="900"/>
              </a:spcBef>
              <a:defRPr sz="1944">
                <a:latin typeface="Times New Roman"/>
                <a:ea typeface="Times New Roman"/>
                <a:cs typeface="Times New Roman"/>
                <a:sym typeface="Times New Roman"/>
              </a:defRPr>
            </a:pPr>
            <a:r>
              <a:t>An indicative-planning attempt to reduce lending abroad</a:t>
            </a:r>
          </a:p>
          <a:p>
            <a:pPr lvl="1" marL="648080" indent="-277748" defTabSz="370331">
              <a:spcBef>
                <a:spcPts val="900"/>
              </a:spcBef>
              <a:buChar char="•"/>
              <a:defRPr sz="1944">
                <a:latin typeface="Times New Roman"/>
                <a:ea typeface="Times New Roman"/>
                <a:cs typeface="Times New Roman"/>
                <a:sym typeface="Times New Roman"/>
              </a:defRPr>
            </a:pPr>
            <a:r>
              <a:t>With consequences for London’s role as a financial center</a:t>
            </a:r>
          </a:p>
          <a:p>
            <a:pPr marL="277748" indent="-277748" defTabSz="370331">
              <a:spcBef>
                <a:spcPts val="900"/>
              </a:spcBef>
              <a:defRPr sz="1944">
                <a:latin typeface="Times New Roman"/>
                <a:ea typeface="Times New Roman"/>
                <a:cs typeface="Times New Roman"/>
                <a:sym typeface="Times New Roman"/>
              </a:defRPr>
            </a:pPr>
            <a:r>
              <a:t>And, of course, when the peg does break, it does so at the worst possible time…</a:t>
            </a:r>
          </a:p>
          <a:p>
            <a:pPr marL="0" indent="0" defTabSz="370331">
              <a:spcBef>
                <a:spcPts val="900"/>
              </a:spcBef>
              <a:buSzTx/>
              <a:buFontTx/>
              <a:buNone/>
              <a:defRPr sz="1944">
                <a:latin typeface="Times New Roman"/>
                <a:ea typeface="Times New Roman"/>
                <a:cs typeface="Times New Roman"/>
                <a:sym typeface="Times New Roman"/>
              </a:defRPr>
            </a:pPr>
          </a:p>
          <a:p>
            <a:pPr marL="0" indent="0" defTabSz="370331">
              <a:spcBef>
                <a:spcPts val="900"/>
              </a:spcBef>
              <a:buSzTx/>
              <a:buFontTx/>
              <a:buNone/>
              <a:defRPr sz="1944">
                <a:latin typeface="Times New Roman"/>
                <a:ea typeface="Times New Roman"/>
                <a:cs typeface="Times New Roman"/>
                <a:sym typeface="Times New Roman"/>
              </a:defRPr>
            </a:pPr>
          </a:p>
          <a:p>
            <a:pPr marL="0" indent="0" defTabSz="370331">
              <a:spcBef>
                <a:spcPts val="900"/>
              </a:spcBef>
              <a:buSzTx/>
              <a:buFontTx/>
              <a:buNone/>
              <a:defRPr sz="1296">
                <a:latin typeface="Times New Roman"/>
                <a:ea typeface="Times New Roman"/>
                <a:cs typeface="Times New Roman"/>
                <a:sym typeface="Times New Roman"/>
              </a:defRPr>
            </a:pPr>
            <a:r>
              <a:t>&lt;</a:t>
            </a:r>
            <a:r>
              <a:rPr u="sng">
                <a:solidFill>
                  <a:srgbClr val="0000FF"/>
                </a:solidFill>
                <a:uFill>
                  <a:solidFill>
                    <a:srgbClr val="0000FF"/>
                  </a:solidFill>
                </a:uFill>
                <a:hlinkClick r:id="rId3" invalidUrl="" action="" tgtFrame="" tooltip="" history="1" highlightClick="0" endSnd="0"/>
              </a:rPr>
              <a:t>https://gutenberg.ca/ebooks/keynes-essaysinpersuasion/keynes-essaysinpersuasion-00-h.html#Economic_Consequences</a:t>
            </a:r>
            <a:r>
              <a:t>&gt;</a:t>
            </a:r>
          </a:p>
        </p:txBody>
      </p:sp>
      <p:sp>
        <p:nvSpPr>
          <p:cNvPr id="206" name="1:00"/>
          <p:cNvSpPr txBox="1"/>
          <p:nvPr/>
        </p:nvSpPr>
        <p:spPr>
          <a:xfrm>
            <a:off x="969826" y="6487159"/>
            <a:ext cx="512898"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American Exceptionalism"/>
          <p:cNvSpPr txBox="1"/>
          <p:nvPr>
            <p:ph type="title" idx="4294967295"/>
          </p:nvPr>
        </p:nvSpPr>
        <p:spPr>
          <a:xfrm>
            <a:off x="277663" y="-1"/>
            <a:ext cx="8572501" cy="1270001"/>
          </a:xfrm>
          <a:prstGeom prst="rect">
            <a:avLst/>
          </a:prstGeom>
        </p:spPr>
        <p:txBody>
          <a:bodyPr>
            <a:normAutofit fontScale="100000" lnSpcReduction="0"/>
          </a:bodyPr>
          <a:lstStyle>
            <a:lvl1pPr defTabSz="310895">
              <a:lnSpc>
                <a:spcPts val="7800"/>
              </a:lnSpc>
              <a:defRPr sz="5440"/>
            </a:lvl1pPr>
          </a:lstStyle>
          <a:p>
            <a:pPr/>
            <a:r>
              <a:t>American Exceptionalism</a:t>
            </a:r>
          </a:p>
        </p:txBody>
      </p:sp>
      <p:sp>
        <p:nvSpPr>
          <p:cNvPr id="211" name="Two from John Maynard Keynes:…"/>
          <p:cNvSpPr txBox="1"/>
          <p:nvPr>
            <p:ph type="body" idx="4294967295"/>
          </p:nvPr>
        </p:nvSpPr>
        <p:spPr>
          <a:xfrm>
            <a:off x="277663" y="1270000"/>
            <a:ext cx="5002865" cy="5080000"/>
          </a:xfrm>
          <a:prstGeom prst="rect">
            <a:avLst/>
          </a:prstGeom>
        </p:spPr>
        <p:txBody>
          <a:bodyPr>
            <a:normAutofit fontScale="100000" lnSpcReduction="0"/>
          </a:bodyPr>
          <a:lstStyle/>
          <a:p>
            <a:pPr marL="0" indent="0" defTabSz="283463">
              <a:buSzTx/>
              <a:buFontTx/>
              <a:buNone/>
              <a:defRPr b="1" sz="1860">
                <a:solidFill>
                  <a:srgbClr val="000080"/>
                </a:solidFill>
                <a:latin typeface="+mn-lt"/>
                <a:ea typeface="+mn-ea"/>
                <a:cs typeface="+mn-cs"/>
                <a:sym typeface="Helvetica"/>
              </a:defRPr>
            </a:pPr>
            <a:r>
              <a:t>Two from John Maynard Keynes:</a:t>
            </a:r>
          </a:p>
          <a:p>
            <a:pPr marL="212597" indent="-212597" defTabSz="283463">
              <a:defRPr sz="1488">
                <a:latin typeface="Times New Roman"/>
                <a:ea typeface="Times New Roman"/>
                <a:cs typeface="Times New Roman"/>
                <a:sym typeface="Times New Roman"/>
              </a:defRPr>
            </a:pPr>
            <a:r>
              <a:t>Reaction to WWI &amp; the peace treaty</a:t>
            </a:r>
          </a:p>
          <a:p>
            <a:pPr lvl="1" marL="496061" indent="-212597" defTabSz="283463">
              <a:buChar char="•"/>
              <a:defRPr sz="1488">
                <a:latin typeface="Times New Roman"/>
                <a:ea typeface="Times New Roman"/>
                <a:cs typeface="Times New Roman"/>
                <a:sym typeface="Times New Roman"/>
              </a:defRPr>
            </a:pPr>
            <a:r>
              <a:t>Pre-WWI “El Dorado” fragile</a:t>
            </a:r>
          </a:p>
          <a:p>
            <a:pPr lvl="1" marL="496061" indent="-212597" defTabSz="283463">
              <a:buChar char="•"/>
              <a:defRPr sz="1488">
                <a:latin typeface="Times New Roman"/>
                <a:ea typeface="Times New Roman"/>
                <a:cs typeface="Times New Roman"/>
                <a:sym typeface="Times New Roman"/>
              </a:defRPr>
            </a:pPr>
            <a:r>
              <a:t>Peace treaty an absolute disaster</a:t>
            </a:r>
          </a:p>
          <a:p>
            <a:pPr lvl="1" marL="496061" indent="-212597" defTabSz="283463">
              <a:buChar char="•"/>
              <a:defRPr sz="1488">
                <a:latin typeface="Times New Roman"/>
                <a:ea typeface="Times New Roman"/>
                <a:cs typeface="Times New Roman"/>
                <a:sym typeface="Times New Roman"/>
              </a:defRPr>
            </a:pPr>
            <a:r>
              <a:t>Viewing newly-democratic Germany as an enemy from which resources were to be abstracted a mistake</a:t>
            </a:r>
          </a:p>
          <a:p>
            <a:pPr marL="212597" indent="-212597" defTabSz="283463">
              <a:defRPr sz="1488">
                <a:latin typeface="Times New Roman"/>
                <a:ea typeface="Times New Roman"/>
                <a:cs typeface="Times New Roman"/>
                <a:sym typeface="Times New Roman"/>
              </a:defRPr>
            </a:pPr>
            <a:r>
              <a:t>Reaction to post-WWI attempts at normalization:</a:t>
            </a:r>
          </a:p>
          <a:p>
            <a:pPr lvl="1" marL="496061" indent="-212597" defTabSz="283463">
              <a:buChar char="•"/>
              <a:defRPr sz="1488">
                <a:latin typeface="Times New Roman"/>
                <a:ea typeface="Times New Roman"/>
                <a:cs typeface="Times New Roman"/>
                <a:sym typeface="Times New Roman"/>
              </a:defRPr>
            </a:pPr>
            <a:r>
              <a:t>Austerity a huge mistake</a:t>
            </a:r>
          </a:p>
          <a:p>
            <a:pPr lvl="1" marL="496061" indent="-212597" defTabSz="283463">
              <a:buChar char="•"/>
              <a:defRPr sz="1488">
                <a:latin typeface="Times New Roman"/>
                <a:ea typeface="Times New Roman"/>
                <a:cs typeface="Times New Roman"/>
                <a:sym typeface="Times New Roman"/>
              </a:defRPr>
            </a:pPr>
            <a:r>
              <a:t>Not the case that: “The market giveth, the market taketh away, blessed be the name of the market”</a:t>
            </a:r>
          </a:p>
          <a:p>
            <a:pPr lvl="1" marL="496061" indent="-212597" defTabSz="283463">
              <a:buChar char="•"/>
              <a:defRPr sz="1488">
                <a:latin typeface="Times New Roman"/>
                <a:ea typeface="Times New Roman"/>
                <a:cs typeface="Times New Roman"/>
                <a:sym typeface="Times New Roman"/>
              </a:defRPr>
            </a:pPr>
            <a:r>
              <a:t>Rather: “The market was made for man; not man for the market”</a:t>
            </a:r>
          </a:p>
          <a:p>
            <a:pPr marL="212597" indent="-212597" defTabSz="283463">
              <a:defRPr sz="1488">
                <a:latin typeface="Times New Roman"/>
                <a:ea typeface="Times New Roman"/>
                <a:cs typeface="Times New Roman"/>
                <a:sym typeface="Times New Roman"/>
              </a:defRPr>
            </a:pPr>
            <a:r>
              <a:t>Peer through the web of finance at the real decisions being made underneath</a:t>
            </a:r>
          </a:p>
          <a:p>
            <a:pPr marL="212597" indent="-212597" defTabSz="283463">
              <a:defRPr sz="1488">
                <a:latin typeface="Times New Roman"/>
                <a:ea typeface="Times New Roman"/>
                <a:cs typeface="Times New Roman"/>
                <a:sym typeface="Times New Roman"/>
              </a:defRPr>
            </a:pPr>
            <a:r>
              <a:t>Rearrange the web of finance and claims so that it was, well, sensible</a:t>
            </a:r>
          </a:p>
          <a:p>
            <a:pPr marL="212597" indent="-212597" defTabSz="283463">
              <a:defRPr sz="1488">
                <a:latin typeface="Times New Roman"/>
                <a:ea typeface="Times New Roman"/>
                <a:cs typeface="Times New Roman"/>
                <a:sym typeface="Times New Roman"/>
              </a:defRPr>
            </a:pPr>
            <a:r>
              <a:t>A viewpoint very hostile to ideas of “austerity” and “confidence”</a:t>
            </a:r>
          </a:p>
        </p:txBody>
      </p:sp>
      <p:sp>
        <p:nvSpPr>
          <p:cNvPr id="212" name="1:0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1:00</a:t>
            </a:r>
          </a:p>
        </p:txBody>
      </p:sp>
      <p:pic>
        <p:nvPicPr>
          <p:cNvPr id="213" name="Image" descr="Image"/>
          <p:cNvPicPr>
            <a:picLocks noChangeAspect="1"/>
          </p:cNvPicPr>
          <p:nvPr/>
        </p:nvPicPr>
        <p:blipFill>
          <a:blip r:embed="rId3">
            <a:extLst/>
          </a:blip>
          <a:stretch>
            <a:fillRect/>
          </a:stretch>
        </p:blipFill>
        <p:spPr>
          <a:xfrm>
            <a:off x="5280527" y="1270000"/>
            <a:ext cx="3569637" cy="521716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he Economic Consequences of Mr.  Churchill"/>
          <p:cNvSpPr txBox="1"/>
          <p:nvPr>
            <p:ph type="title" idx="4294967295"/>
          </p:nvPr>
        </p:nvSpPr>
        <p:spPr>
          <a:xfrm>
            <a:off x="277663" y="-1"/>
            <a:ext cx="8572501" cy="1270001"/>
          </a:xfrm>
          <a:prstGeom prst="rect">
            <a:avLst/>
          </a:prstGeom>
        </p:spPr>
        <p:txBody>
          <a:bodyPr>
            <a:normAutofit fontScale="100000" lnSpcReduction="0"/>
          </a:bodyPr>
          <a:lstStyle>
            <a:lvl1pPr defTabSz="214884">
              <a:lnSpc>
                <a:spcPts val="5400"/>
              </a:lnSpc>
              <a:defRPr sz="3759">
                <a:solidFill>
                  <a:srgbClr val="000080"/>
                </a:solidFill>
              </a:defRPr>
            </a:lvl1pPr>
          </a:lstStyle>
          <a:p>
            <a:pPr/>
            <a:r>
              <a:t>The Economic Consequences of Mr.  Churchill</a:t>
            </a:r>
          </a:p>
        </p:txBody>
      </p:sp>
      <p:sp>
        <p:nvSpPr>
          <p:cNvPr id="218" name="Where, then, is the win-win here?:…"/>
          <p:cNvSpPr txBox="1"/>
          <p:nvPr>
            <p:ph type="body" idx="4294967295"/>
          </p:nvPr>
        </p:nvSpPr>
        <p:spPr>
          <a:xfrm>
            <a:off x="277663" y="1270000"/>
            <a:ext cx="5080001" cy="5080000"/>
          </a:xfrm>
          <a:prstGeom prst="rect">
            <a:avLst/>
          </a:prstGeom>
        </p:spPr>
        <p:txBody>
          <a:bodyPr>
            <a:normAutofit fontScale="100000" lnSpcReduction="0"/>
          </a:bodyPr>
          <a:lstStyle/>
          <a:p>
            <a:pPr marL="0" indent="0" defTabSz="329184">
              <a:spcBef>
                <a:spcPts val="800"/>
              </a:spcBef>
              <a:buSzTx/>
              <a:buFontTx/>
              <a:buNone/>
              <a:defRPr b="1" sz="2160">
                <a:solidFill>
                  <a:srgbClr val="000080"/>
                </a:solidFill>
                <a:latin typeface="+mn-lt"/>
                <a:ea typeface="+mn-ea"/>
                <a:cs typeface="+mn-cs"/>
                <a:sym typeface="Helvetica"/>
              </a:defRPr>
            </a:pPr>
            <a:r>
              <a:t>Where, then, is the win-win here?:</a:t>
            </a:r>
          </a:p>
          <a:p>
            <a:pPr marL="231006" indent="-231006" defTabSz="329184">
              <a:spcBef>
                <a:spcPts val="800"/>
              </a:spcBef>
              <a:buFontTx/>
              <a:buAutoNum type="arabicPeriod" startAt="1"/>
              <a:defRPr sz="1728">
                <a:latin typeface="Times New Roman"/>
                <a:ea typeface="Times New Roman"/>
                <a:cs typeface="Times New Roman"/>
                <a:sym typeface="Times New Roman"/>
              </a:defRPr>
            </a:pPr>
            <a:r>
              <a:t>At different times (liquidity)</a:t>
            </a:r>
          </a:p>
          <a:p>
            <a:pPr lvl="1" marL="576071" indent="-246887" defTabSz="329184">
              <a:spcBef>
                <a:spcPts val="800"/>
              </a:spcBef>
              <a:buChar char="•"/>
              <a:defRPr sz="1728">
                <a:latin typeface="Times New Roman"/>
                <a:ea typeface="Times New Roman"/>
                <a:cs typeface="Times New Roman"/>
                <a:sym typeface="Times New Roman"/>
              </a:defRPr>
            </a:pPr>
            <a:r>
              <a:t>To fund immediate consumption</a:t>
            </a:r>
          </a:p>
          <a:p>
            <a:pPr lvl="1" marL="576071" indent="-246887" defTabSz="329184">
              <a:spcBef>
                <a:spcPts val="800"/>
              </a:spcBef>
              <a:buChar char="•"/>
              <a:defRPr sz="1728">
                <a:latin typeface="Times New Roman"/>
                <a:ea typeface="Times New Roman"/>
                <a:cs typeface="Times New Roman"/>
                <a:sym typeface="Times New Roman"/>
              </a:defRPr>
            </a:pPr>
            <a:r>
              <a:t>To fund productive investment</a:t>
            </a:r>
          </a:p>
          <a:p>
            <a:pPr marL="231006" indent="-231006" defTabSz="329184">
              <a:spcBef>
                <a:spcPts val="800"/>
              </a:spcBef>
              <a:buFontTx/>
              <a:buAutoNum type="arabicPeriod" startAt="1"/>
              <a:defRPr sz="1728">
                <a:latin typeface="Times New Roman"/>
                <a:ea typeface="Times New Roman"/>
                <a:cs typeface="Times New Roman"/>
                <a:sym typeface="Times New Roman"/>
              </a:defRPr>
            </a:pPr>
            <a:r>
              <a:t>In different states of the world (risk, diversification, insurance)</a:t>
            </a:r>
          </a:p>
          <a:p>
            <a:pPr marL="231006" indent="-231006" defTabSz="329184">
              <a:spcBef>
                <a:spcPts val="800"/>
              </a:spcBef>
              <a:buFontTx/>
              <a:buAutoNum type="arabicPeriod" startAt="1"/>
              <a:defRPr sz="1728">
                <a:latin typeface="Times New Roman"/>
                <a:ea typeface="Times New Roman"/>
                <a:cs typeface="Times New Roman"/>
                <a:sym typeface="Times New Roman"/>
              </a:defRPr>
            </a:pPr>
            <a:r>
              <a:t>Under different people’s control (align incentives)</a:t>
            </a:r>
          </a:p>
          <a:p>
            <a:pPr lvl="1" marL="576071" indent="-246887" defTabSz="329184">
              <a:spcBef>
                <a:spcPts val="800"/>
              </a:spcBef>
              <a:buChar char="•"/>
              <a:defRPr sz="1728">
                <a:latin typeface="Times New Roman"/>
                <a:ea typeface="Times New Roman"/>
                <a:cs typeface="Times New Roman"/>
                <a:sym typeface="Times New Roman"/>
              </a:defRPr>
            </a:pPr>
            <a:r>
              <a:t>Corporate governance</a:t>
            </a:r>
          </a:p>
          <a:p>
            <a:pPr lvl="1" marL="576071" indent="-246887" defTabSz="329184">
              <a:spcBef>
                <a:spcPts val="800"/>
              </a:spcBef>
              <a:buChar char="•"/>
              <a:defRPr sz="1728">
                <a:latin typeface="Times New Roman"/>
                <a:ea typeface="Times New Roman"/>
                <a:cs typeface="Times New Roman"/>
                <a:sym typeface="Times New Roman"/>
              </a:defRPr>
            </a:pPr>
            <a:r>
              <a:t>Monitoring borrowers (rollover and relationship)</a:t>
            </a:r>
          </a:p>
          <a:p>
            <a:pPr marL="231006" indent="-231006" defTabSz="329184">
              <a:spcBef>
                <a:spcPts val="800"/>
              </a:spcBef>
              <a:buFontTx/>
              <a:buAutoNum type="arabicPeriod" startAt="1"/>
              <a:defRPr sz="1728">
                <a:latin typeface="Times New Roman"/>
                <a:ea typeface="Times New Roman"/>
                <a:cs typeface="Times New Roman"/>
                <a:sym typeface="Times New Roman"/>
              </a:defRPr>
            </a:pPr>
            <a:r>
              <a:t>To achieve scale:</a:t>
            </a:r>
          </a:p>
          <a:p>
            <a:pPr lvl="1" marL="576071" indent="-246887" defTabSz="329184">
              <a:spcBef>
                <a:spcPts val="800"/>
              </a:spcBef>
              <a:buChar char="•"/>
              <a:defRPr sz="1728">
                <a:latin typeface="Times New Roman"/>
                <a:ea typeface="Times New Roman"/>
                <a:cs typeface="Times New Roman"/>
                <a:sym typeface="Times New Roman"/>
              </a:defRPr>
            </a:pPr>
            <a:r>
              <a:t>Savings mobilization to realize increasing returns, at least over a range</a:t>
            </a:r>
          </a:p>
          <a:p>
            <a:pPr lvl="1" marL="576071" indent="-246887" defTabSz="329184">
              <a:spcBef>
                <a:spcPts val="800"/>
              </a:spcBef>
              <a:buChar char="•"/>
              <a:defRPr sz="1728">
                <a:latin typeface="Times New Roman"/>
                <a:ea typeface="Times New Roman"/>
                <a:cs typeface="Times New Roman"/>
                <a:sym typeface="Times New Roman"/>
              </a:defRPr>
            </a:pPr>
            <a:r>
              <a:t>Convenience (means of payment; intermediation)</a:t>
            </a:r>
          </a:p>
        </p:txBody>
      </p:sp>
      <p:pic>
        <p:nvPicPr>
          <p:cNvPr id="219" name="Image" descr="Image"/>
          <p:cNvPicPr>
            <a:picLocks noChangeAspect="1"/>
          </p:cNvPicPr>
          <p:nvPr/>
        </p:nvPicPr>
        <p:blipFill>
          <a:blip r:embed="rId3">
            <a:extLst/>
          </a:blip>
          <a:stretch>
            <a:fillRect/>
          </a:stretch>
        </p:blipFill>
        <p:spPr>
          <a:xfrm>
            <a:off x="5322303" y="1270000"/>
            <a:ext cx="3527861" cy="5403533"/>
          </a:xfrm>
          <a:prstGeom prst="rect">
            <a:avLst/>
          </a:prstGeom>
          <a:ln w="12700">
            <a:miter lim="400000"/>
          </a:ln>
        </p:spPr>
      </p:pic>
      <p:sp>
        <p:nvSpPr>
          <p:cNvPr id="220" name="3:30"/>
          <p:cNvSpPr txBox="1"/>
          <p:nvPr/>
        </p:nvSpPr>
        <p:spPr>
          <a:xfrm>
            <a:off x="969826" y="6487159"/>
            <a:ext cx="51289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3:30</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atch Our Breath…"/>
          <p:cNvSpPr txBox="1"/>
          <p:nvPr>
            <p:ph type="title"/>
          </p:nvPr>
        </p:nvSpPr>
        <p:spPr>
          <a:xfrm>
            <a:off x="276457" y="-1"/>
            <a:ext cx="8572501" cy="1270001"/>
          </a:xfrm>
          <a:prstGeom prst="rect">
            <a:avLst/>
          </a:prstGeom>
        </p:spPr>
        <p:txBody>
          <a:bodyPr/>
          <a:lstStyle/>
          <a:p>
            <a:pPr/>
            <a:r>
              <a:t>Catch Our Breath…</a:t>
            </a:r>
          </a:p>
        </p:txBody>
      </p:sp>
      <p:sp>
        <p:nvSpPr>
          <p:cNvPr id="225" name="Ask a couple of questions?…"/>
          <p:cNvSpPr txBox="1"/>
          <p:nvPr>
            <p:ph type="body" sz="half" idx="1"/>
          </p:nvPr>
        </p:nvSpPr>
        <p:spPr>
          <a:xfrm>
            <a:off x="276457" y="1270000"/>
            <a:ext cx="3810001" cy="4762500"/>
          </a:xfrm>
          <a:prstGeom prst="rect">
            <a:avLst/>
          </a:prstGeom>
        </p:spPr>
        <p:txBody>
          <a:bodyPr anchor="t"/>
          <a:lstStyle/>
          <a:p>
            <a:pPr>
              <a:spcBef>
                <a:spcPts val="1200"/>
              </a:spcBef>
              <a:defRPr>
                <a:latin typeface="Times New Roman"/>
                <a:ea typeface="Times New Roman"/>
                <a:cs typeface="Times New Roman"/>
                <a:sym typeface="Times New Roman"/>
              </a:defRPr>
            </a:pPr>
            <a:r>
              <a:t>Ask a couple of questions? </a:t>
            </a:r>
          </a:p>
          <a:p>
            <a:pPr>
              <a:spcBef>
                <a:spcPts val="1200"/>
              </a:spcBef>
              <a:defRPr>
                <a:latin typeface="Times New Roman"/>
                <a:ea typeface="Times New Roman"/>
                <a:cs typeface="Times New Roman"/>
                <a:sym typeface="Times New Roman"/>
              </a:defRPr>
            </a:pPr>
            <a:r>
              <a:t>Make a couple of comments?</a:t>
            </a:r>
          </a:p>
          <a:p>
            <a:pPr>
              <a:spcBef>
                <a:spcPts val="1200"/>
              </a:spcBef>
              <a:defRPr>
                <a:latin typeface="Times New Roman"/>
                <a:ea typeface="Times New Roman"/>
                <a:cs typeface="Times New Roman"/>
                <a:sym typeface="Times New Roman"/>
              </a:defRPr>
            </a:pPr>
            <a:r>
              <a:t>Any more readings to recommend?</a:t>
            </a:r>
          </a:p>
        </p:txBody>
      </p:sp>
      <p:pic>
        <p:nvPicPr>
          <p:cNvPr id="226"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227"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200"/>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5" name="Image" descr="Image"/>
          <p:cNvPicPr>
            <a:picLocks noChangeAspect="1"/>
          </p:cNvPicPr>
          <p:nvPr/>
        </p:nvPicPr>
        <p:blipFill>
          <a:blip r:embed="rId2">
            <a:extLst/>
          </a:blip>
          <a:stretch>
            <a:fillRect/>
          </a:stretch>
        </p:blipFill>
        <p:spPr>
          <a:xfrm>
            <a:off x="203200" y="241300"/>
            <a:ext cx="8743415" cy="617124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7" name="Image" descr="Image"/>
          <p:cNvPicPr>
            <a:picLocks noChangeAspect="1"/>
          </p:cNvPicPr>
          <p:nvPr/>
        </p:nvPicPr>
        <p:blipFill>
          <a:blip r:embed="rId2">
            <a:extLst/>
          </a:blip>
          <a:stretch>
            <a:fillRect/>
          </a:stretch>
        </p:blipFill>
        <p:spPr>
          <a:xfrm>
            <a:off x="185876" y="241953"/>
            <a:ext cx="8718777" cy="61509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James Stock (2020)"/>
          <p:cNvSpPr txBox="1"/>
          <p:nvPr>
            <p:ph type="title" idx="4294967295"/>
          </p:nvPr>
        </p:nvSpPr>
        <p:spPr>
          <a:xfrm>
            <a:off x="444500" y="0"/>
            <a:ext cx="8255000" cy="1587501"/>
          </a:xfrm>
          <a:prstGeom prst="rect">
            <a:avLst/>
          </a:prstGeom>
        </p:spPr>
        <p:txBody>
          <a:bodyPr>
            <a:normAutofit fontScale="100000" lnSpcReduction="0"/>
          </a:bodyPr>
          <a:lstStyle>
            <a:lvl1pPr defTabSz="393192">
              <a:lnSpc>
                <a:spcPts val="9900"/>
              </a:lnSpc>
              <a:defRPr sz="6880">
                <a:solidFill>
                  <a:srgbClr val="000080"/>
                </a:solidFill>
              </a:defRPr>
            </a:lvl1pPr>
          </a:lstStyle>
          <a:p>
            <a:pPr/>
            <a:r>
              <a:t>James Stock (2020)</a:t>
            </a:r>
          </a:p>
        </p:txBody>
      </p:sp>
      <p:sp>
        <p:nvSpPr>
          <p:cNvPr id="80" name="&lt;https://drive.google.com/file/d/12MV466ZZy5xHir4xdPhoTrL1oO8CbZU-/view&gt;:…"/>
          <p:cNvSpPr txBox="1"/>
          <p:nvPr>
            <p:ph type="body" sz="half" idx="4294967295"/>
          </p:nvPr>
        </p:nvSpPr>
        <p:spPr>
          <a:xfrm>
            <a:off x="444500" y="1467516"/>
            <a:ext cx="5161740" cy="2521821"/>
          </a:xfrm>
          <a:prstGeom prst="rect">
            <a:avLst/>
          </a:prstGeom>
        </p:spPr>
        <p:txBody>
          <a:bodyPr>
            <a:normAutofit fontScale="100000" lnSpcReduction="0"/>
          </a:bodyPr>
          <a:lstStyle/>
          <a:p>
            <a:pPr marL="0" indent="0" defTabSz="242315">
              <a:lnSpc>
                <a:spcPts val="3100"/>
              </a:lnSpc>
              <a:spcBef>
                <a:spcPts val="600"/>
              </a:spcBef>
              <a:buSzTx/>
              <a:buFontTx/>
              <a:buNone/>
              <a:defRPr b="1" sz="1590">
                <a:latin typeface="+mn-lt"/>
                <a:ea typeface="+mn-ea"/>
                <a:cs typeface="+mn-cs"/>
                <a:sym typeface="Helvetica"/>
              </a:defRPr>
            </a:pPr>
            <a:r>
              <a:t>&lt;</a:t>
            </a:r>
            <a:r>
              <a:rPr u="sng">
                <a:solidFill>
                  <a:srgbClr val="0000FF"/>
                </a:solidFill>
                <a:uFill>
                  <a:solidFill>
                    <a:srgbClr val="0000FF"/>
                  </a:solidFill>
                </a:uFill>
                <a:hlinkClick r:id="rId2" invalidUrl="" action="" tgtFrame="" tooltip="" history="1" highlightClick="0" endSnd="0"/>
              </a:rPr>
              <a:t>https://drive.google.com/file/d/12MV466ZZy5xHir4xdPhoTrL1oO8CbZU-/view</a:t>
            </a:r>
            <a:r>
              <a:t>&gt;:</a:t>
            </a:r>
          </a:p>
          <a:p>
            <a:pPr marL="181736" indent="-181736" defTabSz="242315">
              <a:lnSpc>
                <a:spcPts val="2700"/>
              </a:lnSpc>
              <a:spcBef>
                <a:spcPts val="600"/>
              </a:spcBef>
              <a:defRPr sz="1271">
                <a:latin typeface="Times New Roman"/>
                <a:ea typeface="Times New Roman"/>
                <a:cs typeface="Times New Roman"/>
                <a:sym typeface="Times New Roman"/>
              </a:defRPr>
            </a:pPr>
            <a:r>
              <a:rPr b="1"/>
              <a:t>S</a:t>
            </a:r>
            <a:r>
              <a:t>usceptible, </a:t>
            </a:r>
            <a:r>
              <a:rPr b="1"/>
              <a:t>I</a:t>
            </a:r>
            <a:r>
              <a:t>nfected, </a:t>
            </a:r>
            <a:r>
              <a:rPr b="1"/>
              <a:t>R</a:t>
            </a:r>
            <a:r>
              <a:t>ecovered (&amp; immune), transmission rate β, recovery rate γ, reproduction number R</a:t>
            </a:r>
            <a:r>
              <a:rPr baseline="-5999"/>
              <a:t>0, </a:t>
            </a:r>
            <a:r>
              <a:t>asymptomatic hence non-tested rate π</a:t>
            </a:r>
            <a:r>
              <a:rPr baseline="-5999"/>
              <a:t>0</a:t>
            </a:r>
            <a:r>
              <a:t> </a:t>
            </a:r>
          </a:p>
          <a:p>
            <a:pPr marL="181736" indent="-181736" defTabSz="242315">
              <a:lnSpc>
                <a:spcPts val="2700"/>
              </a:lnSpc>
              <a:spcBef>
                <a:spcPts val="600"/>
              </a:spcBef>
              <a:defRPr sz="1271">
                <a:latin typeface="Times New Roman"/>
                <a:ea typeface="Times New Roman"/>
                <a:cs typeface="Times New Roman"/>
                <a:sym typeface="Times New Roman"/>
              </a:defRPr>
            </a:pPr>
            <a:r>
              <a:t>Calibration: half-life of infection one week: γ = 0.5, s</a:t>
            </a:r>
            <a:r>
              <a:rPr baseline="-5999"/>
              <a:t>0</a:t>
            </a:r>
            <a:r>
              <a:t> = 0.02, 50 cases on Jan 24 </a:t>
            </a:r>
          </a:p>
          <a:p>
            <a:pPr marL="181736" indent="-181736" defTabSz="242315">
              <a:lnSpc>
                <a:spcPts val="2700"/>
              </a:lnSpc>
              <a:spcBef>
                <a:spcPts val="600"/>
              </a:spcBef>
              <a:defRPr sz="1271">
                <a:latin typeface="Times New Roman"/>
                <a:ea typeface="Times New Roman"/>
                <a:cs typeface="Times New Roman"/>
                <a:sym typeface="Times New Roman"/>
              </a:defRPr>
            </a:pPr>
            <a:r>
              <a:t>For March 21, 2020, the positive test rate in the United States is approximately 10%…</a:t>
            </a:r>
          </a:p>
        </p:txBody>
      </p:sp>
      <p:pic>
        <p:nvPicPr>
          <p:cNvPr id="81" name="Image" descr="Image"/>
          <p:cNvPicPr>
            <a:picLocks noChangeAspect="1"/>
          </p:cNvPicPr>
          <p:nvPr/>
        </p:nvPicPr>
        <p:blipFill>
          <a:blip r:embed="rId3">
            <a:extLst/>
          </a:blip>
          <a:stretch>
            <a:fillRect/>
          </a:stretch>
        </p:blipFill>
        <p:spPr>
          <a:xfrm>
            <a:off x="331119" y="4086039"/>
            <a:ext cx="1892301" cy="1562101"/>
          </a:xfrm>
          <a:prstGeom prst="rect">
            <a:avLst/>
          </a:prstGeom>
          <a:ln w="12700">
            <a:miter lim="400000"/>
          </a:ln>
        </p:spPr>
      </p:pic>
      <p:pic>
        <p:nvPicPr>
          <p:cNvPr id="82" name="Image" descr="Image"/>
          <p:cNvPicPr>
            <a:picLocks noChangeAspect="1"/>
          </p:cNvPicPr>
          <p:nvPr/>
        </p:nvPicPr>
        <p:blipFill>
          <a:blip r:embed="rId4">
            <a:extLst/>
          </a:blip>
          <a:stretch>
            <a:fillRect/>
          </a:stretch>
        </p:blipFill>
        <p:spPr>
          <a:xfrm>
            <a:off x="5606239" y="1467516"/>
            <a:ext cx="3093261" cy="2337765"/>
          </a:xfrm>
          <a:prstGeom prst="rect">
            <a:avLst/>
          </a:prstGeom>
          <a:ln w="12700">
            <a:miter lim="400000"/>
          </a:ln>
        </p:spPr>
      </p:pic>
      <p:pic>
        <p:nvPicPr>
          <p:cNvPr id="83" name="Image" descr="Image"/>
          <p:cNvPicPr>
            <a:picLocks noChangeAspect="1"/>
          </p:cNvPicPr>
          <p:nvPr/>
        </p:nvPicPr>
        <p:blipFill>
          <a:blip r:embed="rId5">
            <a:extLst/>
          </a:blip>
          <a:stretch>
            <a:fillRect/>
          </a:stretch>
        </p:blipFill>
        <p:spPr>
          <a:xfrm>
            <a:off x="2457055" y="3989336"/>
            <a:ext cx="3149185" cy="2473868"/>
          </a:xfrm>
          <a:prstGeom prst="rect">
            <a:avLst/>
          </a:prstGeom>
          <a:ln w="12700">
            <a:miter lim="400000"/>
          </a:ln>
        </p:spPr>
      </p:pic>
      <p:pic>
        <p:nvPicPr>
          <p:cNvPr id="84" name="Image" descr="Image"/>
          <p:cNvPicPr>
            <a:picLocks noChangeAspect="1"/>
          </p:cNvPicPr>
          <p:nvPr/>
        </p:nvPicPr>
        <p:blipFill>
          <a:blip r:embed="rId6">
            <a:extLst/>
          </a:blip>
          <a:stretch>
            <a:fillRect/>
          </a:stretch>
        </p:blipFill>
        <p:spPr>
          <a:xfrm>
            <a:off x="5651983" y="3941383"/>
            <a:ext cx="3047517" cy="252182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 name="Image" descr="Image"/>
          <p:cNvPicPr>
            <a:picLocks noChangeAspect="1"/>
          </p:cNvPicPr>
          <p:nvPr/>
        </p:nvPicPr>
        <p:blipFill>
          <a:blip r:embed="rId2">
            <a:extLst/>
          </a:blip>
          <a:stretch>
            <a:fillRect/>
          </a:stretch>
        </p:blipFill>
        <p:spPr>
          <a:xfrm>
            <a:off x="537559" y="359538"/>
            <a:ext cx="8115017" cy="613300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8" name="Image" descr="Image"/>
          <p:cNvPicPr>
            <a:picLocks noChangeAspect="1"/>
          </p:cNvPicPr>
          <p:nvPr/>
        </p:nvPicPr>
        <p:blipFill>
          <a:blip r:embed="rId2">
            <a:extLst/>
          </a:blip>
          <a:stretch>
            <a:fillRect/>
          </a:stretch>
        </p:blipFill>
        <p:spPr>
          <a:xfrm>
            <a:off x="546749" y="359754"/>
            <a:ext cx="8130191" cy="638673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0" name="Image" descr="Image"/>
          <p:cNvPicPr>
            <a:picLocks noChangeAspect="1"/>
          </p:cNvPicPr>
          <p:nvPr/>
        </p:nvPicPr>
        <p:blipFill>
          <a:blip r:embed="rId2">
            <a:extLst/>
          </a:blip>
          <a:stretch>
            <a:fillRect/>
          </a:stretch>
        </p:blipFill>
        <p:spPr>
          <a:xfrm>
            <a:off x="888953" y="375477"/>
            <a:ext cx="7504568" cy="62100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