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solidFill>
                  <a:srgbClr val="8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courses.berkeley.edu/courses/1487686/" TargetMode="External"/><Relationship Id="rId3" Type="http://schemas.openxmlformats.org/officeDocument/2006/relationships/hyperlink" Target="https://github.com/braddelong/public-files/blob/master/econ-210a-lecture-3b.pptx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stor.org/stable/pdfplus/2123399.pdf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nlinelibrary.wiley.com/doi/10.1111/j.1468-0289.2010.00532.x/pdf" TargetMode="External"/><Relationship Id="rId3" Type="http://schemas.openxmlformats.org/officeDocument/2006/relationships/hyperlink" Target="http://www.jstor.org/stable/pdfplus/2951107.pdf" TargetMode="External"/><Relationship Id="rId4" Type="http://schemas.openxmlformats.org/officeDocument/2006/relationships/hyperlink" Target="http://www.jstor.org/stable/pdfplus/2123399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nlinelibrary.wiley.com/doi/10.1111/j.1468-0289.2010.00532.x/pdf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stor.org/stable/pdfplus/2951107.pdf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con 210a: Industrial Revolutions (February 5, 2020b)"/>
          <p:cNvSpPr txBox="1"/>
          <p:nvPr>
            <p:ph type="title" idx="4294967295"/>
          </p:nvPr>
        </p:nvSpPr>
        <p:spPr>
          <a:xfrm>
            <a:off x="673100" y="20288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Econ 210a: Industrial Revolutions (February 5, 2020b)</a:t>
            </a:r>
          </a:p>
        </p:txBody>
      </p:sp>
      <p:sp>
        <p:nvSpPr>
          <p:cNvPr id="55" name="J. Bradford DeLong…"/>
          <p:cNvSpPr txBox="1"/>
          <p:nvPr>
            <p:ph type="body" sz="half" idx="4294967295"/>
          </p:nvPr>
        </p:nvSpPr>
        <p:spPr>
          <a:xfrm>
            <a:off x="1381397" y="3772767"/>
            <a:ext cx="6400801" cy="22481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 defTabSz="342900">
              <a:lnSpc>
                <a:spcPct val="80000"/>
              </a:lnSpc>
              <a:spcBef>
                <a:spcPts val="300"/>
              </a:spcBef>
              <a:buSzTx/>
              <a:buNone/>
              <a:defRPr sz="1200"/>
            </a:pPr>
            <a:r>
              <a:rPr>
                <a:uFill>
                  <a:solidFill>
                    <a:srgbClr val="898989"/>
                  </a:solidFill>
                </a:uFill>
              </a:rPr>
              <a:t>J. Bradford DeLong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342900">
              <a:lnSpc>
                <a:spcPct val="80000"/>
              </a:lnSpc>
              <a:spcBef>
                <a:spcPts val="300"/>
              </a:spcBef>
              <a:buSzTx/>
              <a:buNone/>
              <a:defRPr sz="1200"/>
            </a:pP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342900">
              <a:lnSpc>
                <a:spcPct val="80000"/>
              </a:lnSpc>
              <a:spcBef>
                <a:spcPts val="300"/>
              </a:spcBef>
              <a:buSzTx/>
              <a:buNone/>
              <a:defRPr sz="1200"/>
            </a:pPr>
            <a:r>
              <a:rPr>
                <a:uFill>
                  <a:solidFill>
                    <a:srgbClr val="898989"/>
                  </a:solidFill>
                </a:uFill>
              </a:rPr>
              <a:t>Spring 2019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342900">
              <a:lnSpc>
                <a:spcPct val="80000"/>
              </a:lnSpc>
              <a:spcBef>
                <a:spcPts val="300"/>
              </a:spcBef>
              <a:buSzTx/>
              <a:buNone/>
              <a:defRPr sz="1200"/>
            </a:pPr>
            <a:r>
              <a:rPr>
                <a:uFill>
                  <a:solidFill>
                    <a:srgbClr val="898989"/>
                  </a:solidFill>
                </a:uFill>
              </a:rPr>
              <a:t>Evans 648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342900">
              <a:lnSpc>
                <a:spcPct val="80000"/>
              </a:lnSpc>
              <a:spcBef>
                <a:spcPts val="300"/>
              </a:spcBef>
              <a:buSzTx/>
              <a:buNone/>
              <a:defRPr sz="1200"/>
            </a:pPr>
            <a:r>
              <a:rPr>
                <a:uFill>
                  <a:solidFill>
                    <a:srgbClr val="898989"/>
                  </a:solidFill>
                </a:uFill>
              </a:rPr>
              <a:t>W 1:10-3:00 pm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342900">
              <a:lnSpc>
                <a:spcPct val="80000"/>
              </a:lnSpc>
              <a:spcBef>
                <a:spcPts val="300"/>
              </a:spcBef>
              <a:buSzTx/>
              <a:buNone/>
              <a:defRPr sz="1200"/>
            </a:pP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342900">
              <a:spcBef>
                <a:spcPts val="500"/>
              </a:spcBef>
              <a:buSzTx/>
              <a:buFontTx/>
              <a:buNone/>
              <a:defRPr sz="1200"/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https://bcourses.berkeley.edu/courses/1487686/</a:t>
            </a:r>
            <a:r>
              <a:t>&gt;</a:t>
            </a:r>
          </a:p>
          <a:p>
            <a:pPr marL="0" indent="0" algn="ctr" defTabSz="342900">
              <a:spcBef>
                <a:spcPts val="500"/>
              </a:spcBef>
              <a:buSzTx/>
              <a:buFontTx/>
              <a:buNone/>
              <a:defRPr sz="1200"/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https://github.com/braddelong/public-files/blob/master/econ-210a-lecture-3b.pptx</a:t>
            </a:r>
            <a:r>
              <a:t>&gt;</a:t>
            </a:r>
          </a:p>
          <a:p>
            <a:pPr marL="0" indent="0" algn="ctr" defTabSz="342900">
              <a:spcBef>
                <a:spcPts val="500"/>
              </a:spcBef>
              <a:buSzTx/>
              <a:buFontTx/>
              <a:buNone/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ading Nicholas and Steck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69747">
              <a:defRPr sz="4660">
                <a:solidFill>
                  <a:srgbClr val="800000"/>
                </a:solidFill>
              </a:defRPr>
            </a:lvl1pPr>
          </a:lstStyle>
          <a:p>
            <a:pPr/>
            <a:r>
              <a:t>Reading Nicholas and Steckel</a:t>
            </a:r>
          </a:p>
        </p:txBody>
      </p:sp>
      <p:sp>
        <p:nvSpPr>
          <p:cNvPr id="91" name="Stephen Nicholas and Richard H. Steckel (1991): Heights and Living Standards of English Workers during the Early Years of Industrialization, 1770–1815 &lt;http://www.jstor.org/stable/pdfplus/2123399.pdf&gt;:…"/>
          <p:cNvSpPr txBox="1"/>
          <p:nvPr>
            <p:ph type="body" idx="4294967295"/>
          </p:nvPr>
        </p:nvSpPr>
        <p:spPr>
          <a:xfrm>
            <a:off x="277663" y="1270000"/>
            <a:ext cx="8572501" cy="520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2600"/>
            </a:pPr>
            <a:r>
              <a:t>Stephen Nicholas and Richard H. Steckel (1991): Heights and Living Standards of English Workers during the Early Years of Industrialization, 1770–1815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http://www.jstor.org/stable/pdfplus/2123399.pdf</a:t>
            </a:r>
            <a:r>
              <a:t>&gt;:</a:t>
            </a:r>
          </a:p>
          <a:p>
            <a:pPr marL="0" indent="0">
              <a:buSzTx/>
              <a:buFontTx/>
              <a:buNone/>
              <a:defRPr sz="2600"/>
            </a:pP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Information economics visits the 1500s…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a difference can a small sector—1% of GDP—actually make?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are the economic benefits of books, anyway?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does this tell us about the market system as optimal societal structure?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What Should We Think When IV Estimates Are so Much Bigger than OLS Ones?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9475">
              <a:defRPr sz="3652"/>
            </a:lvl1pPr>
          </a:lstStyle>
          <a:p>
            <a:pPr/>
            <a:r>
              <a:t>What Should We Think When IV Estimates Are so Much Bigger than OLS Ones?</a:t>
            </a:r>
          </a:p>
        </p:txBody>
      </p:sp>
      <p:sp>
        <p:nvSpPr>
          <p:cNvPr id="94" name="Dittmar’s Test: Compare (especially over the period 1500– 1600) population growth of cities that did and did not adopt the printing press before 1500.…"/>
          <p:cNvSpPr txBox="1"/>
          <p:nvPr>
            <p:ph type="body" sz="quarter" idx="4294967295"/>
          </p:nvPr>
        </p:nvSpPr>
        <p:spPr>
          <a:xfrm>
            <a:off x="457200" y="1436687"/>
            <a:ext cx="8229600" cy="12866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95452" indent="-195452" defTabSz="260604">
              <a:spcBef>
                <a:spcPts val="400"/>
              </a:spcBef>
              <a:defRPr sz="1824"/>
            </a:pPr>
            <a:r>
              <a:t>Dittmar’s Test: Compare (especially over the period 1500– 1600) population growth of cities that did and did not adopt the printing press before 1500.</a:t>
            </a:r>
          </a:p>
          <a:p>
            <a:pPr marL="195452" indent="-195452" defTabSz="260604">
              <a:spcBef>
                <a:spcPts val="400"/>
              </a:spcBef>
              <a:defRPr sz="1824"/>
            </a:pPr>
            <a:r>
              <a:t>Why are DIttmar’s IV estimates so big? 0.6 per century—a near doubling—as opposed to 0.2?</a:t>
            </a:r>
          </a:p>
        </p:txBody>
      </p:sp>
      <p:pic>
        <p:nvPicPr>
          <p:cNvPr id="95" name="delong_typepad_com_rr-earlymoderngrowth_pdf.png" descr="delong_typepad_com_rr-earlymoderngrowth_pdf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252" y="2723313"/>
            <a:ext cx="4120548" cy="3935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delong_typepad_com_rr-earlymoderngrowth_pdf.png" descr="delong_typepad_com_rr-earlymoderngrowth_pdf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723313"/>
            <a:ext cx="4120548" cy="3935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Questions for Nicholas and Steckel"/>
          <p:cNvSpPr txBox="1"/>
          <p:nvPr>
            <p:ph type="title" idx="4294967295"/>
          </p:nvPr>
        </p:nvSpPr>
        <p:spPr>
          <a:xfrm>
            <a:off x="279990" y="-1"/>
            <a:ext cx="8571576" cy="10543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06324">
              <a:defRPr sz="4623"/>
            </a:lvl1pPr>
          </a:lstStyle>
          <a:p>
            <a:pPr/>
            <a:r>
              <a:t>Questions for Nicholas and Steckel</a:t>
            </a:r>
          </a:p>
        </p:txBody>
      </p:sp>
      <p:sp>
        <p:nvSpPr>
          <p:cNvPr id="99" name="Body"/>
          <p:cNvSpPr txBox="1"/>
          <p:nvPr>
            <p:ph type="body" idx="4294967295"/>
          </p:nvPr>
        </p:nvSpPr>
        <p:spPr>
          <a:xfrm>
            <a:off x="279990" y="1054358"/>
            <a:ext cx="4815696" cy="553381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7368" indent="-267368">
              <a:spcBef>
                <a:spcPts val="1200"/>
              </a:spcBef>
              <a:buFontTx/>
              <a:buAutoNum type="arabicPeriod" startAt="1"/>
              <a:defRPr sz="2000"/>
            </a:pPr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685" y="1054358"/>
            <a:ext cx="3755881" cy="5533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Questions for AJR"/>
          <p:cNvSpPr txBox="1"/>
          <p:nvPr>
            <p:ph type="title" idx="4294967295"/>
          </p:nvPr>
        </p:nvSpPr>
        <p:spPr>
          <a:xfrm>
            <a:off x="279990" y="-1"/>
            <a:ext cx="8571576" cy="10543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11479">
              <a:defRPr sz="6210"/>
            </a:lvl1pPr>
          </a:lstStyle>
          <a:p>
            <a:pPr/>
            <a:r>
              <a:t>Questions for AJR</a:t>
            </a:r>
          </a:p>
        </p:txBody>
      </p:sp>
      <p:sp>
        <p:nvSpPr>
          <p:cNvPr id="103" name="We are talking an extra 10% of the population in cities here. Is this reasonable to attribute to the effects of good government?…"/>
          <p:cNvSpPr txBox="1"/>
          <p:nvPr>
            <p:ph type="body" idx="4294967295"/>
          </p:nvPr>
        </p:nvSpPr>
        <p:spPr>
          <a:xfrm>
            <a:off x="279990" y="1054358"/>
            <a:ext cx="8571576" cy="553381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7368" indent="-267368">
              <a:spcBef>
                <a:spcPts val="1200"/>
              </a:spcBef>
              <a:buFontTx/>
              <a:buAutoNum type="arabicPeriod" startAt="1"/>
              <a:defRPr sz="2000"/>
            </a:pPr>
            <a:r>
              <a:t>We are talking an extra 10% of the population in cities here. Is this reasonable to attribute to the effects of good government?</a:t>
            </a:r>
          </a:p>
          <a:p>
            <a:pPr marL="267368" indent="-267368">
              <a:spcBef>
                <a:spcPts val="1200"/>
              </a:spcBef>
              <a:buFontTx/>
              <a:buAutoNum type="arabicPeriod" startAt="1"/>
              <a:defRPr sz="2000"/>
            </a:pPr>
            <a:r>
              <a:t>But does “Atlantic trade" automatically produce good government?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tch Our Breath…"/>
          <p:cNvSpPr txBox="1"/>
          <p:nvPr>
            <p:ph type="title"/>
          </p:nvPr>
        </p:nvSpPr>
        <p:spPr>
          <a:xfrm>
            <a:off x="390757" y="-1"/>
            <a:ext cx="8255001" cy="15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/>
            <a:r>
              <a:t>Catch Our Breath…</a:t>
            </a:r>
          </a:p>
        </p:txBody>
      </p:sp>
      <p:sp>
        <p:nvSpPr>
          <p:cNvPr id="106" name="Ask a couple of questions?…"/>
          <p:cNvSpPr txBox="1"/>
          <p:nvPr>
            <p:ph type="body" sz="half" idx="1"/>
          </p:nvPr>
        </p:nvSpPr>
        <p:spPr>
          <a:xfrm>
            <a:off x="390757" y="1508814"/>
            <a:ext cx="4127501" cy="476250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800"/>
              </a:spcBef>
            </a:pPr>
            <a:r>
              <a:t>Ask a couple of questions? </a:t>
            </a:r>
          </a:p>
          <a:p>
            <a:pPr>
              <a:spcBef>
                <a:spcPts val="800"/>
              </a:spcBef>
            </a:pPr>
            <a:r>
              <a:t>Make a couple of comments?</a:t>
            </a:r>
          </a:p>
          <a:p>
            <a:pPr>
              <a:spcBef>
                <a:spcPts val="800"/>
              </a:spcBef>
            </a:pPr>
            <a:r>
              <a:t>Any more readings to recommend?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7" y="1508814"/>
            <a:ext cx="4127501" cy="408758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Notes…"/>
          <p:cNvSpPr txBox="1"/>
          <p:nvPr>
            <p:ph type="title"/>
          </p:nvPr>
        </p:nvSpPr>
        <p:spPr>
          <a:xfrm>
            <a:off x="390757" y="-1"/>
            <a:ext cx="8255001" cy="15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/>
            <a:r>
              <a:t>Notes…</a:t>
            </a:r>
          </a:p>
        </p:txBody>
      </p:sp>
      <p:sp>
        <p:nvSpPr>
          <p:cNvPr id="110" name="Body"/>
          <p:cNvSpPr txBox="1"/>
          <p:nvPr>
            <p:ph type="body" sz="half" idx="1"/>
          </p:nvPr>
        </p:nvSpPr>
        <p:spPr>
          <a:xfrm>
            <a:off x="390757" y="1508814"/>
            <a:ext cx="4127501" cy="4087583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800"/>
              </a:spcBef>
            </a:pPr>
          </a:p>
        </p:txBody>
      </p:sp>
      <p:pic>
        <p:nvPicPr>
          <p:cNvPr id="1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7" y="1508814"/>
            <a:ext cx="4127501" cy="408758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ndustrial Revolutions: Readings for February 5…"/>
          <p:cNvSpPr txBox="1"/>
          <p:nvPr>
            <p:ph type="title" idx="4294967295"/>
          </p:nvPr>
        </p:nvSpPr>
        <p:spPr>
          <a:xfrm>
            <a:off x="457200" y="0"/>
            <a:ext cx="8229600" cy="15081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65175">
              <a:defRPr sz="4640"/>
            </a:lvl1pPr>
          </a:lstStyle>
          <a:p>
            <a:pPr/>
            <a:r>
              <a:t>Industrial Revolutions: Readings for February 5…</a:t>
            </a:r>
          </a:p>
        </p:txBody>
      </p:sp>
      <p:sp>
        <p:nvSpPr>
          <p:cNvPr id="58" name="Robert C. Allen (2011): Why the Industrial Revolution Was British: Commerce, Induced Invention and the Scientific Revolution &lt;http://onlinelibrary.wiley.com/doi/10.1111/j.1468-0289.2010.00532.x/pdf&gt;…"/>
          <p:cNvSpPr txBox="1"/>
          <p:nvPr>
            <p:ph type="body" idx="4294967295"/>
          </p:nvPr>
        </p:nvSpPr>
        <p:spPr>
          <a:xfrm>
            <a:off x="457200" y="1508125"/>
            <a:ext cx="8229600" cy="50906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  <a:r>
              <a:t>Robert C. Allen (2011): Why the Industrial Revolution Was British: Commerce, Induced Invention and the Scientific Revolution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http://onlinelibrary.wiley.com/doi/10.1111/j.1468-0289.2010.00532.x/pdf</a:t>
            </a:r>
            <a:r>
              <a:t>&gt;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  <a:r>
              <a:t>Peter Temin (1997): Two Views of the British Industrial Revolution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http://www.jstor.org/stable/pdfplus/2951107.pdf</a:t>
            </a:r>
            <a:r>
              <a:t>&gt; 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  <a:r>
              <a:t>Stephen Nicholas and Richard H. Steckel (1991): Heights and Living Standards of English Workers during the Early Years of Industrialization, 1770–1815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http://www.jstor.org/stable/pdfplus/2123399.pdf</a:t>
            </a:r>
            <a:r>
              <a:t>&gt;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132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lobal and “Western” Number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38327">
              <a:defRPr sz="4440"/>
            </a:lvl1pPr>
          </a:lstStyle>
          <a:p>
            <a:pPr/>
            <a:r>
              <a:t>Global and “Western” Numbers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1270000"/>
            <a:ext cx="3606828" cy="2448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5425" y="1270000"/>
            <a:ext cx="4904739" cy="244861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Is ‘the west’ special between 800 and 1500?…"/>
          <p:cNvSpPr txBox="1"/>
          <p:nvPr>
            <p:ph type="body" sz="half" idx="4294967295"/>
          </p:nvPr>
        </p:nvSpPr>
        <p:spPr>
          <a:xfrm>
            <a:off x="277663" y="3887175"/>
            <a:ext cx="8572501" cy="26530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 ‘the west’ special between 800 and 1500?</a:t>
            </a:r>
          </a:p>
          <a:p>
            <a:pPr lvl="1" marL="621631" indent="-240631">
              <a:spcBef>
                <a:spcPts val="1200"/>
              </a:spcBef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 is it just recovery from a Dark Age depression?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Commercial Revolution acceleration appears </a:t>
            </a:r>
            <a:r>
              <a:rPr i="1"/>
              <a:t>everywhere</a:t>
            </a:r>
            <a:r>
              <a:t> </a:t>
            </a:r>
          </a:p>
          <a:p>
            <a:pPr lvl="1" marL="621631" indent="-240631">
              <a:spcBef>
                <a:spcPts val="1200"/>
              </a:spcBef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Due to globalization</a:t>
            </a:r>
          </a:p>
          <a:p>
            <a:pPr lvl="1" marL="621631" indent="-240631">
              <a:spcBef>
                <a:spcPts val="1200"/>
              </a:spcBef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especially to the “Columbian Exchange”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ading Alle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43484">
              <a:defRPr sz="7663">
                <a:solidFill>
                  <a:srgbClr val="800000"/>
                </a:solidFill>
              </a:defRPr>
            </a:lvl1pPr>
          </a:lstStyle>
          <a:p>
            <a:pPr/>
            <a:r>
              <a:t>Reading Allen</a:t>
            </a:r>
          </a:p>
        </p:txBody>
      </p:sp>
      <p:sp>
        <p:nvSpPr>
          <p:cNvPr id="67" name="Robert C. Allen (2011): Why the Industrial Revolution Was British: Commerce, Induced Invention and the Scientific Revolution &lt;http://onlinelibrary.wiley.com/doi/10.1111/j.1468-0289.2010.00532.x/pdf&gt;:…"/>
          <p:cNvSpPr txBox="1"/>
          <p:nvPr>
            <p:ph type="body" idx="4294967295"/>
          </p:nvPr>
        </p:nvSpPr>
        <p:spPr>
          <a:xfrm>
            <a:off x="277663" y="1270000"/>
            <a:ext cx="8572501" cy="520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  <a:r>
              <a:t>Robert C. Allen (2011): Why the Industrial Revolution Was British: Commerce, Induced Invention and the Scientific Revolution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http://onlinelibrary.wiley.com/doi/10.1111/j.1468-0289.2010.00532.x/pdf</a:t>
            </a:r>
            <a:r>
              <a:t>&gt;: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Information economics visits the 1500s…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a difference can a small sector—1% of GDP—actually make?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are the economic benefits of books, anyway?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does this tell us about the market system as optimal societal structure?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What Should We Think When IV Estimates Are so Much Bigger than OLS Ones?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9475">
              <a:defRPr sz="3652"/>
            </a:lvl1pPr>
          </a:lstStyle>
          <a:p>
            <a:pPr/>
            <a:r>
              <a:t>What Should We Think When IV Estimates Are so Much Bigger than OLS Ones?</a:t>
            </a:r>
          </a:p>
        </p:txBody>
      </p:sp>
      <p:sp>
        <p:nvSpPr>
          <p:cNvPr id="70" name="Dittmar’s Test: Compare (especially over the period 1500– 1600) population growth of cities that did and did not adopt the printing press before 1500.…"/>
          <p:cNvSpPr txBox="1"/>
          <p:nvPr>
            <p:ph type="body" sz="quarter" idx="4294967295"/>
          </p:nvPr>
        </p:nvSpPr>
        <p:spPr>
          <a:xfrm>
            <a:off x="457200" y="1436687"/>
            <a:ext cx="8229600" cy="12866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95452" indent="-195452" defTabSz="260604">
              <a:spcBef>
                <a:spcPts val="400"/>
              </a:spcBef>
              <a:defRPr sz="1824"/>
            </a:pPr>
            <a:r>
              <a:t>Dittmar’s Test: Compare (especially over the period 1500– 1600) population growth of cities that did and did not adopt the printing press before 1500.</a:t>
            </a:r>
          </a:p>
          <a:p>
            <a:pPr marL="195452" indent="-195452" defTabSz="260604">
              <a:spcBef>
                <a:spcPts val="400"/>
              </a:spcBef>
              <a:defRPr sz="1824"/>
            </a:pPr>
            <a:r>
              <a:t>Why are DIttmar’s IV estimates so big? 0.6 per century—a near doubling—as opposed to 0.2?</a:t>
            </a:r>
          </a:p>
        </p:txBody>
      </p:sp>
      <p:pic>
        <p:nvPicPr>
          <p:cNvPr id="71" name="delong_typepad_com_rr-earlymoderngrowth_pdf.png" descr="delong_typepad_com_rr-earlymoderngrowth_pdf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252" y="2723313"/>
            <a:ext cx="4120548" cy="3935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delong_typepad_com_rr-earlymoderngrowth_pdf.png" descr="delong_typepad_com_rr-earlymoderngrowth_pdf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723313"/>
            <a:ext cx="4120548" cy="3935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Questions for Allen"/>
          <p:cNvSpPr txBox="1"/>
          <p:nvPr>
            <p:ph type="title" idx="4294967295"/>
          </p:nvPr>
        </p:nvSpPr>
        <p:spPr>
          <a:xfrm>
            <a:off x="279990" y="-1"/>
            <a:ext cx="8571576" cy="10543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11479">
              <a:defRPr sz="6210"/>
            </a:lvl1pPr>
          </a:lstStyle>
          <a:p>
            <a:pPr/>
            <a:r>
              <a:t>Questions for Allen</a:t>
            </a:r>
          </a:p>
        </p:txBody>
      </p:sp>
      <p:sp>
        <p:nvSpPr>
          <p:cNvPr id="75" name="Body"/>
          <p:cNvSpPr txBox="1"/>
          <p:nvPr>
            <p:ph type="body" idx="4294967295"/>
          </p:nvPr>
        </p:nvSpPr>
        <p:spPr>
          <a:xfrm>
            <a:off x="279990" y="1054358"/>
            <a:ext cx="4815696" cy="553381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7368" indent="-267368">
              <a:spcBef>
                <a:spcPts val="1200"/>
              </a:spcBef>
              <a:buFontTx/>
              <a:buAutoNum type="arabicPeriod" startAt="1"/>
              <a:defRPr sz="2000"/>
            </a:pP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685" y="1054358"/>
            <a:ext cx="3755881" cy="5533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ading Temi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43484">
              <a:defRPr sz="7663">
                <a:solidFill>
                  <a:srgbClr val="800000"/>
                </a:solidFill>
              </a:defRPr>
            </a:lvl1pPr>
          </a:lstStyle>
          <a:p>
            <a:pPr/>
            <a:r>
              <a:t>Reading Temin</a:t>
            </a:r>
          </a:p>
        </p:txBody>
      </p:sp>
      <p:sp>
        <p:nvSpPr>
          <p:cNvPr id="79" name="Peter Temin (1997): Two Views of the British Industrial Revolution &lt;http://www.jstor.org/stable/pdfplus/2951107.pdf&gt;:…"/>
          <p:cNvSpPr txBox="1"/>
          <p:nvPr>
            <p:ph type="body" idx="4294967295"/>
          </p:nvPr>
        </p:nvSpPr>
        <p:spPr>
          <a:xfrm>
            <a:off x="277663" y="1270000"/>
            <a:ext cx="8572501" cy="520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  <a:r>
              <a:t>Peter Temin (1997): Two Views of the British Industrial Revolution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http://www.jstor.org/stable/pdfplus/2951107.pdf</a:t>
            </a:r>
            <a:r>
              <a:t>&gt;: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Information economics visits the 1500s…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a difference can a small sector—1% of GDP—actually make?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are the economic benefits of books, anyway?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does this tell us about the market system as optimal societal structure?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What Should We Think When IV Estimates Are so Much Bigger than OLS Ones?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9475">
              <a:defRPr sz="3652"/>
            </a:lvl1pPr>
          </a:lstStyle>
          <a:p>
            <a:pPr/>
            <a:r>
              <a:t>What Should We Think When IV Estimates Are so Much Bigger than OLS Ones?</a:t>
            </a:r>
          </a:p>
        </p:txBody>
      </p:sp>
      <p:sp>
        <p:nvSpPr>
          <p:cNvPr id="82" name="Dittmar’s Test: Compare (especially over the period 1500– 1600) population growth of cities that did and did not adopt the printing press before 1500.…"/>
          <p:cNvSpPr txBox="1"/>
          <p:nvPr>
            <p:ph type="body" sz="quarter" idx="4294967295"/>
          </p:nvPr>
        </p:nvSpPr>
        <p:spPr>
          <a:xfrm>
            <a:off x="457200" y="1436687"/>
            <a:ext cx="8229600" cy="12866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95452" indent="-195452" defTabSz="260604">
              <a:spcBef>
                <a:spcPts val="400"/>
              </a:spcBef>
              <a:defRPr sz="1824"/>
            </a:pPr>
            <a:r>
              <a:t>Dittmar’s Test: Compare (especially over the period 1500– 1600) population growth of cities that did and did not adopt the printing press before 1500.</a:t>
            </a:r>
          </a:p>
          <a:p>
            <a:pPr marL="195452" indent="-195452" defTabSz="260604">
              <a:spcBef>
                <a:spcPts val="400"/>
              </a:spcBef>
              <a:defRPr sz="1824"/>
            </a:pPr>
            <a:r>
              <a:t>Why are DIttmar’s IV estimates so big? 0.6 per century—a near doubling—as opposed to 0.2?</a:t>
            </a:r>
          </a:p>
        </p:txBody>
      </p:sp>
      <p:pic>
        <p:nvPicPr>
          <p:cNvPr id="83" name="delong_typepad_com_rr-earlymoderngrowth_pdf.png" descr="delong_typepad_com_rr-earlymoderngrowth_pdf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252" y="2723313"/>
            <a:ext cx="4120548" cy="3935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delong_typepad_com_rr-earlymoderngrowth_pdf.png" descr="delong_typepad_com_rr-earlymoderngrowth_pdf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723313"/>
            <a:ext cx="4120548" cy="3935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Questions for Temin"/>
          <p:cNvSpPr txBox="1"/>
          <p:nvPr>
            <p:ph type="title" idx="4294967295"/>
          </p:nvPr>
        </p:nvSpPr>
        <p:spPr>
          <a:xfrm>
            <a:off x="279990" y="-1"/>
            <a:ext cx="8571576" cy="10543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11479">
              <a:defRPr sz="6210"/>
            </a:lvl1pPr>
          </a:lstStyle>
          <a:p>
            <a:pPr/>
            <a:r>
              <a:t>Questions for Temin</a:t>
            </a:r>
          </a:p>
        </p:txBody>
      </p:sp>
      <p:sp>
        <p:nvSpPr>
          <p:cNvPr id="87" name="Body"/>
          <p:cNvSpPr txBox="1"/>
          <p:nvPr>
            <p:ph type="body" idx="4294967295"/>
          </p:nvPr>
        </p:nvSpPr>
        <p:spPr>
          <a:xfrm>
            <a:off x="279990" y="1054358"/>
            <a:ext cx="4815696" cy="553381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7368" indent="-267368">
              <a:spcBef>
                <a:spcPts val="1200"/>
              </a:spcBef>
              <a:buFontTx/>
              <a:buAutoNum type="arabicPeriod" startAt="1"/>
              <a:defRPr sz="2000"/>
            </a:pP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685" y="1054358"/>
            <a:ext cx="3755881" cy="5533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