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github.com/braddelong/public-files/blob/master/econ-115-lecture-1.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 TargetMode="External"/><Relationship Id="rId6" Type="http://schemas.openxmlformats.org/officeDocument/2006/relationships/hyperlink" Target="https://delong.typepad.com/files/slouching-towards-utopia-fall-2019.zip"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bellamy-backward.pdf" TargetMode="External"/><Relationship Id="rId3" Type="http://schemas.openxmlformats.org/officeDocument/2006/relationships/image" Target="../media/image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slouching-towards-utopia-fall-2019.zip"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5656252"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ndymatuschak.org/books/"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adler-read.pdf"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U.C. Berkeley: Economics 115: Spring 2020…"/>
          <p:cNvSpPr txBox="1"/>
          <p:nvPr>
            <p:ph type="title" idx="4294967295"/>
          </p:nvPr>
        </p:nvSpPr>
        <p:spPr>
          <a:xfrm>
            <a:off x="277663" y="-1"/>
            <a:ext cx="8572501" cy="2540001"/>
          </a:xfrm>
          <a:prstGeom prst="rect">
            <a:avLst/>
          </a:prstGeom>
        </p:spPr>
        <p:txBody>
          <a:bodyPr>
            <a:normAutofit fontScale="100000" lnSpcReduction="0"/>
          </a:bodyPr>
          <a:lstStyle/>
          <a:p>
            <a:pPr defTabSz="338327">
              <a:defRPr sz="5180"/>
            </a:pPr>
            <a:r>
              <a:rPr sz="2960">
                <a:latin typeface="+mj-lt"/>
                <a:ea typeface="+mj-ea"/>
                <a:cs typeface="+mj-cs"/>
                <a:sym typeface="Helvetica"/>
              </a:rPr>
              <a:t>U.C. Berkeley: Economics 115: Spring 2020</a:t>
            </a:r>
            <a:r>
              <a:t> </a:t>
            </a:r>
          </a:p>
          <a:p>
            <a:pPr defTabSz="338327">
              <a:defRPr sz="4440"/>
            </a:pPr>
            <a:r>
              <a:t>20th Century Economic History: Lecture 1: Introduction</a:t>
            </a:r>
          </a:p>
        </p:txBody>
      </p:sp>
      <p:sp>
        <p:nvSpPr>
          <p:cNvPr id="37" name="Brad DeLong…"/>
          <p:cNvSpPr txBox="1"/>
          <p:nvPr>
            <p:ph type="body" idx="4294967295"/>
          </p:nvPr>
        </p:nvSpPr>
        <p:spPr>
          <a:xfrm>
            <a:off x="277663" y="2540000"/>
            <a:ext cx="8572501" cy="4127500"/>
          </a:xfrm>
          <a:prstGeom prst="rect">
            <a:avLst/>
          </a:prstGeom>
        </p:spPr>
        <p:txBody>
          <a:bodyPr>
            <a:normAutofit fontScale="100000" lnSpcReduction="0"/>
          </a:bodyPr>
          <a:lstStyle/>
          <a:p>
            <a:pPr marL="0" indent="0" algn="ctr" defTabSz="402336">
              <a:spcBef>
                <a:spcPts val="1000"/>
              </a:spcBef>
              <a:buSzTx/>
              <a:buFontTx/>
              <a:buNone/>
              <a:defRPr b="1" sz="3168">
                <a:latin typeface="+mj-lt"/>
                <a:ea typeface="+mj-ea"/>
                <a:cs typeface="+mj-cs"/>
                <a:sym typeface="Helvetica"/>
              </a:defRPr>
            </a:pPr>
          </a:p>
          <a:p>
            <a:pPr marL="0" indent="0" algn="ctr" defTabSz="402336">
              <a:spcBef>
                <a:spcPts val="1000"/>
              </a:spcBef>
              <a:buSzTx/>
              <a:buFontTx/>
              <a:buNone/>
              <a:defRPr b="1" sz="3168">
                <a:latin typeface="+mj-lt"/>
                <a:ea typeface="+mj-ea"/>
                <a:cs typeface="+mj-cs"/>
                <a:sym typeface="Helvetica"/>
              </a:defRPr>
            </a:pPr>
            <a:r>
              <a:t>Brad DeLong</a:t>
            </a:r>
          </a:p>
          <a:p>
            <a:pPr marL="0" indent="0" algn="ctr" defTabSz="402336">
              <a:spcBef>
                <a:spcPts val="1000"/>
              </a:spcBef>
              <a:buSzTx/>
              <a:buFontTx/>
              <a:buNone/>
              <a:defRPr sz="2112">
                <a:latin typeface="+mj-lt"/>
                <a:ea typeface="+mj-ea"/>
                <a:cs typeface="+mj-cs"/>
                <a:sym typeface="Helvetica"/>
              </a:defRPr>
            </a:pPr>
            <a:r>
              <a:t>Department of Economics and Blum Center, U.C. Berkeley; and WCEG</a:t>
            </a:r>
          </a:p>
          <a:p>
            <a:pPr marL="0" indent="0" algn="ctr" defTabSz="402336">
              <a:spcBef>
                <a:spcPts val="1000"/>
              </a:spcBef>
              <a:buSzTx/>
              <a:buFontTx/>
              <a:buNone/>
              <a:defRPr sz="2112">
                <a:latin typeface="+mj-lt"/>
                <a:ea typeface="+mj-ea"/>
                <a:cs typeface="+mj-cs"/>
                <a:sym typeface="Helvetica"/>
              </a:defRPr>
            </a:pPr>
            <a:r>
              <a:rPr u="sng">
                <a:solidFill>
                  <a:srgbClr val="0000FF"/>
                </a:solidFill>
                <a:uFill>
                  <a:solidFill>
                    <a:srgbClr val="0000FF"/>
                  </a:solidFill>
                </a:uFill>
                <a:hlinkClick r:id="rId2" invalidUrl="" action="" tgtFrame="" tooltip="" history="1" highlightClick="0" endSnd="0"/>
              </a:rPr>
              <a:t>delong@econ.berkeley.edu</a:t>
            </a:r>
          </a:p>
          <a:p>
            <a:pPr marL="0" indent="0" algn="ctr" defTabSz="402336">
              <a:spcBef>
                <a:spcPts val="1000"/>
              </a:spcBef>
              <a:buSzTx/>
              <a:buFontTx/>
              <a:buNone/>
              <a:defRPr sz="2112">
                <a:latin typeface="+mj-lt"/>
                <a:ea typeface="+mj-ea"/>
                <a:cs typeface="+mj-cs"/>
                <a:sym typeface="Helvetica"/>
              </a:defRPr>
            </a:pPr>
          </a:p>
          <a:p>
            <a:pPr marL="0" indent="0" algn="ctr" defTabSz="402336">
              <a:spcBef>
                <a:spcPts val="1000"/>
              </a:spcBef>
              <a:buSzTx/>
              <a:buFontTx/>
              <a:buNone/>
              <a:defRPr sz="2112">
                <a:latin typeface="+mj-lt"/>
                <a:ea typeface="+mj-ea"/>
                <a:cs typeface="+mj-cs"/>
                <a:sym typeface="Helvetica"/>
              </a:defRPr>
            </a:pPr>
            <a:r>
              <a:t>last revised: 2019-12-18</a:t>
            </a:r>
          </a:p>
          <a:p>
            <a:pPr marL="0" indent="0" algn="ctr" defTabSz="402336">
              <a:spcBef>
                <a:spcPts val="1000"/>
              </a:spcBef>
              <a:buSzTx/>
              <a:buFontTx/>
              <a:buNone/>
              <a:defRPr sz="2112">
                <a:latin typeface="+mj-lt"/>
                <a:ea typeface="+mj-ea"/>
                <a:cs typeface="+mj-cs"/>
                <a:sym typeface="Helvetica"/>
              </a:defRPr>
            </a:pPr>
            <a:r>
              <a:t>for delivery: W 2020-01-22 17:00 HMMB390</a:t>
            </a:r>
          </a:p>
          <a:p>
            <a:pPr marL="0" indent="0" algn="ctr" defTabSz="402336">
              <a:spcBef>
                <a:spcPts val="1000"/>
              </a:spcBef>
              <a:buSzTx/>
              <a:buFontTx/>
              <a:buNone/>
              <a:defRPr sz="1408">
                <a:latin typeface="+mj-lt"/>
                <a:ea typeface="+mj-ea"/>
                <a:cs typeface="+mj-cs"/>
                <a:sym typeface="Helvetica"/>
              </a:defRPr>
            </a:pPr>
          </a:p>
          <a:p>
            <a:pPr marL="0" indent="0" algn="ctr" defTabSz="402336">
              <a:spcBef>
                <a:spcPts val="0"/>
              </a:spcBef>
              <a:buSzTx/>
              <a:buFontTx/>
              <a:buNone/>
              <a:defRPr sz="1232">
                <a:latin typeface="+mj-lt"/>
                <a:ea typeface="+mj-ea"/>
                <a:cs typeface="+mj-cs"/>
                <a:sym typeface="Helvetica"/>
              </a:defRPr>
            </a:pPr>
            <a:r>
              <a:t>&lt;</a:t>
            </a:r>
            <a:r>
              <a:rPr u="sng">
                <a:solidFill>
                  <a:srgbClr val="0000FF"/>
                </a:solidFill>
                <a:uFill>
                  <a:solidFill>
                    <a:srgbClr val="0000FF"/>
                  </a:solidFill>
                </a:uFill>
                <a:hlinkClick r:id="rId3" invalidUrl="" action="" tgtFrame="" tooltip="" history="1" highlightClick="0" endSnd="0"/>
              </a:rPr>
              <a:t>https://github.com/braddelong/public-files/blob/master/econ-115-lecture-1.pptx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Wh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Why?</a:t>
            </a:r>
          </a:p>
        </p:txBody>
      </p:sp>
      <p:sp>
        <p:nvSpPr>
          <p:cNvPr id="64" name="Why do I say the long twentieth century really started then?"/>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Why do I say the long twentieth century really started then?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When?"/>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When?</a:t>
            </a:r>
          </a:p>
        </p:txBody>
      </p:sp>
      <p:sp>
        <p:nvSpPr>
          <p:cNvPr id="67" name="When do I say the long twentieth century really ended?…"/>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When do I say the long twentieth century really ended?</a:t>
            </a:r>
          </a:p>
          <a:p>
            <a:pPr marL="401052" indent="-401052">
              <a:spcBef>
                <a:spcPts val="1200"/>
              </a:spcBef>
              <a:buFontTx/>
              <a:buAutoNum type="alphaUcPeriod" startAt="1"/>
              <a:defRPr sz="2400">
                <a:latin typeface="Times New Roman"/>
                <a:ea typeface="Times New Roman"/>
                <a:cs typeface="Times New Roman"/>
                <a:sym typeface="Times New Roman"/>
              </a:defRPr>
            </a:pPr>
            <a:r>
              <a:t>1989</a:t>
            </a:r>
          </a:p>
          <a:p>
            <a:pPr marL="401052" indent="-401052">
              <a:spcBef>
                <a:spcPts val="1200"/>
              </a:spcBef>
              <a:buFontTx/>
              <a:buAutoNum type="alphaUcPeriod" startAt="1"/>
              <a:defRPr sz="2400">
                <a:latin typeface="Times New Roman"/>
                <a:ea typeface="Times New Roman"/>
                <a:cs typeface="Times New Roman"/>
                <a:sym typeface="Times New Roman"/>
              </a:defRPr>
            </a:pPr>
            <a:r>
              <a:t>2000</a:t>
            </a:r>
          </a:p>
          <a:p>
            <a:pPr marL="401052" indent="-401052">
              <a:spcBef>
                <a:spcPts val="1200"/>
              </a:spcBef>
              <a:buFontTx/>
              <a:buAutoNum type="alphaUcPeriod" startAt="1"/>
              <a:defRPr sz="2400">
                <a:latin typeface="Times New Roman"/>
                <a:ea typeface="Times New Roman"/>
                <a:cs typeface="Times New Roman"/>
                <a:sym typeface="Times New Roman"/>
              </a:defRPr>
            </a:pPr>
            <a:r>
              <a:t>2008</a:t>
            </a:r>
          </a:p>
          <a:p>
            <a:pPr marL="401052" indent="-401052">
              <a:spcBef>
                <a:spcPts val="1200"/>
              </a:spcBef>
              <a:buFontTx/>
              <a:buAutoNum type="alphaUcPeriod" startAt="1"/>
              <a:defRPr sz="2400">
                <a:latin typeface="Times New Roman"/>
                <a:ea typeface="Times New Roman"/>
                <a:cs typeface="Times New Roman"/>
                <a:sym typeface="Times New Roman"/>
              </a:defRPr>
            </a:pPr>
            <a:r>
              <a:t>2016</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Wh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Why?</a:t>
            </a:r>
          </a:p>
        </p:txBody>
      </p:sp>
      <p:sp>
        <p:nvSpPr>
          <p:cNvPr id="70" name="Why do I say the long twentieth century really ended then?"/>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Why do I say the long twentieth century really ended then?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Living Standard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Living Standards</a:t>
            </a:r>
          </a:p>
        </p:txBody>
      </p:sp>
      <p:sp>
        <p:nvSpPr>
          <p:cNvPr id="73" name="What was a typical human standard of living back in 1870?…"/>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was a typical human standard of living back in 1870?</a:t>
            </a:r>
          </a:p>
          <a:p>
            <a:pPr marL="401052" indent="-401052">
              <a:spcBef>
                <a:spcPts val="1200"/>
              </a:spcBef>
              <a:buFontTx/>
              <a:buAutoNum type="alphaUcPeriod" startAt="1"/>
              <a:defRPr sz="2400">
                <a:latin typeface="Times New Roman"/>
                <a:ea typeface="Times New Roman"/>
                <a:cs typeface="Times New Roman"/>
                <a:sym typeface="Times New Roman"/>
              </a:defRPr>
            </a:pPr>
            <a:r>
              <a:t>$2.50 a day (in “international dollars”)</a:t>
            </a:r>
          </a:p>
          <a:p>
            <a:pPr marL="401052" indent="-401052">
              <a:spcBef>
                <a:spcPts val="1200"/>
              </a:spcBef>
              <a:buFontTx/>
              <a:buAutoNum type="alphaUcPeriod" startAt="1"/>
              <a:defRPr sz="2400">
                <a:latin typeface="Times New Roman"/>
                <a:ea typeface="Times New Roman"/>
                <a:cs typeface="Times New Roman"/>
                <a:sym typeface="Times New Roman"/>
              </a:defRPr>
            </a:pPr>
            <a:r>
              <a:t>$3.50 a day</a:t>
            </a:r>
          </a:p>
          <a:p>
            <a:pPr marL="401052" indent="-401052">
              <a:spcBef>
                <a:spcPts val="1200"/>
              </a:spcBef>
              <a:buFontTx/>
              <a:buAutoNum type="alphaUcPeriod" startAt="1"/>
              <a:defRPr sz="2400">
                <a:latin typeface="Times New Roman"/>
                <a:ea typeface="Times New Roman"/>
                <a:cs typeface="Times New Roman"/>
                <a:sym typeface="Times New Roman"/>
              </a:defRPr>
            </a:pPr>
            <a:r>
              <a:t>$10 a day</a:t>
            </a:r>
          </a:p>
          <a:p>
            <a:pPr marL="401052" indent="-401052">
              <a:spcBef>
                <a:spcPts val="1200"/>
              </a:spcBef>
              <a:buFontTx/>
              <a:buAutoNum type="alphaUcPeriod" startAt="1"/>
              <a:defRPr sz="2400">
                <a:latin typeface="Times New Roman"/>
                <a:ea typeface="Times New Roman"/>
                <a:cs typeface="Times New Roman"/>
                <a:sym typeface="Times New Roman"/>
              </a:defRPr>
            </a:pPr>
            <a:r>
              <a:t>$30 a day</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Living Standards"/>
          <p:cNvSpPr txBox="1"/>
          <p:nvPr>
            <p:ph type="title" idx="4294967295"/>
          </p:nvPr>
        </p:nvSpPr>
        <p:spPr>
          <a:xfrm>
            <a:off x="277663" y="-1"/>
            <a:ext cx="8572501" cy="1267124"/>
          </a:xfrm>
          <a:prstGeom prst="rect">
            <a:avLst/>
          </a:prstGeom>
        </p:spPr>
        <p:txBody>
          <a:bodyPr>
            <a:normAutofit fontScale="100000" lnSpcReduction="0"/>
          </a:bodyPr>
          <a:lstStyle/>
          <a:p>
            <a:pPr>
              <a:defRPr sz="6000">
                <a:solidFill>
                  <a:srgbClr val="000080"/>
                </a:solidFill>
              </a:defRPr>
            </a:pPr>
            <a:r>
              <a:t>Living</a:t>
            </a:r>
            <a:r>
              <a:rPr>
                <a:latin typeface="+mj-lt"/>
                <a:ea typeface="+mj-ea"/>
                <a:cs typeface="+mj-cs"/>
                <a:sym typeface="Helvetica"/>
              </a:rPr>
              <a:t> Standards</a:t>
            </a:r>
          </a:p>
        </p:txBody>
      </p:sp>
      <p:sp>
        <p:nvSpPr>
          <p:cNvPr id="76" name="What is a typical human standard of living toda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is a typical human standard of living today?</a:t>
            </a:r>
          </a:p>
          <a:p>
            <a:pPr marL="401052" indent="-401052">
              <a:spcBef>
                <a:spcPts val="1200"/>
              </a:spcBef>
              <a:buFontTx/>
              <a:buAutoNum type="alphaUcPeriod" startAt="1"/>
              <a:defRPr sz="2400">
                <a:latin typeface="Times New Roman"/>
                <a:ea typeface="Times New Roman"/>
                <a:cs typeface="Times New Roman"/>
                <a:sym typeface="Times New Roman"/>
              </a:defRPr>
            </a:pPr>
            <a:r>
              <a:t>$2.50 a day (in “international dollars”)</a:t>
            </a:r>
          </a:p>
          <a:p>
            <a:pPr marL="401052" indent="-401052">
              <a:spcBef>
                <a:spcPts val="1200"/>
              </a:spcBef>
              <a:buFontTx/>
              <a:buAutoNum type="alphaUcPeriod" startAt="1"/>
              <a:defRPr sz="2400">
                <a:latin typeface="Times New Roman"/>
                <a:ea typeface="Times New Roman"/>
                <a:cs typeface="Times New Roman"/>
                <a:sym typeface="Times New Roman"/>
              </a:defRPr>
            </a:pPr>
            <a:r>
              <a:t>$3.50 a day</a:t>
            </a:r>
          </a:p>
          <a:p>
            <a:pPr marL="401052" indent="-401052">
              <a:spcBef>
                <a:spcPts val="1200"/>
              </a:spcBef>
              <a:buFontTx/>
              <a:buAutoNum type="alphaUcPeriod" startAt="1"/>
              <a:defRPr sz="2400">
                <a:latin typeface="Times New Roman"/>
                <a:ea typeface="Times New Roman"/>
                <a:cs typeface="Times New Roman"/>
                <a:sym typeface="Times New Roman"/>
              </a:defRPr>
            </a:pPr>
            <a:r>
              <a:t>$10 a day</a:t>
            </a:r>
          </a:p>
          <a:p>
            <a:pPr marL="401052" indent="-401052">
              <a:spcBef>
                <a:spcPts val="1200"/>
              </a:spcBef>
              <a:buFontTx/>
              <a:buAutoNum type="alphaUcPeriod" startAt="1"/>
              <a:defRPr sz="2400">
                <a:latin typeface="Times New Roman"/>
                <a:ea typeface="Times New Roman"/>
                <a:cs typeface="Times New Roman"/>
                <a:sym typeface="Times New Roman"/>
              </a:defRPr>
            </a:pPr>
            <a:r>
              <a:t>$30 a day</a:t>
            </a:r>
          </a:p>
          <a:p>
            <a:pPr marL="401052" indent="-401052">
              <a:spcBef>
                <a:spcPts val="1200"/>
              </a:spcBef>
              <a:buFontTx/>
              <a:buAutoNum type="alphaUcPeriod" startAt="1"/>
              <a:defRPr sz="2400">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Living Standards"/>
          <p:cNvSpPr txBox="1"/>
          <p:nvPr>
            <p:ph type="title" idx="4294967295"/>
          </p:nvPr>
        </p:nvSpPr>
        <p:spPr>
          <a:xfrm>
            <a:off x="277663" y="-1"/>
            <a:ext cx="8572501" cy="1267124"/>
          </a:xfrm>
          <a:prstGeom prst="rect">
            <a:avLst/>
          </a:prstGeom>
        </p:spPr>
        <p:txBody>
          <a:bodyPr>
            <a:normAutofit fontScale="100000" lnSpcReduction="0"/>
          </a:bodyPr>
          <a:lstStyle/>
          <a:p>
            <a:pPr>
              <a:defRPr sz="6000">
                <a:solidFill>
                  <a:srgbClr val="000080"/>
                </a:solidFill>
              </a:defRPr>
            </a:pPr>
            <a:r>
              <a:t>Living</a:t>
            </a:r>
            <a:r>
              <a:rPr>
                <a:latin typeface="+mj-lt"/>
                <a:ea typeface="+mj-ea"/>
                <a:cs typeface="+mj-cs"/>
                <a:sym typeface="Helvetica"/>
              </a:rPr>
              <a:t> Standards</a:t>
            </a:r>
          </a:p>
        </p:txBody>
      </p:sp>
      <p:sp>
        <p:nvSpPr>
          <p:cNvPr id="79" name="How well-off is the typical inhabitant of Greater San Francisco toda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well-off is the typical inhabitant of Greater San Francisco today?</a:t>
            </a:r>
          </a:p>
          <a:p>
            <a:pPr marL="401052" indent="-401052">
              <a:spcBef>
                <a:spcPts val="1200"/>
              </a:spcBef>
              <a:buFontTx/>
              <a:buAutoNum type="alphaUcPeriod" startAt="1"/>
              <a:defRPr sz="2400">
                <a:latin typeface="Times New Roman"/>
                <a:ea typeface="Times New Roman"/>
                <a:cs typeface="Times New Roman"/>
                <a:sym typeface="Times New Roman"/>
              </a:defRPr>
            </a:pPr>
            <a:r>
              <a:t>$2.50 a day (in “international dollars”)</a:t>
            </a:r>
          </a:p>
          <a:p>
            <a:pPr marL="401052" indent="-401052">
              <a:spcBef>
                <a:spcPts val="1200"/>
              </a:spcBef>
              <a:buFontTx/>
              <a:buAutoNum type="alphaUcPeriod" startAt="1"/>
              <a:defRPr sz="2400">
                <a:latin typeface="Times New Roman"/>
                <a:ea typeface="Times New Roman"/>
                <a:cs typeface="Times New Roman"/>
                <a:sym typeface="Times New Roman"/>
              </a:defRPr>
            </a:pPr>
            <a:r>
              <a:t>$3.50 a day</a:t>
            </a:r>
          </a:p>
          <a:p>
            <a:pPr marL="401052" indent="-401052">
              <a:spcBef>
                <a:spcPts val="1200"/>
              </a:spcBef>
              <a:buFontTx/>
              <a:buAutoNum type="alphaUcPeriod" startAt="1"/>
              <a:defRPr sz="2400">
                <a:latin typeface="Times New Roman"/>
                <a:ea typeface="Times New Roman"/>
                <a:cs typeface="Times New Roman"/>
                <a:sym typeface="Times New Roman"/>
              </a:defRPr>
            </a:pPr>
            <a:r>
              <a:t>$10 a day</a:t>
            </a:r>
          </a:p>
          <a:p>
            <a:pPr marL="401052" indent="-401052">
              <a:spcBef>
                <a:spcPts val="1200"/>
              </a:spcBef>
              <a:buFontTx/>
              <a:buAutoNum type="alphaUcPeriod" startAt="1"/>
              <a:defRPr sz="2400">
                <a:latin typeface="Times New Roman"/>
                <a:ea typeface="Times New Roman"/>
                <a:cs typeface="Times New Roman"/>
                <a:sym typeface="Times New Roman"/>
              </a:defRPr>
            </a:pPr>
            <a:r>
              <a:t>$30 a day</a:t>
            </a:r>
          </a:p>
          <a:p>
            <a:pPr marL="401052" indent="-401052">
              <a:spcBef>
                <a:spcPts val="1200"/>
              </a:spcBef>
              <a:buFontTx/>
              <a:buAutoNum type="alphaUcPeriod" startAt="1"/>
              <a:defRPr sz="2400">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Utopia?"/>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Utopia?</a:t>
            </a:r>
          </a:p>
        </p:txBody>
      </p:sp>
      <p:sp>
        <p:nvSpPr>
          <p:cNvPr id="82" name="Well, then, the world today must be a utopia, right?"/>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Well, then, the world today must be a utopia, right?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Utopia?"/>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Utopia?</a:t>
            </a:r>
          </a:p>
        </p:txBody>
      </p:sp>
      <p:sp>
        <p:nvSpPr>
          <p:cNvPr id="85" name="Well, then, Greater San Francisco today must be a utopia, right?"/>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Well, then, Greater San Francisco today must be a utopia, right?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Pre-Industrial Povert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Pre-Industrial Poverty</a:t>
            </a:r>
          </a:p>
        </p:txBody>
      </p:sp>
      <p:sp>
        <p:nvSpPr>
          <p:cNvPr id="88" name="The principal reason that pre-industrial humanity was so poor wa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The principal reason that pre-industrial humanity was so poor was:</a:t>
            </a:r>
          </a:p>
          <a:p>
            <a:pPr marL="401052" indent="-401052">
              <a:spcBef>
                <a:spcPts val="1200"/>
              </a:spcBef>
              <a:buFontTx/>
              <a:buAutoNum type="alphaUcPeriod" startAt="1"/>
              <a:defRPr sz="2400">
                <a:latin typeface="Times New Roman"/>
                <a:ea typeface="Times New Roman"/>
                <a:cs typeface="Times New Roman"/>
                <a:sym typeface="Times New Roman"/>
              </a:defRPr>
            </a:pPr>
            <a:r>
              <a:t>Because people back then were genetically cognitively inferior to us.</a:t>
            </a:r>
          </a:p>
          <a:p>
            <a:pPr marL="401052" indent="-401052">
              <a:spcBef>
                <a:spcPts val="1200"/>
              </a:spcBef>
              <a:buFontTx/>
              <a:buAutoNum type="alphaUcPeriod" startAt="1"/>
              <a:defRPr sz="2400">
                <a:latin typeface="Times New Roman"/>
                <a:ea typeface="Times New Roman"/>
                <a:cs typeface="Times New Roman"/>
                <a:sym typeface="Times New Roman"/>
              </a:defRPr>
            </a:pPr>
            <a:r>
              <a:t>Because people back then were malnourished, and so cognitively inferior to us.</a:t>
            </a:r>
          </a:p>
          <a:p>
            <a:pPr marL="401052" indent="-401052">
              <a:spcBef>
                <a:spcPts val="1200"/>
              </a:spcBef>
              <a:buFontTx/>
              <a:buAutoNum type="alphaUcPeriod" startAt="1"/>
              <a:defRPr sz="2400">
                <a:latin typeface="Times New Roman"/>
                <a:ea typeface="Times New Roman"/>
                <a:cs typeface="Times New Roman"/>
                <a:sym typeface="Times New Roman"/>
              </a:defRPr>
            </a:pPr>
            <a:r>
              <a:t>Because of Malthusian reasons.</a:t>
            </a:r>
          </a:p>
          <a:p>
            <a:pPr marL="401052" indent="-401052">
              <a:spcBef>
                <a:spcPts val="1200"/>
              </a:spcBef>
              <a:buFontTx/>
              <a:buAutoNum type="alphaUcPeriod" startAt="1"/>
              <a:defRPr sz="2400">
                <a:latin typeface="Times New Roman"/>
                <a:ea typeface="Times New Roman"/>
                <a:cs typeface="Times New Roman"/>
                <a:sym typeface="Times New Roman"/>
              </a:defRPr>
            </a:pPr>
            <a:r>
              <a:t>Because of oppressive upper classes.</a:t>
            </a:r>
          </a:p>
          <a:p>
            <a:pPr marL="401052" indent="-401052">
              <a:spcBef>
                <a:spcPts val="1200"/>
              </a:spcBef>
              <a:buFontTx/>
              <a:buAutoNum type="alphaUcPeriod" startAt="1"/>
              <a:defRPr sz="2400">
                <a:latin typeface="Times New Roman"/>
                <a:ea typeface="Times New Roman"/>
                <a:cs typeface="Times New Roman"/>
                <a:sym typeface="Times New Roman"/>
              </a:defRPr>
            </a:pPr>
            <a:r>
              <a:t>Something different from the above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The Breakthrough Came When?"/>
          <p:cNvSpPr txBox="1"/>
          <p:nvPr>
            <p:ph type="title" idx="4294967295"/>
          </p:nvPr>
        </p:nvSpPr>
        <p:spPr>
          <a:xfrm>
            <a:off x="277663" y="-1"/>
            <a:ext cx="8572501" cy="1267124"/>
          </a:xfrm>
          <a:prstGeom prst="rect">
            <a:avLst/>
          </a:prstGeom>
        </p:spPr>
        <p:txBody>
          <a:bodyPr>
            <a:normAutofit fontScale="100000" lnSpcReduction="0"/>
          </a:bodyPr>
          <a:lstStyle>
            <a:lvl1pPr defTabSz="333756">
              <a:defRPr sz="4380">
                <a:solidFill>
                  <a:srgbClr val="000080"/>
                </a:solidFill>
              </a:defRPr>
            </a:lvl1pPr>
          </a:lstStyle>
          <a:p>
            <a:pPr/>
            <a:r>
              <a:t>The Breakthrough Came When?</a:t>
            </a:r>
          </a:p>
        </p:txBody>
      </p:sp>
      <p:sp>
        <p:nvSpPr>
          <p:cNvPr id="91" name="The date after which it was clear that humanity had broken through to at least the potential of permanent prosperity wa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The date after which it was clear that humanity had broken through to at least the potential of permanent prosperity was:</a:t>
            </a:r>
          </a:p>
          <a:p>
            <a:pPr marL="401052" indent="-401052">
              <a:spcBef>
                <a:spcPts val="1200"/>
              </a:spcBef>
              <a:buFontTx/>
              <a:buAutoNum type="alphaUcPeriod" startAt="1"/>
              <a:defRPr sz="2400">
                <a:latin typeface="Times New Roman"/>
                <a:ea typeface="Times New Roman"/>
                <a:cs typeface="Times New Roman"/>
                <a:sym typeface="Times New Roman"/>
              </a:defRPr>
            </a:pPr>
            <a:r>
              <a:t>1600, when it became clear that the Commercial Revolution had revolutionized trade and commerce.</a:t>
            </a:r>
          </a:p>
          <a:p>
            <a:pPr marL="401052" indent="-401052">
              <a:spcBef>
                <a:spcPts val="1200"/>
              </a:spcBef>
              <a:buFontTx/>
              <a:buAutoNum type="alphaUcPeriod" startAt="1"/>
              <a:defRPr sz="2400">
                <a:latin typeface="Times New Roman"/>
                <a:ea typeface="Times New Roman"/>
                <a:cs typeface="Times New Roman"/>
                <a:sym typeface="Times New Roman"/>
              </a:defRPr>
            </a:pPr>
            <a:r>
              <a:t>1780, when it became clear that science and technology were progressing much more rapidly than ever before.</a:t>
            </a:r>
          </a:p>
          <a:p>
            <a:pPr marL="401052" indent="-401052">
              <a:spcBef>
                <a:spcPts val="1200"/>
              </a:spcBef>
              <a:buFontTx/>
              <a:buAutoNum type="alphaUcPeriod" startAt="1"/>
              <a:defRPr sz="2400">
                <a:latin typeface="Times New Roman"/>
                <a:ea typeface="Times New Roman"/>
                <a:cs typeface="Times New Roman"/>
                <a:sym typeface="Times New Roman"/>
              </a:defRPr>
            </a:pPr>
            <a:r>
              <a:t>1850, when it became clear that the Industrial Revolution of steam, textiles, railroads, and iron was not just a flash in the pan.</a:t>
            </a:r>
          </a:p>
          <a:p>
            <a:pPr marL="401052" indent="-401052">
              <a:spcBef>
                <a:spcPts val="1200"/>
              </a:spcBef>
              <a:buFontTx/>
              <a:buAutoNum type="alphaUcPeriod" startAt="1"/>
              <a:defRPr sz="2400">
                <a:latin typeface="Times New Roman"/>
                <a:ea typeface="Times New Roman"/>
                <a:cs typeface="Times New Roman"/>
                <a:sym typeface="Times New Roman"/>
              </a:defRPr>
            </a:pPr>
            <a:r>
              <a:t>1900, when it became clear that the economy of globalization, corporations, and research labs was qualitatively different.</a:t>
            </a:r>
          </a:p>
          <a:p>
            <a:pPr marL="401052" indent="-401052">
              <a:spcBef>
                <a:spcPts val="1200"/>
              </a:spcBef>
              <a:buFontTx/>
              <a:buAutoNum type="alphaUcPeriod" startAt="1"/>
              <a:defRPr sz="2400">
                <a:latin typeface="Times New Roman"/>
                <a:ea typeface="Times New Roman"/>
                <a:cs typeface="Times New Roman"/>
                <a:sym typeface="Times New Roman"/>
              </a:defRPr>
            </a:pPr>
            <a:r>
              <a:t>It has not yet happened: we are using up our fossil-fuel seed corn, and its exhaustion will cause our civilization to crash.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About the Course"/>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About the Course</a:t>
            </a:r>
          </a:p>
        </p:txBody>
      </p:sp>
      <p:sp>
        <p:nvSpPr>
          <p:cNvPr id="40" name="The long 20th century will in all likelihood be seen in the future as the watershed in human experience:…"/>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0331">
              <a:spcBef>
                <a:spcPts val="900"/>
              </a:spcBef>
              <a:buSzTx/>
              <a:buFontTx/>
              <a:buNone/>
              <a:defRPr b="1" sz="1944">
                <a:latin typeface="+mj-lt"/>
                <a:ea typeface="+mj-ea"/>
                <a:cs typeface="+mj-cs"/>
                <a:sym typeface="Helvetica"/>
              </a:defRPr>
            </a:pPr>
            <a:r>
              <a:t>The long 20th century will in all likelihood be seen in the future as </a:t>
            </a:r>
            <a:r>
              <a:rPr i="1"/>
              <a:t>the</a:t>
            </a:r>
            <a:r>
              <a:t> watershed in human experience:</a:t>
            </a:r>
          </a:p>
          <a:p>
            <a:pPr marL="194911" indent="-194911" defTabSz="370331">
              <a:spcBef>
                <a:spcPts val="900"/>
              </a:spcBef>
              <a:buFontTx/>
              <a:defRPr sz="1944">
                <a:latin typeface="Times New Roman"/>
                <a:ea typeface="Times New Roman"/>
                <a:cs typeface="Times New Roman"/>
                <a:sym typeface="Times New Roman"/>
              </a:defRPr>
            </a:pPr>
            <a:r>
              <a:t>Nine aspects:</a:t>
            </a:r>
          </a:p>
          <a:p>
            <a:pPr lvl="1" marL="503521" indent="-194911" defTabSz="370331">
              <a:spcBef>
                <a:spcPts val="900"/>
              </a:spcBef>
              <a:buFontTx/>
              <a:buChar char="•"/>
              <a:defRPr sz="1944">
                <a:latin typeface="Times New Roman"/>
                <a:ea typeface="Times New Roman"/>
                <a:cs typeface="Times New Roman"/>
                <a:sym typeface="Times New Roman"/>
              </a:defRPr>
            </a:pPr>
            <a:r>
              <a:t>History was economic…</a:t>
            </a:r>
          </a:p>
          <a:p>
            <a:pPr lvl="1" marL="503521" indent="-194911" defTabSz="370331">
              <a:spcBef>
                <a:spcPts val="900"/>
              </a:spcBef>
              <a:buFontTx/>
              <a:buChar char="•"/>
              <a:defRPr sz="1944">
                <a:latin typeface="Times New Roman"/>
                <a:ea typeface="Times New Roman"/>
                <a:cs typeface="Times New Roman"/>
                <a:sym typeface="Times New Roman"/>
              </a:defRPr>
            </a:pPr>
            <a:r>
              <a:t>Explosion of wealth…</a:t>
            </a:r>
          </a:p>
          <a:p>
            <a:pPr lvl="1" marL="503521" indent="-194911" defTabSz="370331">
              <a:spcBef>
                <a:spcPts val="900"/>
              </a:spcBef>
              <a:buFontTx/>
              <a:buChar char="•"/>
              <a:defRPr sz="1944">
                <a:latin typeface="Times New Roman"/>
                <a:ea typeface="Times New Roman"/>
                <a:cs typeface="Times New Roman"/>
                <a:sym typeface="Times New Roman"/>
              </a:defRPr>
            </a:pPr>
            <a:r>
              <a:t>Cornucopia of technology…</a:t>
            </a:r>
          </a:p>
          <a:p>
            <a:pPr lvl="1" marL="503521" indent="-194911" defTabSz="370331">
              <a:spcBef>
                <a:spcPts val="900"/>
              </a:spcBef>
              <a:buFontTx/>
              <a:buChar char="•"/>
              <a:defRPr sz="1944">
                <a:latin typeface="Times New Roman"/>
                <a:ea typeface="Times New Roman"/>
                <a:cs typeface="Times New Roman"/>
                <a:sym typeface="Times New Roman"/>
              </a:defRPr>
            </a:pPr>
            <a:r>
              <a:t>Demographic transition…</a:t>
            </a:r>
          </a:p>
          <a:p>
            <a:pPr lvl="1" marL="503521" indent="-194911" defTabSz="370331">
              <a:spcBef>
                <a:spcPts val="900"/>
              </a:spcBef>
              <a:buFontTx/>
              <a:buChar char="•"/>
              <a:defRPr sz="1944">
                <a:latin typeface="Times New Roman"/>
                <a:ea typeface="Times New Roman"/>
                <a:cs typeface="Times New Roman"/>
                <a:sym typeface="Times New Roman"/>
              </a:defRPr>
            </a:pPr>
            <a:r>
              <a:t>Feminist revolution…</a:t>
            </a:r>
          </a:p>
          <a:p>
            <a:pPr lvl="1" marL="503521" indent="-194911" defTabSz="370331">
              <a:spcBef>
                <a:spcPts val="900"/>
              </a:spcBef>
              <a:buFontTx/>
              <a:buChar char="•"/>
              <a:defRPr sz="1944">
                <a:latin typeface="Times New Roman"/>
                <a:ea typeface="Times New Roman"/>
                <a:cs typeface="Times New Roman"/>
                <a:sym typeface="Times New Roman"/>
              </a:defRPr>
            </a:pPr>
            <a:r>
              <a:t>Empowered tyrannies…</a:t>
            </a:r>
          </a:p>
          <a:p>
            <a:pPr lvl="1" marL="503521" indent="-194911" defTabSz="370331">
              <a:spcBef>
                <a:spcPts val="900"/>
              </a:spcBef>
              <a:buFontTx/>
              <a:buChar char="•"/>
              <a:defRPr sz="1944">
                <a:latin typeface="Times New Roman"/>
                <a:ea typeface="Times New Roman"/>
                <a:cs typeface="Times New Roman"/>
                <a:sym typeface="Times New Roman"/>
              </a:defRPr>
            </a:pPr>
            <a:r>
              <a:t>Wealth gulfs…</a:t>
            </a:r>
          </a:p>
          <a:p>
            <a:pPr lvl="1" marL="503521" indent="-194911" defTabSz="370331">
              <a:spcBef>
                <a:spcPts val="900"/>
              </a:spcBef>
              <a:buFontTx/>
              <a:buChar char="•"/>
              <a:defRPr sz="1944">
                <a:latin typeface="Times New Roman"/>
                <a:ea typeface="Times New Roman"/>
                <a:cs typeface="Times New Roman"/>
                <a:sym typeface="Times New Roman"/>
              </a:defRPr>
            </a:pPr>
            <a:r>
              <a:t>Inclusion and hierarchy attenuation…</a:t>
            </a:r>
          </a:p>
          <a:p>
            <a:pPr lvl="1" marL="503521" indent="-194911" defTabSz="370331">
              <a:spcBef>
                <a:spcPts val="900"/>
              </a:spcBef>
              <a:buFontTx/>
              <a:buChar char="•"/>
              <a:defRPr sz="1944">
                <a:latin typeface="Times New Roman"/>
                <a:ea typeface="Times New Roman"/>
                <a:cs typeface="Times New Roman"/>
                <a:sym typeface="Times New Roman"/>
              </a:defRPr>
            </a:pPr>
            <a:r>
              <a:t>Mismanagement and insecurity…</a:t>
            </a:r>
          </a:p>
          <a:p>
            <a:pPr marL="194911" indent="-194911" defTabSz="370331">
              <a:spcBef>
                <a:spcPts val="900"/>
              </a:spcBef>
              <a:buFontTx/>
              <a:defRPr sz="1944">
                <a:latin typeface="Times New Roman"/>
                <a:ea typeface="Times New Roman"/>
                <a:cs typeface="Times New Roman"/>
                <a:sym typeface="Times New Roman"/>
              </a:defRPr>
            </a:pPr>
            <a:r>
              <a:t>Humanity is unlikely to see as transformative—for good and ill, but mostly for good—century again…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The “Heroic” Collective Useful Knowledge Index"/>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The “Heroic” Collective Useful Knowledge Index</a:t>
            </a:r>
          </a:p>
        </p:txBody>
      </p:sp>
      <p:sp>
        <p:nvSpPr>
          <p:cNvPr id="94" name="Professor DeLong has an index of how much economically useful knowledge about technology and organization humanity has. That index goes from:…"/>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Professor DeLong has an index of how much economically useful knowledge about technology and organization humanity has. That index goes from:</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50 in 1870 to roughly 75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8 in 1870 to roughly 16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16 in 1870 to roughly 400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50 in 1870 to roughly 400 today.</a:t>
            </a:r>
          </a:p>
          <a:p>
            <a:pPr marL="401052" indent="-401052">
              <a:spcBef>
                <a:spcPts val="1200"/>
              </a:spcBef>
              <a:buFontTx/>
              <a:buAutoNum type="alphaUcPeriod" startAt="1"/>
              <a:defRPr sz="2400">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Why Wasn’t the World Richer in 1870?"/>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Why Wasn’t the World Richer in 1870?</a:t>
            </a:r>
          </a:p>
        </p:txBody>
      </p:sp>
      <p:sp>
        <p:nvSpPr>
          <p:cNvPr id="97" name="There was substantial technological progress between the end of agrarian stagnation in 1500 and 1870. So why wa the world in 1870 still so poor—with most humans having good reason to fear that it might be difficult to get their 2000 calories a day next year, and many had good reason to fear that it might be difficult to get their 2000 calories a day next week?…"/>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84047">
              <a:spcBef>
                <a:spcPts val="1000"/>
              </a:spcBef>
              <a:buSzTx/>
              <a:buFontTx/>
              <a:buNone/>
              <a:defRPr b="1" sz="2016">
                <a:latin typeface="+mj-lt"/>
                <a:ea typeface="+mj-ea"/>
                <a:cs typeface="+mj-cs"/>
                <a:sym typeface="Helvetica"/>
              </a:defRPr>
            </a:pPr>
            <a:r>
              <a:t>There was substantial technological progress between the end of agrarian stagnation in 1500 and 1870. So why wa the world in 1870 still so poor—with most humans having good reason to fear that it might be difficult to get their 2000 calories a day next year, and many had good reason to fear that it might be difficult to get their 2000 calories a day next week?</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Because of rapidly rising inequality: the coming of the modern state with its police and its army allowed the rich to hold on to massive amounts of property.</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Because of capitalism: capitalists still the property of the farmers and the craftsmen and turned them into wage-slaves.</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Because of Malthusian pressures: population growth meant that average farm sizes in 1870 were but 2/5 of what they had been in 1500.</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The premise is false: the typical human in 1870 had roughly four times the standard of living of the typical human in 1500.</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Average Income per Capita"/>
          <p:cNvSpPr txBox="1"/>
          <p:nvPr>
            <p:ph type="title" idx="4294967295"/>
          </p:nvPr>
        </p:nvSpPr>
        <p:spPr>
          <a:xfrm>
            <a:off x="277663" y="-1"/>
            <a:ext cx="8572501" cy="1267124"/>
          </a:xfrm>
          <a:prstGeom prst="rect">
            <a:avLst/>
          </a:prstGeom>
        </p:spPr>
        <p:txBody>
          <a:bodyPr>
            <a:normAutofit fontScale="100000" lnSpcReduction="0"/>
          </a:bodyPr>
          <a:lstStyle>
            <a:lvl1pPr defTabSz="393192">
              <a:defRPr sz="5160">
                <a:solidFill>
                  <a:srgbClr val="000080"/>
                </a:solidFill>
              </a:defRPr>
            </a:lvl1pPr>
          </a:lstStyle>
          <a:p>
            <a:pPr/>
            <a:r>
              <a:t>Average Income per Capita</a:t>
            </a:r>
          </a:p>
        </p:txBody>
      </p:sp>
      <p:sp>
        <p:nvSpPr>
          <p:cNvPr id="100" name="It was something like $900 per year in 1500, and still only $1300 in 1870. What is it today, roughl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It was something like $900 per year in 1500, and still only $1300 in 1870. What is it today, roughly?</a:t>
            </a:r>
          </a:p>
          <a:p>
            <a:pPr marL="401052" indent="-401052">
              <a:spcBef>
                <a:spcPts val="1200"/>
              </a:spcBef>
              <a:buFontTx/>
              <a:buAutoNum type="alphaUcPeriod" startAt="1"/>
              <a:defRPr sz="2400">
                <a:latin typeface="Times New Roman"/>
                <a:ea typeface="Times New Roman"/>
                <a:cs typeface="Times New Roman"/>
                <a:sym typeface="Times New Roman"/>
              </a:defRPr>
            </a:pPr>
            <a:r>
              <a:t>$1200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$12000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$120,000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The question makes no sense: our lives today are so different from those of people five centuries ago that qualitative comparisons inevitably mislead rather than illuminate.</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he Long 20th Century’s Economic Revolution"/>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The Long 20th Century’s Economic Revolution</a:t>
            </a:r>
          </a:p>
        </p:txBody>
      </p:sp>
      <p:sp>
        <p:nvSpPr>
          <p:cNvPr id="103" name="Its principal source wa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93192">
              <a:spcBef>
                <a:spcPts val="1000"/>
              </a:spcBef>
              <a:buSzTx/>
              <a:buFontTx/>
              <a:buNone/>
              <a:defRPr b="1" sz="2064">
                <a:latin typeface="+mj-lt"/>
                <a:ea typeface="+mj-ea"/>
                <a:cs typeface="+mj-cs"/>
                <a:sym typeface="Helvetica"/>
              </a:defRPr>
            </a:pPr>
            <a:r>
              <a:t>Its principal source was:</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existence of a market economy: rapid modern economic growth is inevitable once you have a stable market economy with secure property rights.</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cheap ocean and rail transport that destroyed distance as a cost and brought economies all over the world cheek-by-jowl: this greatly amplified the division of labor, and prosperity depends primarily on a fine division of labor.</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transformation and routinization of invention, via the creation of the industrial research labs to develop and the communities of engineering practice to understand and the corporations to deploy—these were the things that supercharged economic growth</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ability to greatly ramp up the rate of exploitation, and so devote much more of society’s production to investment and capital accumulation.</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What Is the Average Global Rate of Economic Growth per Capita over the Long 20th Century?"/>
          <p:cNvSpPr txBox="1"/>
          <p:nvPr>
            <p:ph type="title" idx="4294967295"/>
          </p:nvPr>
        </p:nvSpPr>
        <p:spPr>
          <a:xfrm>
            <a:off x="277663" y="-1"/>
            <a:ext cx="8572501" cy="1267124"/>
          </a:xfrm>
          <a:prstGeom prst="rect">
            <a:avLst/>
          </a:prstGeom>
        </p:spPr>
        <p:txBody>
          <a:bodyPr>
            <a:normAutofit fontScale="100000" lnSpcReduction="0"/>
          </a:bodyPr>
          <a:lstStyle/>
          <a:p>
            <a:pPr defTabSz="224027">
              <a:defRPr sz="2940">
                <a:solidFill>
                  <a:srgbClr val="000080"/>
                </a:solidFill>
              </a:defRPr>
            </a:pPr>
            <a:r>
              <a:t>What Is the Average Global Rate of Economic Growth </a:t>
            </a:r>
            <a:r>
              <a:rPr i="1"/>
              <a:t>per Capita</a:t>
            </a:r>
            <a:r>
              <a:t> over the Long 20th Century?</a:t>
            </a:r>
          </a:p>
        </p:txBody>
      </p:sp>
      <p:sp>
        <p:nvSpPr>
          <p:cNvPr id="106" name="What is the single number you should hold in your head?…"/>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is the single number you should hold in your head?</a:t>
            </a:r>
          </a:p>
          <a:p>
            <a:pPr marL="401052" indent="-401052">
              <a:spcBef>
                <a:spcPts val="1200"/>
              </a:spcBef>
              <a:buFontTx/>
              <a:buAutoNum type="alphaUcPeriod" startAt="1"/>
              <a:defRPr sz="2400">
                <a:latin typeface="Times New Roman"/>
                <a:ea typeface="Times New Roman"/>
                <a:cs typeface="Times New Roman"/>
                <a:sym typeface="Times New Roman"/>
              </a:defRPr>
            </a:pPr>
            <a:r>
              <a:t>0.15% per year</a:t>
            </a:r>
          </a:p>
          <a:p>
            <a:pPr marL="401052" indent="-401052">
              <a:spcBef>
                <a:spcPts val="1200"/>
              </a:spcBef>
              <a:buFontTx/>
              <a:buAutoNum type="alphaUcPeriod" startAt="1"/>
              <a:defRPr sz="2400">
                <a:latin typeface="Times New Roman"/>
                <a:ea typeface="Times New Roman"/>
                <a:cs typeface="Times New Roman"/>
                <a:sym typeface="Times New Roman"/>
              </a:defRPr>
            </a:pPr>
            <a:r>
              <a:t>1.5% per year.</a:t>
            </a:r>
          </a:p>
          <a:p>
            <a:pPr marL="401052" indent="-401052">
              <a:spcBef>
                <a:spcPts val="1200"/>
              </a:spcBef>
              <a:buFontTx/>
              <a:buAutoNum type="alphaUcPeriod" startAt="1"/>
              <a:defRPr sz="2400">
                <a:latin typeface="Times New Roman"/>
                <a:ea typeface="Times New Roman"/>
                <a:cs typeface="Times New Roman"/>
                <a:sym typeface="Times New Roman"/>
              </a:defRPr>
            </a:pPr>
            <a:r>
              <a:t>8% per year.</a:t>
            </a:r>
          </a:p>
          <a:p>
            <a:pPr marL="401052" indent="-401052">
              <a:spcBef>
                <a:spcPts val="1200"/>
              </a:spcBef>
              <a:buFontTx/>
              <a:buAutoNum type="alphaUcPeriod" startAt="1"/>
              <a:defRPr sz="2400">
                <a:latin typeface="Times New Roman"/>
                <a:ea typeface="Times New Roman"/>
                <a:cs typeface="Times New Roman"/>
                <a:sym typeface="Times New Roman"/>
              </a:defRPr>
            </a:pPr>
            <a:r>
              <a:t>2.3% per year</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Which Economist Was Right?"/>
          <p:cNvSpPr txBox="1"/>
          <p:nvPr>
            <p:ph type="title" idx="4294967295"/>
          </p:nvPr>
        </p:nvSpPr>
        <p:spPr>
          <a:xfrm>
            <a:off x="277663" y="-1"/>
            <a:ext cx="8572501" cy="1267124"/>
          </a:xfrm>
          <a:prstGeom prst="rect">
            <a:avLst/>
          </a:prstGeom>
        </p:spPr>
        <p:txBody>
          <a:bodyPr>
            <a:normAutofit fontScale="100000" lnSpcReduction="0"/>
          </a:bodyPr>
          <a:lstStyle>
            <a:lvl1pPr defTabSz="356615">
              <a:defRPr sz="4680">
                <a:solidFill>
                  <a:srgbClr val="000080"/>
                </a:solidFill>
              </a:defRPr>
            </a:lvl1pPr>
          </a:lstStyle>
          <a:p>
            <a:pPr/>
            <a:r>
              <a:t>Which Economist Was Right?</a:t>
            </a:r>
          </a:p>
        </p:txBody>
      </p:sp>
      <p:sp>
        <p:nvSpPr>
          <p:cNvPr id="109" name="Who writing in the 19th century had more of a grasp of the possibilities that the 20th century was going to bring?…"/>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Who writing in the 19th century had more of a grasp of the possibilities that the 20th century was going to bring?</a:t>
            </a:r>
          </a:p>
          <a:p>
            <a:pPr marL="401052" indent="-401052">
              <a:spcBef>
                <a:spcPts val="1200"/>
              </a:spcBef>
              <a:buFontTx/>
              <a:buAutoNum type="alphaUcPeriod" startAt="1"/>
              <a:defRPr sz="2400">
                <a:latin typeface="Times New Roman"/>
                <a:ea typeface="Times New Roman"/>
                <a:cs typeface="Times New Roman"/>
                <a:sym typeface="Times New Roman"/>
              </a:defRPr>
            </a:pPr>
            <a:r>
              <a:t>Thomas Robert Malthus</a:t>
            </a:r>
          </a:p>
          <a:p>
            <a:pPr marL="401052" indent="-401052">
              <a:spcBef>
                <a:spcPts val="1200"/>
              </a:spcBef>
              <a:buFontTx/>
              <a:buAutoNum type="alphaUcPeriod" startAt="1"/>
              <a:defRPr sz="2400">
                <a:latin typeface="Times New Roman"/>
                <a:ea typeface="Times New Roman"/>
                <a:cs typeface="Times New Roman"/>
                <a:sym typeface="Times New Roman"/>
              </a:defRPr>
            </a:pPr>
            <a:r>
              <a:t>Karl Marx (and his under-appreciated BFF, Friedrich Engels)</a:t>
            </a:r>
          </a:p>
          <a:p>
            <a:pPr marL="401052" indent="-401052">
              <a:spcBef>
                <a:spcPts val="1200"/>
              </a:spcBef>
              <a:buFontTx/>
              <a:buAutoNum type="alphaUcPeriod" startAt="1"/>
              <a:defRPr sz="2400">
                <a:latin typeface="Times New Roman"/>
                <a:ea typeface="Times New Roman"/>
                <a:cs typeface="Times New Roman"/>
                <a:sym typeface="Times New Roman"/>
              </a:defRPr>
            </a:pPr>
            <a:r>
              <a:t>John Stuart Mill</a:t>
            </a:r>
          </a:p>
          <a:p>
            <a:pPr marL="401052" indent="-401052">
              <a:spcBef>
                <a:spcPts val="1200"/>
              </a:spcBef>
              <a:buFontTx/>
              <a:buAutoNum type="alphaUcPeriod" startAt="1"/>
              <a:defRPr sz="2400">
                <a:latin typeface="Times New Roman"/>
                <a:ea typeface="Times New Roman"/>
                <a:cs typeface="Times New Roman"/>
                <a:sym typeface="Times New Roman"/>
              </a:defRPr>
            </a:pPr>
            <a:r>
              <a:t>William Stanley Jevons</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19th Century Best Selling Novelist Human Felicity"/>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19th Century Best Selling Novelist Human Felicity</a:t>
            </a:r>
          </a:p>
        </p:txBody>
      </p:sp>
      <p:sp>
        <p:nvSpPr>
          <p:cNvPr id="112" name="According to Bellamy’s protagonist, what technological innovation of the year 2000 brings the people of that (to him, future) time to “the limit of human felicity?"/>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According to Bellamy’s protagonist, what technological innovation of the year 2000 brings the people of that (to him, future) time to “the limit of human felicity?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dow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Shadows…</a:t>
            </a:r>
          </a:p>
        </p:txBody>
      </p:sp>
      <p:sp>
        <p:nvSpPr>
          <p:cNvPr id="115" name="How many people today are still living on less than $2 a da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many people today are still living on less than $2 a day?</a:t>
            </a:r>
          </a:p>
          <a:p>
            <a:pPr marL="401052" indent="-401052">
              <a:spcBef>
                <a:spcPts val="1200"/>
              </a:spcBef>
              <a:buFontTx/>
              <a:buAutoNum type="alphaUcPeriod" startAt="1"/>
              <a:defRPr sz="2400">
                <a:latin typeface="Times New Roman"/>
                <a:ea typeface="Times New Roman"/>
                <a:cs typeface="Times New Roman"/>
                <a:sym typeface="Times New Roman"/>
              </a:defRPr>
            </a:pPr>
            <a:r>
              <a:t>70 million</a:t>
            </a:r>
          </a:p>
          <a:p>
            <a:pPr marL="401052" indent="-401052">
              <a:spcBef>
                <a:spcPts val="1200"/>
              </a:spcBef>
              <a:buFontTx/>
              <a:buAutoNum type="alphaUcPeriod" startAt="1"/>
              <a:defRPr sz="2400">
                <a:latin typeface="Times New Roman"/>
                <a:ea typeface="Times New Roman"/>
                <a:cs typeface="Times New Roman"/>
                <a:sym typeface="Times New Roman"/>
              </a:defRPr>
            </a:pPr>
            <a:r>
              <a:t>230 million</a:t>
            </a:r>
          </a:p>
          <a:p>
            <a:pPr marL="401052" indent="-401052">
              <a:spcBef>
                <a:spcPts val="1200"/>
              </a:spcBef>
              <a:buFontTx/>
              <a:buAutoNum type="alphaUcPeriod" startAt="1"/>
              <a:defRPr sz="2400">
                <a:latin typeface="Times New Roman"/>
                <a:ea typeface="Times New Roman"/>
                <a:cs typeface="Times New Roman"/>
                <a:sym typeface="Times New Roman"/>
              </a:defRPr>
            </a:pPr>
            <a:r>
              <a:t>700 million</a:t>
            </a:r>
          </a:p>
          <a:p>
            <a:pPr marL="401052" indent="-401052">
              <a:spcBef>
                <a:spcPts val="1200"/>
              </a:spcBef>
              <a:buFontTx/>
              <a:buAutoNum type="alphaUcPeriod" startAt="1"/>
              <a:defRPr sz="2400">
                <a:latin typeface="Times New Roman"/>
                <a:ea typeface="Times New Roman"/>
                <a:cs typeface="Times New Roman"/>
                <a:sym typeface="Times New Roman"/>
              </a:defRPr>
            </a:pPr>
            <a:r>
              <a:t>2.3 billion</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Shadow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Shadows…</a:t>
            </a:r>
          </a:p>
        </p:txBody>
      </p:sp>
      <p:sp>
        <p:nvSpPr>
          <p:cNvPr id="118" name="What fraction of people today live in countries where average income per capita is greater than $40,000 per year?…"/>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fraction of people today live in countries where average income</a:t>
            </a:r>
            <a:r>
              <a:rPr i="1"/>
              <a:t> per capita</a:t>
            </a:r>
            <a:r>
              <a:t> is greater than $40,000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50%</a:t>
            </a:r>
          </a:p>
          <a:p>
            <a:pPr marL="401052" indent="-401052">
              <a:spcBef>
                <a:spcPts val="1200"/>
              </a:spcBef>
              <a:buFontTx/>
              <a:buAutoNum type="alphaUcPeriod" startAt="1"/>
              <a:defRPr sz="2400">
                <a:latin typeface="Times New Roman"/>
                <a:ea typeface="Times New Roman"/>
                <a:cs typeface="Times New Roman"/>
                <a:sym typeface="Times New Roman"/>
              </a:defRPr>
            </a:pPr>
            <a:r>
              <a:t>15%</a:t>
            </a:r>
          </a:p>
          <a:p>
            <a:pPr marL="401052" indent="-401052">
              <a:spcBef>
                <a:spcPts val="1200"/>
              </a:spcBef>
              <a:buFontTx/>
              <a:buAutoNum type="alphaUcPeriod" startAt="1"/>
              <a:defRPr sz="2400">
                <a:latin typeface="Times New Roman"/>
                <a:ea typeface="Times New Roman"/>
                <a:cs typeface="Times New Roman"/>
                <a:sym typeface="Times New Roman"/>
              </a:defRPr>
            </a:pPr>
            <a:r>
              <a:t>5%</a:t>
            </a:r>
          </a:p>
          <a:p>
            <a:pPr marL="401052" indent="-401052">
              <a:spcBef>
                <a:spcPts val="1200"/>
              </a:spcBef>
              <a:buFontTx/>
              <a:buAutoNum type="alphaUcPeriod" startAt="1"/>
              <a:defRPr sz="2400">
                <a:latin typeface="Times New Roman"/>
                <a:ea typeface="Times New Roman"/>
                <a:cs typeface="Times New Roman"/>
                <a:sym typeface="Times New Roman"/>
              </a:defRPr>
            </a:pPr>
            <a:r>
              <a:t>1.5%</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How I End the Chapter"/>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How I End the Chapter</a:t>
            </a:r>
          </a:p>
        </p:txBody>
      </p:sp>
      <p:sp>
        <p:nvSpPr>
          <p:cNvPr id="121" name="I try to cement in your brains two words to describe how you should think about the history of the long 20th century. What are those two words?"/>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I try to cement in your brains two words to describe how you should think about the history of the long 20th century. What are those two words?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Administration, etc."/>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Administration, etc.</a:t>
            </a:r>
          </a:p>
        </p:txBody>
      </p:sp>
      <p:sp>
        <p:nvSpPr>
          <p:cNvPr id="43" name="bCourses website &lt;https://bcourses.berkeley.edu/courses/1487684&gt;…"/>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88620">
              <a:spcBef>
                <a:spcPts val="1000"/>
              </a:spcBef>
              <a:buSzTx/>
              <a:buFontTx/>
              <a:buNone/>
              <a:defRPr b="1" sz="2040">
                <a:latin typeface="+mj-lt"/>
                <a:ea typeface="+mj-ea"/>
                <a:cs typeface="+mj-cs"/>
                <a:sym typeface="Helvetica"/>
              </a:defRPr>
            </a:pPr>
            <a:r>
              <a:t>bCourses website &lt;</a:t>
            </a:r>
            <a:r>
              <a:rPr u="sng">
                <a:solidFill>
                  <a:srgbClr val="0000FF"/>
                </a:solidFill>
                <a:uFill>
                  <a:solidFill>
                    <a:srgbClr val="0000FF"/>
                  </a:solidFill>
                </a:uFill>
                <a:hlinkClick r:id="rId2" invalidUrl="" action="" tgtFrame="" tooltip="" history="1" highlightClick="0" endSnd="0"/>
              </a:rPr>
              <a:t>https://bcourses.berkeley.edu/courses/1487684</a:t>
            </a:r>
            <a:r>
              <a:t>&gt;</a:t>
            </a:r>
          </a:p>
          <a:p>
            <a:pPr marL="204536" indent="-204536" defTabSz="388620">
              <a:spcBef>
                <a:spcPts val="1000"/>
              </a:spcBef>
              <a:buFontTx/>
              <a:defRPr sz="2040">
                <a:latin typeface="Times New Roman"/>
                <a:ea typeface="Times New Roman"/>
                <a:cs typeface="Times New Roman"/>
                <a:sym typeface="Times New Roman"/>
              </a:defRPr>
            </a:pPr>
            <a:r>
              <a:t>Essential administrative details for economics courses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a:t>
            </a:r>
          </a:p>
          <a:p>
            <a:pPr marL="204536" indent="-204536" defTabSz="388620">
              <a:spcBef>
                <a:spcPts val="1000"/>
              </a:spcBef>
              <a:buFontTx/>
              <a:defRPr sz="2040">
                <a:latin typeface="Times New Roman"/>
                <a:ea typeface="Times New Roman"/>
                <a:cs typeface="Times New Roman"/>
                <a:sym typeface="Times New Roman"/>
              </a:defRPr>
            </a:pPr>
            <a:r>
              <a:t>Course procedures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a:t>
            </a:r>
          </a:p>
          <a:p>
            <a:pPr marL="204536" indent="-204536" defTabSz="388620">
              <a:spcBef>
                <a:spcPts val="1000"/>
              </a:spcBef>
              <a:buFontTx/>
              <a:defRPr sz="2040">
                <a:latin typeface="Times New Roman"/>
                <a:ea typeface="Times New Roman"/>
                <a:cs typeface="Times New Roman"/>
                <a:sym typeface="Times New Roman"/>
              </a:defRPr>
            </a:pPr>
            <a:r>
              <a:t>Discussions &lt;</a:t>
            </a:r>
            <a:r>
              <a:rPr u="sng">
                <a:solidFill>
                  <a:srgbClr val="0000FF"/>
                </a:solidFill>
                <a:uFill>
                  <a:solidFill>
                    <a:srgbClr val="0000FF"/>
                  </a:solidFill>
                </a:uFill>
                <a:hlinkClick r:id="rId5" invalidUrl="" action="" tgtFrame="" tooltip="" history="1" highlightClick="0" endSnd="0"/>
              </a:rPr>
              <a:t>https://bcourses.berkeley.edu/courses/1487684/discussion_topics</a:t>
            </a:r>
            <a:r>
              <a:t>&gt;</a:t>
            </a:r>
          </a:p>
          <a:p>
            <a:pPr marL="204536" indent="-204536" defTabSz="388620">
              <a:spcBef>
                <a:spcPts val="1000"/>
              </a:spcBef>
              <a:buFontTx/>
              <a:defRPr sz="2040">
                <a:latin typeface="Times New Roman"/>
                <a:ea typeface="Times New Roman"/>
                <a:cs typeface="Times New Roman"/>
                <a:sym typeface="Times New Roman"/>
              </a:defRPr>
            </a:pPr>
            <a:r>
              <a:t>Readings:</a:t>
            </a:r>
          </a:p>
          <a:p>
            <a:pPr lvl="1" marL="528386" indent="-204536" defTabSz="388620">
              <a:spcBef>
                <a:spcPts val="1000"/>
              </a:spcBef>
              <a:buFontTx/>
              <a:buChar char="•"/>
              <a:defRPr sz="2040">
                <a:latin typeface="Times New Roman"/>
                <a:ea typeface="Times New Roman"/>
                <a:cs typeface="Times New Roman"/>
                <a:sym typeface="Times New Roman"/>
              </a:defRPr>
            </a:pPr>
            <a:r>
              <a:t>Major reading: &lt;</a:t>
            </a:r>
            <a:r>
              <a:rPr u="sng">
                <a:solidFill>
                  <a:srgbClr val="0000FF"/>
                </a:solidFill>
                <a:uFill>
                  <a:solidFill>
                    <a:srgbClr val="0000FF"/>
                  </a:solidFill>
                </a:uFill>
                <a:hlinkClick r:id="rId6" invalidUrl="" action="" tgtFrame="" tooltip="" history="1" highlightClick="0" endSnd="0"/>
              </a:rPr>
              <a:t>https://delong.typepad.com/files/slouching-towards-utopia-fall-2019.zip</a:t>
            </a:r>
            <a:r>
              <a:t>&gt;</a:t>
            </a:r>
          </a:p>
          <a:p>
            <a:pPr lvl="1" marL="528386" indent="-204536" defTabSz="388620">
              <a:spcBef>
                <a:spcPts val="1000"/>
              </a:spcBef>
              <a:buFontTx/>
              <a:buChar char="•"/>
              <a:defRPr sz="2040">
                <a:latin typeface="Times New Roman"/>
                <a:ea typeface="Times New Roman"/>
                <a:cs typeface="Times New Roman"/>
                <a:sym typeface="Times New Roman"/>
              </a:defRPr>
            </a:pPr>
            <a:r>
              <a:t>Five books: Allen: </a:t>
            </a:r>
            <a:r>
              <a:rPr i="1"/>
              <a:t>Global Economic History; </a:t>
            </a:r>
            <a:r>
              <a:t>Cohen and DeLong: </a:t>
            </a:r>
            <a:r>
              <a:rPr i="1"/>
              <a:t>Concrete Economics</a:t>
            </a:r>
            <a:r>
              <a:t>; Dasgupta: </a:t>
            </a:r>
            <a:r>
              <a:rPr i="1"/>
              <a:t>Economics</a:t>
            </a:r>
            <a:r>
              <a:t>; Eichengreen: </a:t>
            </a:r>
            <a:r>
              <a:rPr i="1"/>
              <a:t>Globalizing</a:t>
            </a:r>
            <a:r>
              <a:t> </a:t>
            </a:r>
            <a:r>
              <a:rPr i="1"/>
              <a:t>Capital</a:t>
            </a:r>
            <a:r>
              <a:t>; Skidelsky: </a:t>
            </a:r>
            <a:r>
              <a:rPr i="1"/>
              <a:t>Keynes.</a:t>
            </a:r>
            <a:endParaRPr i="1"/>
          </a:p>
          <a:p>
            <a:pPr marL="204536" indent="-204536" defTabSz="388620">
              <a:spcBef>
                <a:spcPts val="1000"/>
              </a:spcBef>
              <a:buFontTx/>
              <a:defRPr sz="2040">
                <a:latin typeface="Times New Roman"/>
                <a:ea typeface="Times New Roman"/>
                <a:cs typeface="Times New Roman"/>
                <a:sym typeface="Times New Roman"/>
              </a:defRPr>
            </a:pPr>
            <a:r>
              <a:t>Questions?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Edward Bellamy: Looking Backward"/>
          <p:cNvSpPr txBox="1"/>
          <p:nvPr>
            <p:ph type="title" idx="4294967295"/>
          </p:nvPr>
        </p:nvSpPr>
        <p:spPr>
          <a:xfrm>
            <a:off x="277663" y="-1"/>
            <a:ext cx="8572501" cy="1267124"/>
          </a:xfrm>
          <a:prstGeom prst="rect">
            <a:avLst/>
          </a:prstGeom>
        </p:spPr>
        <p:txBody>
          <a:bodyPr>
            <a:normAutofit fontScale="100000" lnSpcReduction="0"/>
          </a:bodyPr>
          <a:lstStyle/>
          <a:p>
            <a:pPr defTabSz="292607">
              <a:defRPr sz="3839"/>
            </a:pPr>
            <a:r>
              <a:rPr>
                <a:latin typeface="+mj-lt"/>
                <a:ea typeface="+mj-ea"/>
                <a:cs typeface="+mj-cs"/>
                <a:sym typeface="Helvetica"/>
              </a:rPr>
              <a:t>Edward Bellamy: </a:t>
            </a:r>
            <a:r>
              <a:rPr i="1">
                <a:latin typeface="+mj-lt"/>
                <a:ea typeface="+mj-ea"/>
                <a:cs typeface="+mj-cs"/>
                <a:sym typeface="Helvetica"/>
              </a:rPr>
              <a:t>Looking Backward</a:t>
            </a:r>
          </a:p>
        </p:txBody>
      </p:sp>
      <p:sp>
        <p:nvSpPr>
          <p:cNvPr id="124" name="Edward Bellamy: Looking Backward &lt;https://delong.typepad.com/files/bellamy-backward.pdf&gt;: Perhaps the third best-selling novel of the 19th century in the United States…"/>
          <p:cNvSpPr txBox="1"/>
          <p:nvPr>
            <p:ph type="body" sz="half" idx="4294967295"/>
          </p:nvPr>
        </p:nvSpPr>
        <p:spPr>
          <a:xfrm>
            <a:off x="277663" y="1267122"/>
            <a:ext cx="4545065" cy="5397501"/>
          </a:xfrm>
          <a:prstGeom prst="rect">
            <a:avLst/>
          </a:prstGeom>
        </p:spPr>
        <p:txBody>
          <a:bodyPr>
            <a:normAutofit fontScale="100000" lnSpcReduction="0"/>
          </a:bodyPr>
          <a:lstStyle/>
          <a:p>
            <a:pPr marL="0" indent="0" defTabSz="288036">
              <a:buSzTx/>
              <a:buFontTx/>
              <a:buNone/>
              <a:defRPr b="1" sz="1512">
                <a:latin typeface="+mj-lt"/>
                <a:ea typeface="+mj-ea"/>
                <a:cs typeface="+mj-cs"/>
                <a:sym typeface="Helvetica"/>
              </a:defRPr>
            </a:pPr>
            <a:r>
              <a:t>Edward Bellamy:</a:t>
            </a:r>
            <a:r>
              <a:rPr i="1"/>
              <a:t> Looking Backward </a:t>
            </a:r>
            <a:r>
              <a:t>&lt;</a:t>
            </a:r>
            <a:r>
              <a:rPr u="sng">
                <a:solidFill>
                  <a:srgbClr val="0000FF"/>
                </a:solidFill>
                <a:uFill>
                  <a:solidFill>
                    <a:srgbClr val="0000FF"/>
                  </a:solidFill>
                </a:uFill>
                <a:hlinkClick r:id="rId2" invalidUrl="" action="" tgtFrame="" tooltip="" history="1" highlightClick="0" endSnd="0"/>
              </a:rPr>
              <a:t>https://delong.typepad.com/files/bellamy-backward.pdf</a:t>
            </a:r>
            <a:r>
              <a:t>&gt;: Perhaps the third best-selling novel of the 19th century in the United States</a:t>
            </a:r>
          </a:p>
          <a:p>
            <a:pPr marL="151597" indent="-151597" defTabSz="288036">
              <a:buFontTx/>
              <a:defRPr sz="1512">
                <a:latin typeface="Times New Roman"/>
                <a:ea typeface="Times New Roman"/>
                <a:cs typeface="Times New Roman"/>
                <a:sym typeface="Times New Roman"/>
              </a:defRPr>
            </a:pPr>
            <a:r>
              <a:t>2000 is a utopia…</a:t>
            </a:r>
          </a:p>
          <a:p>
            <a:pPr marL="151597" indent="-151597" defTabSz="288036">
              <a:buFontTx/>
              <a:defRPr sz="1512">
                <a:latin typeface="Times New Roman"/>
                <a:ea typeface="Times New Roman"/>
                <a:cs typeface="Times New Roman"/>
                <a:sym typeface="Times New Roman"/>
              </a:defRPr>
            </a:pPr>
            <a:r>
              <a:t>The narrator is carried forward in time from 1887-2000 by an implausible plot device:</a:t>
            </a:r>
          </a:p>
          <a:p>
            <a:pPr lvl="1" marL="391627" indent="-151597" defTabSz="288036">
              <a:buFontTx/>
              <a:buChar char="•"/>
              <a:defRPr sz="1512">
                <a:latin typeface="Times New Roman"/>
                <a:ea typeface="Times New Roman"/>
                <a:cs typeface="Times New Roman"/>
                <a:sym typeface="Times New Roman"/>
              </a:defRPr>
            </a:pPr>
            <a:r>
              <a:t>‘“This is the tenth day of September in the year 2000, and you have slept exactly one hundred and thirteen years, three months, and eleven days…”’</a:t>
            </a:r>
          </a:p>
          <a:p>
            <a:pPr marL="151597" indent="-151597" defTabSz="288036">
              <a:buFontTx/>
              <a:defRPr sz="1512">
                <a:latin typeface="Times New Roman"/>
                <a:ea typeface="Times New Roman"/>
                <a:cs typeface="Times New Roman"/>
                <a:sym typeface="Times New Roman"/>
              </a:defRPr>
            </a:pPr>
            <a:r>
              <a:t>He then wanders around, looking at the utopia of 2000…</a:t>
            </a:r>
          </a:p>
          <a:p>
            <a:pPr marL="151597" indent="-151597" defTabSz="288036">
              <a:buFontTx/>
              <a:defRPr sz="1512">
                <a:latin typeface="Times New Roman"/>
                <a:ea typeface="Times New Roman"/>
                <a:cs typeface="Times New Roman"/>
                <a:sym typeface="Times New Roman"/>
              </a:defRPr>
            </a:pPr>
            <a:r>
              <a:t>The opening:</a:t>
            </a:r>
          </a:p>
          <a:p>
            <a:pPr lvl="1" marL="391627" indent="-151597" defTabSz="288036">
              <a:buFontTx/>
              <a:buChar char="•"/>
              <a:defRPr sz="1512">
                <a:latin typeface="Times New Roman"/>
                <a:ea typeface="Times New Roman"/>
                <a:cs typeface="Times New Roman"/>
                <a:sym typeface="Times New Roman"/>
              </a:defRPr>
            </a:pPr>
            <a:r>
              <a:t>‘“How could I live without service to the world?” you ask…. The answer is that my great-grandfather had accumulated a sum of money on which his descendants had ever since…. The sum had been originally by no means large. It was, in fact, much larger now that three generations had been supported upon it in idleness, than it was at first…’</a:t>
            </a:r>
          </a:p>
        </p:txBody>
      </p:sp>
      <p:pic>
        <p:nvPicPr>
          <p:cNvPr id="125" name="Image" descr="Image"/>
          <p:cNvPicPr>
            <a:picLocks noChangeAspect="1"/>
          </p:cNvPicPr>
          <p:nvPr/>
        </p:nvPicPr>
        <p:blipFill>
          <a:blip r:embed="rId3">
            <a:extLst/>
          </a:blip>
          <a:stretch>
            <a:fillRect/>
          </a:stretch>
        </p:blipFill>
        <p:spPr>
          <a:xfrm>
            <a:off x="4822727" y="1267122"/>
            <a:ext cx="4027437" cy="53975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he Stagecoach of Society"/>
          <p:cNvSpPr txBox="1"/>
          <p:nvPr>
            <p:ph type="title" idx="4294967295"/>
          </p:nvPr>
        </p:nvSpPr>
        <p:spPr>
          <a:xfrm>
            <a:off x="277663" y="-1"/>
            <a:ext cx="8572501" cy="1267124"/>
          </a:xfrm>
          <a:prstGeom prst="rect">
            <a:avLst/>
          </a:prstGeom>
        </p:spPr>
        <p:txBody>
          <a:bodyPr>
            <a:normAutofit fontScale="100000" lnSpcReduction="0"/>
          </a:bodyPr>
          <a:lstStyle>
            <a:lvl1pPr defTabSz="397763">
              <a:defRPr sz="522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Stagecoach of Society</a:t>
            </a:r>
          </a:p>
        </p:txBody>
      </p:sp>
      <p:sp>
        <p:nvSpPr>
          <p:cNvPr id="128" name="Those who ride and this who pull:…"/>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42900">
              <a:spcBef>
                <a:spcPts val="900"/>
              </a:spcBef>
              <a:buSzTx/>
              <a:buFontTx/>
              <a:buNone/>
              <a:defRPr b="1" sz="1800">
                <a:latin typeface="+mj-lt"/>
                <a:ea typeface="+mj-ea"/>
                <a:cs typeface="+mj-cs"/>
                <a:sym typeface="Helvetica"/>
              </a:defRPr>
            </a:pPr>
            <a:r>
              <a:t>Those who ride and this who pull:</a:t>
            </a:r>
          </a:p>
          <a:p>
            <a:pPr marL="180473" indent="-180473" defTabSz="342900">
              <a:spcBef>
                <a:spcPts val="900"/>
              </a:spcBef>
              <a:buFontTx/>
              <a:defRPr sz="1800">
                <a:latin typeface="Times New Roman"/>
                <a:ea typeface="Times New Roman"/>
                <a:cs typeface="Times New Roman"/>
                <a:sym typeface="Times New Roman"/>
              </a:defRPr>
            </a:pPr>
            <a:r>
              <a:t>‘Commiseration was frequently expressed by those who rode for those who had to pull the coach, especially when the vehicle came to a bad place in the road, as it was constantly doing, or to a particularly steep hill. At such times, the desperate straining of the team, their agonized leaping and plunging under the pitiless lashing of hunger, the many who fainted at the rope and were trampled in the mire, made a very distressing spectacle, which often called forth highly creditable displays of feeling on the top of the coach. </a:t>
            </a:r>
          </a:p>
          <a:p>
            <a:pPr marL="180473" indent="-180473" defTabSz="342900">
              <a:spcBef>
                <a:spcPts val="900"/>
              </a:spcBef>
              <a:buFontTx/>
              <a:defRPr sz="1800">
                <a:latin typeface="Times New Roman"/>
                <a:ea typeface="Times New Roman"/>
                <a:cs typeface="Times New Roman"/>
                <a:sym typeface="Times New Roman"/>
              </a:defRPr>
            </a:pPr>
            <a:r>
              <a:t>‘At such times the passengers would call down encouragingly to the toilers of the rope, exhorting them to patience, and holding out hopes of possible compensation in another world for the hardness of their lot, while others contributed to buy salves and liniments for the crippled and injured. It was agreed that it was a great pity that the coach should be so hard to pull, and there was a sense of general relief when the specially bad piece of road was gotten over. This relief was not, indeed, wholly on account of the team, for there was always some danger at these bad places of a general overturn in which all would lose their seats. </a:t>
            </a:r>
          </a:p>
          <a:p>
            <a:pPr marL="180473" indent="-180473" defTabSz="342900">
              <a:spcBef>
                <a:spcPts val="900"/>
              </a:spcBef>
              <a:buFontTx/>
              <a:defRPr sz="1800">
                <a:latin typeface="Times New Roman"/>
                <a:ea typeface="Times New Roman"/>
                <a:cs typeface="Times New Roman"/>
                <a:sym typeface="Times New Roman"/>
              </a:defRPr>
            </a:pPr>
            <a:r>
              <a:t>‘It must in truth be admitted that the main effect of the spectacle of the misery of the toilers at the rope was to enhance the passengers’ sense of the value of their seats upon the coach, and to cause them to hold on to them more desperately than before…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he Stagecoach of Society II"/>
          <p:cNvSpPr txBox="1"/>
          <p:nvPr>
            <p:ph type="title" idx="4294967295"/>
          </p:nvPr>
        </p:nvSpPr>
        <p:spPr>
          <a:xfrm>
            <a:off x="277663" y="-1"/>
            <a:ext cx="8572501" cy="1267124"/>
          </a:xfrm>
          <a:prstGeom prst="rect">
            <a:avLst/>
          </a:prstGeom>
        </p:spPr>
        <p:txBody>
          <a:bodyPr>
            <a:normAutofit fontScale="100000" lnSpcReduction="0"/>
          </a:bodyPr>
          <a:lstStyle>
            <a:lvl1pPr defTabSz="374904">
              <a:defRPr sz="492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Stagecoach of Society II</a:t>
            </a:r>
          </a:p>
        </p:txBody>
      </p:sp>
      <p:sp>
        <p:nvSpPr>
          <p:cNvPr id="131" name="“Finer clay”:…"/>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0331">
              <a:spcBef>
                <a:spcPts val="900"/>
              </a:spcBef>
              <a:buSzTx/>
              <a:buFontTx/>
              <a:buNone/>
              <a:defRPr b="1" sz="1944">
                <a:latin typeface="+mj-lt"/>
                <a:ea typeface="+mj-ea"/>
                <a:cs typeface="+mj-cs"/>
                <a:sym typeface="Helvetica"/>
              </a:defRPr>
            </a:pPr>
            <a:r>
              <a:t>“Finer clay”:</a:t>
            </a:r>
          </a:p>
          <a:p>
            <a:pPr marL="194911" indent="-194911" defTabSz="370331">
              <a:spcBef>
                <a:spcPts val="900"/>
              </a:spcBef>
              <a:buFontTx/>
              <a:defRPr sz="1944">
                <a:latin typeface="Times New Roman"/>
                <a:ea typeface="Times New Roman"/>
                <a:cs typeface="Times New Roman"/>
                <a:sym typeface="Times New Roman"/>
              </a:defRPr>
            </a:pPr>
            <a:r>
              <a:t>‘The other fact is yet more curious, consisting in a singular hallucination which those on the top of the coach generally shared, that they were not exactly like their brothers and sisters who pulled at the rope, but of finer clay, in some way belonging to a higher order of beings who might justly expect to be drawn. This seems unaccountable, but, as I once rode on this very coach and shared that very hallucination, I ought to be believed. </a:t>
            </a:r>
          </a:p>
          <a:p>
            <a:pPr marL="194911" indent="-194911" defTabSz="370331">
              <a:spcBef>
                <a:spcPts val="900"/>
              </a:spcBef>
              <a:buFontTx/>
              <a:defRPr sz="1944">
                <a:latin typeface="Times New Roman"/>
                <a:ea typeface="Times New Roman"/>
                <a:cs typeface="Times New Roman"/>
                <a:sym typeface="Times New Roman"/>
              </a:defRPr>
            </a:pPr>
            <a:r>
              <a:t>‘The strangest thing about the hallucination was that those who had but just climbed up from the ground, before they had outgrown the marks of the rope upon their hands, began to fall under its influence. As for those whose parents and grand-parents before them had been so fortunate as to keep their seats on the top, the conviction they cherished of the essential difference between their sort of humanity and the common article was absolute. The effect of such a delusion in moderating fellow feeling for the sufferings of the mass of men into a distant and philosophical compassion is obvious. </a:t>
            </a:r>
          </a:p>
          <a:p>
            <a:pPr marL="194911" indent="-194911" defTabSz="370331">
              <a:spcBef>
                <a:spcPts val="900"/>
              </a:spcBef>
              <a:buFontTx/>
              <a:defRPr sz="1944">
                <a:latin typeface="Times New Roman"/>
                <a:ea typeface="Times New Roman"/>
                <a:cs typeface="Times New Roman"/>
                <a:sym typeface="Times New Roman"/>
              </a:defRPr>
            </a:pPr>
            <a:r>
              <a:t>‘To it I refer as the only extenuation I can offer for the indifference which, at the period I write of, marked my own attitude toward the misery of my brothers…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he Stagecoach of Society III"/>
          <p:cNvSpPr txBox="1"/>
          <p:nvPr>
            <p:ph type="title" idx="4294967295"/>
          </p:nvPr>
        </p:nvSpPr>
        <p:spPr>
          <a:xfrm>
            <a:off x="277663" y="-1"/>
            <a:ext cx="8572501" cy="1267124"/>
          </a:xfrm>
          <a:prstGeom prst="rect">
            <a:avLst/>
          </a:prstGeom>
        </p:spPr>
        <p:txBody>
          <a:bodyPr>
            <a:normAutofit fontScale="100000" lnSpcReduction="0"/>
          </a:bodyPr>
          <a:lstStyle>
            <a:lvl1pPr defTabSz="365760">
              <a:defRPr sz="48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Stagecoach of Society III</a:t>
            </a:r>
          </a:p>
        </p:txBody>
      </p:sp>
      <p:sp>
        <p:nvSpPr>
          <p:cNvPr id="134" name="Class war:…"/>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52043">
              <a:spcBef>
                <a:spcPts val="900"/>
              </a:spcBef>
              <a:buSzTx/>
              <a:buFontTx/>
              <a:buNone/>
              <a:defRPr b="1" sz="1848">
                <a:latin typeface="+mj-lt"/>
                <a:ea typeface="+mj-ea"/>
                <a:cs typeface="+mj-cs"/>
                <a:sym typeface="Helvetica"/>
              </a:defRPr>
            </a:pPr>
            <a:r>
              <a:t>Class war:</a:t>
            </a:r>
          </a:p>
          <a:p>
            <a:pPr marL="185286" indent="-185286" defTabSz="352043">
              <a:spcBef>
                <a:spcPts val="900"/>
              </a:spcBef>
              <a:buFontTx/>
              <a:defRPr sz="1848">
                <a:latin typeface="Times New Roman"/>
                <a:ea typeface="Times New Roman"/>
                <a:cs typeface="Times New Roman"/>
                <a:sym typeface="Times New Roman"/>
              </a:defRPr>
            </a:pPr>
            <a:r>
              <a:t>‘The sanguine argued very forcibly that it was in the very nature of things impossible that the new hopes of the workingmen could be satisfied, simply because the world had not the wherewithal to satisfy them. It was only because the masses worked very hard and lived on short commons that the race did not starve outright, and no considerable improvement in their condition was possible while the world, as a whole, remained so poor. </a:t>
            </a:r>
          </a:p>
          <a:p>
            <a:pPr marL="185286" indent="-185286" defTabSz="352043">
              <a:spcBef>
                <a:spcPts val="900"/>
              </a:spcBef>
              <a:buFontTx/>
              <a:defRPr sz="1848">
                <a:latin typeface="Times New Roman"/>
                <a:ea typeface="Times New Roman"/>
                <a:cs typeface="Times New Roman"/>
                <a:sym typeface="Times New Roman"/>
              </a:defRPr>
            </a:pPr>
            <a:r>
              <a:t>‘It was not the capitalists whom the laboring men were contending with, these maintained, but the iron-bound environment of humanity, and it was merely a question of the thickness of their skulls when they would discover the fact and make up their minds to endure what they could not cure. </a:t>
            </a:r>
          </a:p>
          <a:p>
            <a:pPr marL="185286" indent="-185286" defTabSz="352043">
              <a:spcBef>
                <a:spcPts val="900"/>
              </a:spcBef>
              <a:buFontTx/>
              <a:defRPr sz="1848">
                <a:latin typeface="Times New Roman"/>
                <a:ea typeface="Times New Roman"/>
                <a:cs typeface="Times New Roman"/>
                <a:sym typeface="Times New Roman"/>
              </a:defRPr>
            </a:pPr>
            <a:r>
              <a:t>The less sanguine admitted all this. Of course the workingmen’s aspirations were impossible of fulfillment for natural reasons, but there were grounds to fear that they would not discover this fact until they had made a sad mess of society. They had the votes and the power to do so if they pleased, and their leaders meant they should. Some of these desponding observers went so far as to predict an impending social cataclysm. Humanity, they argued, having climbed to the top round of the ladder of civilization, was about to take a header into chaos…’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he Limit of Human Felicity"/>
          <p:cNvSpPr txBox="1"/>
          <p:nvPr>
            <p:ph type="title" idx="4294967295"/>
          </p:nvPr>
        </p:nvSpPr>
        <p:spPr>
          <a:xfrm>
            <a:off x="277663" y="-1"/>
            <a:ext cx="8572501" cy="1267124"/>
          </a:xfrm>
          <a:prstGeom prst="rect">
            <a:avLst/>
          </a:prstGeom>
        </p:spPr>
        <p:txBody>
          <a:bodyPr>
            <a:normAutofit fontScale="100000" lnSpcReduction="0"/>
          </a:bodyPr>
          <a:lstStyle>
            <a:lvl1pPr defTabSz="388620">
              <a:defRPr sz="51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Limit of Human Felicity</a:t>
            </a:r>
          </a:p>
        </p:txBody>
      </p:sp>
      <p:sp>
        <p:nvSpPr>
          <p:cNvPr id="137" name="Technological marvels of 2000: great cities, Amazon drop-shipments, music…"/>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93192">
              <a:spcBef>
                <a:spcPts val="1000"/>
              </a:spcBef>
              <a:buSzTx/>
              <a:buFontTx/>
              <a:buNone/>
              <a:defRPr b="1" sz="2064">
                <a:latin typeface="+mj-lt"/>
                <a:ea typeface="+mj-ea"/>
                <a:cs typeface="+mj-cs"/>
                <a:sym typeface="Helvetica"/>
              </a:defRPr>
            </a:pPr>
            <a:r>
              <a:t>Technological marvels of 2000: great cities, Amazon drop-shipments, music</a:t>
            </a:r>
          </a:p>
          <a:p>
            <a:pPr marL="206943" indent="-206943" defTabSz="393192">
              <a:spcBef>
                <a:spcPts val="1000"/>
              </a:spcBef>
              <a:buFontTx/>
              <a:defRPr sz="2064">
                <a:latin typeface="Times New Roman"/>
                <a:ea typeface="Times New Roman"/>
                <a:cs typeface="Times New Roman"/>
                <a:sym typeface="Times New Roman"/>
              </a:defRPr>
            </a:pPr>
            <a:r>
              <a:t>Julian West expects Edith Leete to play the piano, but:</a:t>
            </a:r>
          </a:p>
          <a:p>
            <a:pPr marL="206943" indent="-206943" defTabSz="393192">
              <a:spcBef>
                <a:spcPts val="1000"/>
              </a:spcBef>
              <a:buFontTx/>
              <a:defRPr sz="2064">
                <a:latin typeface="Times New Roman"/>
                <a:ea typeface="Times New Roman"/>
                <a:cs typeface="Times New Roman"/>
                <a:sym typeface="Times New Roman"/>
              </a:defRPr>
            </a:pPr>
            <a:r>
              <a:t>‘“Nothing would delight me so much as to listen to you,” I said. </a:t>
            </a:r>
          </a:p>
          <a:p>
            <a:pPr marL="206943" indent="-206943" defTabSz="393192">
              <a:spcBef>
                <a:spcPts val="1000"/>
              </a:spcBef>
              <a:buFontTx/>
              <a:defRPr sz="2064">
                <a:latin typeface="Times New Roman"/>
                <a:ea typeface="Times New Roman"/>
                <a:cs typeface="Times New Roman"/>
                <a:sym typeface="Times New Roman"/>
              </a:defRPr>
            </a:pPr>
            <a:r>
              <a:t>‘“To me!” she exclaimed, laughing. “Did you think I was going to play or sing to you?” </a:t>
            </a:r>
          </a:p>
          <a:p>
            <a:pPr marL="206943" indent="-206943" defTabSz="393192">
              <a:spcBef>
                <a:spcPts val="1000"/>
              </a:spcBef>
              <a:buFontTx/>
              <a:defRPr sz="2064">
                <a:latin typeface="Times New Roman"/>
                <a:ea typeface="Times New Roman"/>
                <a:cs typeface="Times New Roman"/>
                <a:sym typeface="Times New Roman"/>
              </a:defRPr>
            </a:pPr>
            <a:r>
              <a:t>‘“I hoped so, certainly,” I replied. </a:t>
            </a:r>
          </a:p>
          <a:p>
            <a:pPr marL="206943" indent="-206943" defTabSz="393192">
              <a:spcBef>
                <a:spcPts val="1000"/>
              </a:spcBef>
              <a:buFontTx/>
              <a:defRPr sz="2064">
                <a:latin typeface="Times New Roman"/>
                <a:ea typeface="Times New Roman"/>
                <a:cs typeface="Times New Roman"/>
                <a:sym typeface="Times New Roman"/>
              </a:defRPr>
            </a:pPr>
            <a:r>
              <a:t>‘Seeing that I was a little abashed, she subdued her merriment and explained. “Of course, we all sing nowadays as a matter of course in the training of the voice, and some learn to play instruments for their private amusement; but the professional music is so much grander and more perfect than any performance of ours, and so easily com- manded when we wish to hear it, that we don’t think of calling our singing or playing music at all. All the really fine singers and players are in the musical service, and the rest of us hold our peace for the main part. But would you really like to hear some music?”…’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he Limit of Human Felicity II"/>
          <p:cNvSpPr txBox="1"/>
          <p:nvPr>
            <p:ph type="title" idx="4294967295"/>
          </p:nvPr>
        </p:nvSpPr>
        <p:spPr>
          <a:xfrm>
            <a:off x="277663" y="-1"/>
            <a:ext cx="8572501" cy="1267124"/>
          </a:xfrm>
          <a:prstGeom prst="rect">
            <a:avLst/>
          </a:prstGeom>
        </p:spPr>
        <p:txBody>
          <a:bodyPr>
            <a:normAutofit fontScale="100000" lnSpcReduction="0"/>
          </a:bodyPr>
          <a:lstStyle>
            <a:lvl1pPr defTabSz="365760">
              <a:defRPr sz="48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Limit of Human Felicity II</a:t>
            </a:r>
          </a:p>
        </p:txBody>
      </p:sp>
      <p:sp>
        <p:nvSpPr>
          <p:cNvPr id="140" name="In the music room:…"/>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11479">
              <a:spcBef>
                <a:spcPts val="1000"/>
              </a:spcBef>
              <a:buSzTx/>
              <a:buFontTx/>
              <a:buNone/>
              <a:defRPr b="1" sz="2159">
                <a:latin typeface="+mj-lt"/>
                <a:ea typeface="+mj-ea"/>
                <a:cs typeface="+mj-cs"/>
                <a:sym typeface="Helvetica"/>
              </a:defRPr>
            </a:pPr>
            <a:r>
              <a:t>In the music room:</a:t>
            </a:r>
          </a:p>
          <a:p>
            <a:pPr marL="216568" indent="-216568" defTabSz="411479">
              <a:spcBef>
                <a:spcPts val="1000"/>
              </a:spcBef>
              <a:buFontTx/>
              <a:defRPr sz="2159">
                <a:latin typeface="Times New Roman"/>
                <a:ea typeface="Times New Roman"/>
                <a:cs typeface="Times New Roman"/>
                <a:sym typeface="Times New Roman"/>
              </a:defRPr>
            </a:pPr>
            <a:r>
              <a:t>‘She made me sit down comfortably, and, crossing the room, so far as I could see, merely touched one or two screws, and at once the room was filled with the music of a grand organ anthem; filled, not flooded, for, by some means, the volume of melody had been per- fectly graduated to the size of the apartment. I listened, scarcely breathing, to the close. Such music, so perfectly rendered, I had never expected to hear. </a:t>
            </a:r>
          </a:p>
          <a:p>
            <a:pPr marL="216568" indent="-216568" defTabSz="411479">
              <a:spcBef>
                <a:spcPts val="1000"/>
              </a:spcBef>
              <a:buFontTx/>
              <a:defRPr sz="2159">
                <a:latin typeface="Times New Roman"/>
                <a:ea typeface="Times New Roman"/>
                <a:cs typeface="Times New Roman"/>
                <a:sym typeface="Times New Roman"/>
              </a:defRPr>
            </a:pPr>
            <a:r>
              <a:t>‘“Grand!” I cried, as the last great wave of sound broke and ebbed away into silence. “Bach must be at the keys of that organ; but where is the organ?”…</a:t>
            </a:r>
          </a:p>
          <a:p>
            <a:pPr marL="216568" indent="-216568" defTabSz="411479">
              <a:spcBef>
                <a:spcPts val="1000"/>
              </a:spcBef>
              <a:buFontTx/>
              <a:defRPr sz="2159">
                <a:latin typeface="Times New Roman"/>
                <a:ea typeface="Times New Roman"/>
                <a:cs typeface="Times New Roman"/>
                <a:sym typeface="Times New Roman"/>
              </a:defRPr>
            </a:pPr>
            <a:r>
              <a:t>‘“There are a number of music rooms in the city, perfectly adapted acoustically to the different sorts of music. These halls are connected by telephone with all the houses of the city…. Any one of the four pieces now going on that you prefer, you can hear by merely pressing the button which will connect your house-wire with the hall where it is being rendered…”’</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he Limit of Human Felicity III"/>
          <p:cNvSpPr txBox="1"/>
          <p:nvPr>
            <p:ph type="title" idx="4294967295"/>
          </p:nvPr>
        </p:nvSpPr>
        <p:spPr>
          <a:xfrm>
            <a:off x="277663" y="-1"/>
            <a:ext cx="8572501" cy="1267124"/>
          </a:xfrm>
          <a:prstGeom prst="rect">
            <a:avLst/>
          </a:prstGeom>
        </p:spPr>
        <p:txBody>
          <a:bodyPr>
            <a:normAutofit fontScale="100000" lnSpcReduction="0"/>
          </a:bodyPr>
          <a:lstStyle>
            <a:lvl1pPr defTabSz="356615">
              <a:defRPr sz="468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Limit of Human Felicity III</a:t>
            </a:r>
          </a:p>
        </p:txBody>
      </p:sp>
      <p:sp>
        <p:nvSpPr>
          <p:cNvPr id="143" name="Four live orchestras you can listen to on the speakerphone!…"/>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Four live orchestras you can listen to on the speakerphone!</a:t>
            </a:r>
          </a:p>
          <a:p>
            <a:pPr marL="240631" indent="-240631">
              <a:spcBef>
                <a:spcPts val="1200"/>
              </a:spcBef>
              <a:buFontTx/>
              <a:defRPr sz="2400">
                <a:latin typeface="Times New Roman"/>
                <a:ea typeface="Times New Roman"/>
                <a:cs typeface="Times New Roman"/>
                <a:sym typeface="Times New Roman"/>
              </a:defRPr>
            </a:pPr>
            <a:r>
              <a:t>‘“It appears to me, Miss Leete,” I said, “that if we could have devised an arrangement for providing everybody with music in their homes, perfect in quality, unlimited in quantity, suited to every mood, and beginning and ceasing at will, we should have considered the limit of human felicity already attained, and ceased to strive for further improvements…”’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Feminism"/>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Feminism</a:t>
            </a:r>
          </a:p>
        </p:txBody>
      </p:sp>
      <p:sp>
        <p:nvSpPr>
          <p:cNvPr id="146" name="The elimination of housework—and of the servant clas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52627">
              <a:spcBef>
                <a:spcPts val="1100"/>
              </a:spcBef>
              <a:buSzTx/>
              <a:buFontTx/>
              <a:buNone/>
              <a:defRPr b="1" sz="2376">
                <a:latin typeface="+mj-lt"/>
                <a:ea typeface="+mj-ea"/>
                <a:cs typeface="+mj-cs"/>
                <a:sym typeface="Helvetica"/>
              </a:defRPr>
            </a:pPr>
            <a:r>
              <a:t>The elimination of housework—and of the servant class:</a:t>
            </a:r>
          </a:p>
          <a:p>
            <a:pPr marL="238225" indent="-238225" defTabSz="452627">
              <a:spcBef>
                <a:spcPts val="1100"/>
              </a:spcBef>
              <a:buFontTx/>
              <a:defRPr sz="2376">
                <a:latin typeface="Times New Roman"/>
                <a:ea typeface="Times New Roman"/>
                <a:cs typeface="Times New Roman"/>
                <a:sym typeface="Times New Roman"/>
              </a:defRPr>
            </a:pPr>
            <a:r>
              <a:t>‘“Who does your house-work, then?” I asked. </a:t>
            </a:r>
          </a:p>
          <a:p>
            <a:pPr marL="238225" indent="-238225" defTabSz="452627">
              <a:spcBef>
                <a:spcPts val="1100"/>
              </a:spcBef>
              <a:buFontTx/>
              <a:defRPr sz="2376">
                <a:latin typeface="Times New Roman"/>
                <a:ea typeface="Times New Roman"/>
                <a:cs typeface="Times New Roman"/>
                <a:sym typeface="Times New Roman"/>
              </a:defRPr>
            </a:pPr>
            <a:r>
              <a:t>‘“There is none to do,” said Mrs. Leete.… “Our washing is all done at public laundries at exces- sively cheap rates, and our cooking at public kitchens. The making and repairing of all we wear are done outside in public shops. Elec- tricity,* of course, takes the place of all fires and lighting. We choose houses no larger than we need, and furnish them so as to involve the minimum of trouble to keep them in order. We have no use for domestic servants….</a:t>
            </a:r>
          </a:p>
          <a:p>
            <a:pPr marL="238225" indent="-238225" defTabSz="452627">
              <a:spcBef>
                <a:spcPts val="1100"/>
              </a:spcBef>
              <a:buFontTx/>
              <a:defRPr sz="2376">
                <a:latin typeface="Times New Roman"/>
                <a:ea typeface="Times New Roman"/>
                <a:cs typeface="Times New Roman"/>
                <a:sym typeface="Times New Roman"/>
              </a:defRPr>
            </a:pPr>
            <a:r>
              <a:t>‘“What a paradise for womankind the world must be now!” I exclaimed. “In my day, even wealth and unlimited servants did not enfranchise their possessors from household cares, while the women of the merely well-to-do and poorer classes lived and died martyrs to them…”’</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Reinforcement Learning"/>
          <p:cNvSpPr txBox="1"/>
          <p:nvPr>
            <p:ph type="title" idx="4294967295"/>
          </p:nvPr>
        </p:nvSpPr>
        <p:spPr>
          <a:xfrm>
            <a:off x="277663" y="-1"/>
            <a:ext cx="8572501" cy="1267124"/>
          </a:xfrm>
          <a:prstGeom prst="rect">
            <a:avLst/>
          </a:prstGeom>
        </p:spPr>
        <p:txBody>
          <a:bodyPr>
            <a:normAutofit fontScale="100000" lnSpcReduction="0"/>
          </a:bodyPr>
          <a:lstStyle>
            <a:lvl1pPr defTabSz="438911">
              <a:defRPr sz="576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Reinforcement Learning</a:t>
            </a:r>
          </a:p>
        </p:txBody>
      </p:sp>
      <p:sp>
        <p:nvSpPr>
          <p:cNvPr id="149" name="Ideas come in an overwhelming number, a tsunami of unfamiliar concepts, and understanding later ideas requires fluency with all the earlier ideas. It’s overwhelming……"/>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Ideas come in an overwhelming number, a tsunami of unfamiliar concepts, and understanding later ideas requires fluency with all the earlier ideas. It’s overwhelming…</a:t>
            </a:r>
          </a:p>
          <a:p>
            <a:pPr marL="240631" indent="-240631">
              <a:spcBef>
                <a:spcPts val="1200"/>
              </a:spcBef>
              <a:buFontTx/>
              <a:defRPr sz="2400">
                <a:latin typeface="Times New Roman"/>
                <a:ea typeface="Times New Roman"/>
                <a:cs typeface="Times New Roman"/>
                <a:sym typeface="Times New Roman"/>
              </a:defRPr>
            </a:pPr>
            <a:r>
              <a:t>Quiz you on what you read…</a:t>
            </a:r>
          </a:p>
          <a:p>
            <a:pPr marL="240631" indent="-240631">
              <a:spcBef>
                <a:spcPts val="1200"/>
              </a:spcBef>
              <a:buFontTx/>
              <a:defRPr sz="2400">
                <a:latin typeface="Times New Roman"/>
                <a:ea typeface="Times New Roman"/>
                <a:cs typeface="Times New Roman"/>
                <a:sym typeface="Times New Roman"/>
              </a:defRPr>
            </a:pPr>
            <a:r>
              <a:t>For long-term memory it’s not enough for users to be tested just once…</a:t>
            </a:r>
          </a:p>
          <a:p>
            <a:pPr marL="240631" indent="-240631">
              <a:spcBef>
                <a:spcPts val="1200"/>
              </a:spcBef>
              <a:buFontTx/>
              <a:defRPr sz="2400">
                <a:latin typeface="Times New Roman"/>
                <a:ea typeface="Times New Roman"/>
                <a:cs typeface="Times New Roman"/>
                <a:sym typeface="Times New Roman"/>
              </a:defRPr>
            </a:pPr>
            <a:r>
              <a:t>Through repeated review sessions, people consolidate the answers to those questions into their long-term memory.</a:t>
            </a:r>
          </a:p>
          <a:p>
            <a:pPr marL="240631" indent="-240631">
              <a:spcBef>
                <a:spcPts val="1200"/>
              </a:spcBef>
              <a:buFontTx/>
              <a:defRPr sz="2400">
                <a:latin typeface="Times New Roman"/>
                <a:ea typeface="Times New Roman"/>
                <a:cs typeface="Times New Roman"/>
                <a:sym typeface="Times New Roman"/>
              </a:defRPr>
            </a:pPr>
            <a:r>
              <a:t>And as we are repeatedly tested on a question, our memory of the answer gets stronger, and we are likely to retain it for longer.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2. The View from 3000: Themes &amp; Big Ideas"/>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2. The View from 3000: Themes &amp; Big Ideas</a:t>
            </a:r>
          </a:p>
        </p:txBody>
      </p:sp>
      <p:sp>
        <p:nvSpPr>
          <p:cNvPr id="152" name="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9475">
              <a:spcBef>
                <a:spcPts val="900"/>
              </a:spcBef>
              <a:buSzTx/>
              <a:buFontTx/>
              <a:buNone/>
              <a:defRPr b="1" sz="1992">
                <a:latin typeface="+mj-lt"/>
                <a:ea typeface="+mj-ea"/>
                <a:cs typeface="+mj-cs"/>
                <a:sym typeface="Helvetica"/>
              </a:defRPr>
            </a:pPr>
            <a:r>
              <a:t>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a:t>
            </a:r>
          </a:p>
          <a:p>
            <a:pPr marL="199724" indent="-199724" defTabSz="379475">
              <a:spcBef>
                <a:spcPts val="900"/>
              </a:spcBef>
              <a:buFontTx/>
              <a:defRPr sz="1992">
                <a:latin typeface="Times New Roman"/>
                <a:ea typeface="Times New Roman"/>
                <a:cs typeface="Times New Roman"/>
                <a:sym typeface="Times New Roman"/>
              </a:defRPr>
            </a:pPr>
            <a:r>
              <a:t>History was economic…</a:t>
            </a:r>
          </a:p>
          <a:p>
            <a:pPr marL="199724" indent="-199724" defTabSz="379475">
              <a:spcBef>
                <a:spcPts val="900"/>
              </a:spcBef>
              <a:buFontTx/>
              <a:defRPr sz="1992">
                <a:latin typeface="Times New Roman"/>
                <a:ea typeface="Times New Roman"/>
                <a:cs typeface="Times New Roman"/>
                <a:sym typeface="Times New Roman"/>
              </a:defRPr>
            </a:pPr>
            <a:r>
              <a:t>Explosion of wealth…</a:t>
            </a:r>
          </a:p>
          <a:p>
            <a:pPr marL="199724" indent="-199724" defTabSz="379475">
              <a:spcBef>
                <a:spcPts val="900"/>
              </a:spcBef>
              <a:buFontTx/>
              <a:defRPr sz="1992">
                <a:latin typeface="Times New Roman"/>
                <a:ea typeface="Times New Roman"/>
                <a:cs typeface="Times New Roman"/>
                <a:sym typeface="Times New Roman"/>
              </a:defRPr>
            </a:pPr>
            <a:r>
              <a:t>Cornucopia of technology…</a:t>
            </a:r>
          </a:p>
          <a:p>
            <a:pPr marL="199724" indent="-199724" defTabSz="379475">
              <a:spcBef>
                <a:spcPts val="900"/>
              </a:spcBef>
              <a:buFontTx/>
              <a:defRPr sz="1992">
                <a:latin typeface="Times New Roman"/>
                <a:ea typeface="Times New Roman"/>
                <a:cs typeface="Times New Roman"/>
                <a:sym typeface="Times New Roman"/>
              </a:defRPr>
            </a:pPr>
            <a:r>
              <a:t>Demographic transition…</a:t>
            </a:r>
          </a:p>
          <a:p>
            <a:pPr marL="199724" indent="-199724" defTabSz="379475">
              <a:spcBef>
                <a:spcPts val="900"/>
              </a:spcBef>
              <a:buFontTx/>
              <a:defRPr sz="1992">
                <a:latin typeface="Times New Roman"/>
                <a:ea typeface="Times New Roman"/>
                <a:cs typeface="Times New Roman"/>
                <a:sym typeface="Times New Roman"/>
              </a:defRPr>
            </a:pPr>
            <a:r>
              <a:t>Feminist revolution…</a:t>
            </a:r>
          </a:p>
          <a:p>
            <a:pPr marL="199724" indent="-199724" defTabSz="379475">
              <a:spcBef>
                <a:spcPts val="900"/>
              </a:spcBef>
              <a:buFontTx/>
              <a:defRPr sz="1992">
                <a:latin typeface="Times New Roman"/>
                <a:ea typeface="Times New Roman"/>
                <a:cs typeface="Times New Roman"/>
                <a:sym typeface="Times New Roman"/>
              </a:defRPr>
            </a:pPr>
            <a:r>
              <a:t>Empowered tyrannies…</a:t>
            </a:r>
          </a:p>
          <a:p>
            <a:pPr marL="199724" indent="-199724" defTabSz="379475">
              <a:spcBef>
                <a:spcPts val="900"/>
              </a:spcBef>
              <a:buFontTx/>
              <a:defRPr sz="1992">
                <a:latin typeface="Times New Roman"/>
                <a:ea typeface="Times New Roman"/>
                <a:cs typeface="Times New Roman"/>
                <a:sym typeface="Times New Roman"/>
              </a:defRPr>
            </a:pPr>
            <a:r>
              <a:t>Wealth gulfs…</a:t>
            </a:r>
          </a:p>
          <a:p>
            <a:pPr marL="199724" indent="-199724" defTabSz="379475">
              <a:spcBef>
                <a:spcPts val="900"/>
              </a:spcBef>
              <a:buFontTx/>
              <a:defRPr sz="1992">
                <a:latin typeface="Times New Roman"/>
                <a:ea typeface="Times New Roman"/>
                <a:cs typeface="Times New Roman"/>
                <a:sym typeface="Times New Roman"/>
              </a:defRPr>
            </a:pPr>
            <a:r>
              <a:t>Inclusion and hierarchy attenuation…</a:t>
            </a:r>
          </a:p>
          <a:p>
            <a:pPr marL="199724" indent="-199724" defTabSz="379475">
              <a:spcBef>
                <a:spcPts val="900"/>
              </a:spcBef>
              <a:buFontTx/>
              <a:defRPr sz="1992">
                <a:latin typeface="Times New Roman"/>
                <a:ea typeface="Times New Roman"/>
                <a:cs typeface="Times New Roman"/>
                <a:sym typeface="Times New Roman"/>
              </a:defRPr>
            </a:pPr>
            <a:r>
              <a:t>Mismanagement and insecurity…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Office Hour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Office Hours</a:t>
            </a:r>
          </a:p>
        </p:txBody>
      </p:sp>
      <p:sp>
        <p:nvSpPr>
          <p:cNvPr id="46" name="When should I have my office hour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9475">
              <a:spcBef>
                <a:spcPts val="900"/>
              </a:spcBef>
              <a:buSzTx/>
              <a:buFontTx/>
              <a:buNone/>
              <a:defRPr b="1" sz="1992">
                <a:latin typeface="+mj-lt"/>
                <a:ea typeface="+mj-ea"/>
                <a:cs typeface="+mj-cs"/>
                <a:sym typeface="Helvetica"/>
              </a:defRPr>
            </a:pPr>
            <a:r>
              <a:t>When should I have my office hours?</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M 11:00-12:00 &amp; T 10:30-11:30,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W 11:00-12:00 &amp; Th 11:00-12:00,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M 16:00-17:00 &amp; T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W 16:00-17:00 &amp; Th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M 11:00-12:00 &amp; Th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Measuring Growth"/>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Measuring Growth</a:t>
            </a:r>
          </a:p>
        </p:txBody>
      </p:sp>
      <p:sp>
        <p:nvSpPr>
          <p:cNvPr id="155" name="Is it the case that British Queen Victoria I Hanover was a better queen but not a happier woman than Queen Elizabeth I Tudor?…"/>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Is it the case that British Queen Victoria I Hanover was a better queen but not a happier woman than Queen Elizabeth I Tudor?</a:t>
            </a:r>
          </a:p>
          <a:p>
            <a:pPr marL="401052" indent="-401052">
              <a:spcBef>
                <a:spcPts val="1200"/>
              </a:spcBef>
              <a:buFontTx/>
              <a:buAutoNum type="alphaUcPeriod" startAt="1"/>
              <a:defRPr sz="2400">
                <a:latin typeface="Times New Roman"/>
                <a:ea typeface="Times New Roman"/>
                <a:cs typeface="Times New Roman"/>
                <a:sym typeface="Times New Roman"/>
              </a:defRPr>
            </a:pPr>
            <a:r>
              <a:t>Yes</a:t>
            </a:r>
          </a:p>
          <a:p>
            <a:pPr marL="401052" indent="-401052">
              <a:spcBef>
                <a:spcPts val="1200"/>
              </a:spcBef>
              <a:buFontTx/>
              <a:buAutoNum type="alphaUcPeriod" startAt="1"/>
              <a:defRPr sz="2400">
                <a:latin typeface="Times New Roman"/>
                <a:ea typeface="Times New Roman"/>
                <a:cs typeface="Times New Roman"/>
                <a:sym typeface="Times New Roman"/>
              </a:defRPr>
            </a:pPr>
            <a:r>
              <a:t>No</a:t>
            </a:r>
          </a:p>
          <a:p>
            <a:pPr marL="401052" indent="-401052">
              <a:spcBef>
                <a:spcPts val="1200"/>
              </a:spcBef>
              <a:buFontTx/>
              <a:buAutoNum type="alphaUcPeriod" startAt="1"/>
              <a:defRPr sz="2400">
                <a:latin typeface="Times New Roman"/>
                <a:ea typeface="Times New Roman"/>
                <a:cs typeface="Times New Roman"/>
                <a:sym typeface="Times New Roman"/>
              </a:defRPr>
            </a:pPr>
            <a:r>
              <a:t>Not sure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Measuring Growth II"/>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Measuring Growth II</a:t>
            </a:r>
          </a:p>
        </p:txBody>
      </p:sp>
      <p:sp>
        <p:nvSpPr>
          <p:cNvPr id="158" name="What are my estimates of the rate of growth of economically-useful human knowledge over 1-1500, 1500-1800, 1800-1870, and 1870-2000?…"/>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are my estimates of the rate of growth of economically-useful human knowledge over 1-1500, 1500-1800, 1800-1870, and 1870-2000?</a:t>
            </a:r>
          </a:p>
          <a:p>
            <a:pPr marL="401052" indent="-401052">
              <a:spcBef>
                <a:spcPts val="1200"/>
              </a:spcBef>
              <a:buFontTx/>
              <a:buAutoNum type="alphaUcPeriod" startAt="1"/>
              <a:defRPr sz="2400">
                <a:latin typeface="Times New Roman"/>
                <a:ea typeface="Times New Roman"/>
                <a:cs typeface="Times New Roman"/>
                <a:sym typeface="Times New Roman"/>
              </a:defRPr>
            </a:pPr>
            <a:r>
              <a:t>0.02%/year, 0.2%/year, 0.5%/year, and 0.8%/year</a:t>
            </a:r>
          </a:p>
          <a:p>
            <a:pPr marL="401052" indent="-401052">
              <a:spcBef>
                <a:spcPts val="1200"/>
              </a:spcBef>
              <a:buFontTx/>
              <a:buAutoNum type="alphaUcPeriod" startAt="1"/>
              <a:defRPr sz="2400">
                <a:latin typeface="Times New Roman"/>
                <a:ea typeface="Times New Roman"/>
                <a:cs typeface="Times New Roman"/>
                <a:sym typeface="Times New Roman"/>
              </a:defRPr>
            </a:pPr>
            <a:r>
              <a:t>0.000%/year, 0.02%/year, 0.2%/year, and 0.8%/year</a:t>
            </a:r>
          </a:p>
          <a:p>
            <a:pPr marL="401052" indent="-401052">
              <a:spcBef>
                <a:spcPts val="1200"/>
              </a:spcBef>
              <a:buFontTx/>
              <a:buAutoNum type="alphaUcPeriod" startAt="1"/>
              <a:defRPr sz="2400">
                <a:latin typeface="Times New Roman"/>
                <a:ea typeface="Times New Roman"/>
                <a:cs typeface="Times New Roman"/>
                <a:sym typeface="Times New Roman"/>
              </a:defRPr>
            </a:pPr>
            <a:r>
              <a:t>0.02%/year, 0.2%/year, 0.8%/year, and 2.3%/year</a:t>
            </a:r>
          </a:p>
          <a:p>
            <a:pPr marL="401052" indent="-401052">
              <a:spcBef>
                <a:spcPts val="1200"/>
              </a:spcBef>
              <a:buFontTx/>
              <a:buAutoNum type="alphaUcPeriod" startAt="1"/>
              <a:defRPr sz="2400">
                <a:latin typeface="Times New Roman"/>
                <a:ea typeface="Times New Roman"/>
                <a:cs typeface="Times New Roman"/>
                <a:sym typeface="Times New Roman"/>
              </a:defRPr>
            </a:pPr>
            <a:r>
              <a:t>0.2%/year, 0.8%/year, 2.3%/year, and 4.7%/year</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What Is the Key Factor in the Explosion of Wealth in the 20th Century?"/>
          <p:cNvSpPr txBox="1"/>
          <p:nvPr>
            <p:ph type="title" idx="4294967295"/>
          </p:nvPr>
        </p:nvSpPr>
        <p:spPr>
          <a:xfrm>
            <a:off x="277663" y="-1"/>
            <a:ext cx="8572501" cy="1267124"/>
          </a:xfrm>
          <a:prstGeom prst="rect">
            <a:avLst/>
          </a:prstGeom>
        </p:spPr>
        <p:txBody>
          <a:bodyPr>
            <a:normAutofit fontScale="100000" lnSpcReduction="0"/>
          </a:bodyPr>
          <a:lstStyle>
            <a:lvl1pPr defTabSz="269747">
              <a:defRPr sz="3539">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What Is the Key Factor in the Explosion of Wealth in the 20th Century?</a:t>
            </a:r>
          </a:p>
        </p:txBody>
      </p:sp>
      <p:sp>
        <p:nvSpPr>
          <p:cNvPr id="161" name="Yes, many things contributed. But suppose you have to pick just one"/>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Yes, many things contributed. But suppose you have to pick just one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What Are the Four Factors That I See as Making for the Explosion of Wealth in the 20th Century?"/>
          <p:cNvSpPr txBox="1"/>
          <p:nvPr>
            <p:ph type="title" idx="4294967295"/>
          </p:nvPr>
        </p:nvSpPr>
        <p:spPr>
          <a:xfrm>
            <a:off x="277663" y="-1"/>
            <a:ext cx="8572501" cy="1267124"/>
          </a:xfrm>
          <a:prstGeom prst="rect">
            <a:avLst/>
          </a:prstGeom>
        </p:spPr>
        <p:txBody>
          <a:bodyPr>
            <a:normAutofit fontScale="100000" lnSpcReduction="0"/>
          </a:bodyPr>
          <a:lstStyle>
            <a:lvl1pPr defTabSz="219455">
              <a:defRPr sz="288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What Are the Four Factors That I See as Making for the Explosion of Wealth in the 20th Century?</a:t>
            </a:r>
          </a:p>
        </p:txBody>
      </p:sp>
      <p:sp>
        <p:nvSpPr>
          <p:cNvPr id="164" name="Yes, there are many, many more things that contributed. But suppose you have to pick just four:"/>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Yes, there are many, many more things that contributed. But suppose you have to pick just four:</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Demograph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Demography</a:t>
            </a:r>
          </a:p>
        </p:txBody>
      </p:sp>
      <p:sp>
        <p:nvSpPr>
          <p:cNvPr id="167" name="What is the “demographic transition”?"/>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What is the “demographic transition”?</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emography II"/>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Demography II</a:t>
            </a:r>
          </a:p>
        </p:txBody>
      </p:sp>
      <p:sp>
        <p:nvSpPr>
          <p:cNvPr id="170" name="What is the principal cause of the demographic transition?…"/>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is the principal cause of the demographic transition?</a:t>
            </a:r>
          </a:p>
          <a:p>
            <a:pPr marL="401052" indent="-401052">
              <a:spcBef>
                <a:spcPts val="1200"/>
              </a:spcBef>
              <a:buFontTx/>
              <a:buAutoNum type="alphaUcPeriod" startAt="1"/>
              <a:defRPr sz="2400">
                <a:latin typeface="Times New Roman"/>
                <a:ea typeface="Times New Roman"/>
                <a:cs typeface="Times New Roman"/>
                <a:sym typeface="Times New Roman"/>
              </a:defRPr>
            </a:pPr>
            <a:r>
              <a:t>Female wealth and control of property.</a:t>
            </a:r>
          </a:p>
          <a:p>
            <a:pPr marL="401052" indent="-401052">
              <a:spcBef>
                <a:spcPts val="1200"/>
              </a:spcBef>
              <a:buFontTx/>
              <a:buAutoNum type="alphaUcPeriod" startAt="1"/>
              <a:defRPr sz="2400">
                <a:latin typeface="Times New Roman"/>
                <a:ea typeface="Times New Roman"/>
                <a:cs typeface="Times New Roman"/>
                <a:sym typeface="Times New Roman"/>
              </a:defRPr>
            </a:pPr>
            <a:r>
              <a:t>Female literacy.</a:t>
            </a:r>
          </a:p>
          <a:p>
            <a:pPr marL="401052" indent="-401052">
              <a:spcBef>
                <a:spcPts val="1200"/>
              </a:spcBef>
              <a:buFontTx/>
              <a:buAutoNum type="alphaUcPeriod" startAt="1"/>
              <a:defRPr sz="2400">
                <a:latin typeface="Times New Roman"/>
                <a:ea typeface="Times New Roman"/>
                <a:cs typeface="Times New Roman"/>
                <a:sym typeface="Times New Roman"/>
              </a:defRPr>
            </a:pPr>
            <a:r>
              <a:t>Falling infant and child mortality.</a:t>
            </a:r>
          </a:p>
          <a:p>
            <a:pPr marL="401052" indent="-401052">
              <a:spcBef>
                <a:spcPts val="1200"/>
              </a:spcBef>
              <a:buFontTx/>
              <a:buAutoNum type="alphaUcPeriod" startAt="1"/>
              <a:defRPr sz="2400">
                <a:latin typeface="Times New Roman"/>
                <a:ea typeface="Times New Roman"/>
                <a:cs typeface="Times New Roman"/>
                <a:sym typeface="Times New Roman"/>
              </a:defRPr>
            </a:pPr>
            <a:r>
              <a:t>Land shortages and high unemployment.</a:t>
            </a:r>
          </a:p>
          <a:p>
            <a:pPr marL="401052" indent="-401052">
              <a:spcBef>
                <a:spcPts val="1200"/>
              </a:spcBef>
              <a:buFontTx/>
              <a:buAutoNum type="alphaUcPeriod" startAt="1"/>
              <a:defRPr sz="2400">
                <a:latin typeface="Times New Roman"/>
                <a:ea typeface="Times New Roman"/>
                <a:cs typeface="Times New Roman"/>
                <a:sym typeface="Times New Roman"/>
              </a:defRPr>
            </a:pPr>
            <a:r>
              <a:t>Something else.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eminism"/>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Feminism</a:t>
            </a:r>
          </a:p>
        </p:txBody>
      </p:sp>
      <p:sp>
        <p:nvSpPr>
          <p:cNvPr id="173" name="How many pregnancies do we think Abigail Smith Adams had between when she was 20 and 34?…"/>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many pregnancies do we think Abigail Smith Adams had between when she was 20 and 34?</a:t>
            </a:r>
          </a:p>
          <a:p>
            <a:pPr marL="401052" indent="-401052">
              <a:spcBef>
                <a:spcPts val="1200"/>
              </a:spcBef>
              <a:buFontTx/>
              <a:buAutoNum type="alphaUcPeriod" startAt="1"/>
              <a:defRPr sz="2400">
                <a:latin typeface="Times New Roman"/>
                <a:ea typeface="Times New Roman"/>
                <a:cs typeface="Times New Roman"/>
                <a:sym typeface="Times New Roman"/>
              </a:defRPr>
            </a:pPr>
            <a:r>
              <a:t>2.</a:t>
            </a:r>
          </a:p>
          <a:p>
            <a:pPr marL="401052" indent="-401052">
              <a:spcBef>
                <a:spcPts val="1200"/>
              </a:spcBef>
              <a:buFontTx/>
              <a:buAutoNum type="alphaUcPeriod" startAt="1"/>
              <a:defRPr sz="2400">
                <a:latin typeface="Times New Roman"/>
                <a:ea typeface="Times New Roman"/>
                <a:cs typeface="Times New Roman"/>
                <a:sym typeface="Times New Roman"/>
              </a:defRPr>
            </a:pPr>
            <a:r>
              <a:t>4.</a:t>
            </a:r>
          </a:p>
          <a:p>
            <a:pPr marL="401052" indent="-401052">
              <a:spcBef>
                <a:spcPts val="1200"/>
              </a:spcBef>
              <a:buFontTx/>
              <a:buAutoNum type="alphaUcPeriod" startAt="1"/>
              <a:defRPr sz="2400">
                <a:latin typeface="Times New Roman"/>
                <a:ea typeface="Times New Roman"/>
                <a:cs typeface="Times New Roman"/>
                <a:sym typeface="Times New Roman"/>
              </a:defRPr>
            </a:pPr>
            <a:r>
              <a:t>6.</a:t>
            </a:r>
          </a:p>
          <a:p>
            <a:pPr marL="401052" indent="-401052">
              <a:spcBef>
                <a:spcPts val="1200"/>
              </a:spcBef>
              <a:buFontTx/>
              <a:buAutoNum type="alphaUcPeriod" startAt="1"/>
              <a:defRPr sz="2400">
                <a:latin typeface="Times New Roman"/>
                <a:ea typeface="Times New Roman"/>
                <a:cs typeface="Times New Roman"/>
                <a:sym typeface="Times New Roman"/>
              </a:defRPr>
            </a:pPr>
            <a:r>
              <a:t>8.</a:t>
            </a:r>
          </a:p>
          <a:p>
            <a:pPr marL="401052" indent="-401052">
              <a:spcBef>
                <a:spcPts val="1200"/>
              </a:spcBef>
              <a:buFontTx/>
              <a:buAutoNum type="alphaUcPeriod" startAt="1"/>
              <a:defRPr sz="2400">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Empowered Tyrannies II"/>
          <p:cNvSpPr txBox="1"/>
          <p:nvPr>
            <p:ph type="title" idx="4294967295"/>
          </p:nvPr>
        </p:nvSpPr>
        <p:spPr>
          <a:xfrm>
            <a:off x="277663" y="-1"/>
            <a:ext cx="8572501" cy="1267124"/>
          </a:xfrm>
          <a:prstGeom prst="rect">
            <a:avLst/>
          </a:prstGeom>
        </p:spPr>
        <p:txBody>
          <a:bodyPr>
            <a:normAutofit fontScale="100000" lnSpcReduction="0"/>
          </a:bodyPr>
          <a:lstStyle>
            <a:lvl1pPr defTabSz="443484">
              <a:defRPr sz="5820">
                <a:solidFill>
                  <a:srgbClr val="000080"/>
                </a:solidFill>
                <a:latin typeface="+mj-lt"/>
                <a:ea typeface="+mj-ea"/>
                <a:cs typeface="+mj-cs"/>
                <a:sym typeface="Helvetica"/>
              </a:defRPr>
            </a:lvl1pPr>
          </a:lstStyle>
          <a:p>
            <a:pPr/>
            <a:r>
              <a:t>Empowered Tyrannies II</a:t>
            </a:r>
          </a:p>
        </p:txBody>
      </p:sp>
      <p:sp>
        <p:nvSpPr>
          <p:cNvPr id="176" name="How many world leaders are members of the 10-million club?…"/>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many world leaders are members of the 10-million club?</a:t>
            </a:r>
          </a:p>
          <a:p>
            <a:pPr marL="401052" indent="-401052">
              <a:spcBef>
                <a:spcPts val="1200"/>
              </a:spcBef>
              <a:buFontTx/>
              <a:buAutoNum type="alphaUcPeriod" startAt="1"/>
              <a:defRPr sz="2400">
                <a:latin typeface="Times New Roman"/>
                <a:ea typeface="Times New Roman"/>
                <a:cs typeface="Times New Roman"/>
                <a:sym typeface="Times New Roman"/>
              </a:defRPr>
            </a:pPr>
            <a:r>
              <a:t>2.</a:t>
            </a:r>
          </a:p>
          <a:p>
            <a:pPr marL="401052" indent="-401052">
              <a:spcBef>
                <a:spcPts val="1200"/>
              </a:spcBef>
              <a:buFontTx/>
              <a:buAutoNum type="alphaUcPeriod" startAt="1"/>
              <a:defRPr sz="2400">
                <a:latin typeface="Times New Roman"/>
                <a:ea typeface="Times New Roman"/>
                <a:cs typeface="Times New Roman"/>
                <a:sym typeface="Times New Roman"/>
              </a:defRPr>
            </a:pPr>
            <a:r>
              <a:t>4.</a:t>
            </a:r>
          </a:p>
          <a:p>
            <a:pPr marL="401052" indent="-401052">
              <a:spcBef>
                <a:spcPts val="1200"/>
              </a:spcBef>
              <a:buFontTx/>
              <a:buAutoNum type="alphaUcPeriod" startAt="1"/>
              <a:defRPr sz="2400">
                <a:latin typeface="Times New Roman"/>
                <a:ea typeface="Times New Roman"/>
                <a:cs typeface="Times New Roman"/>
                <a:sym typeface="Times New Roman"/>
              </a:defRPr>
            </a:pPr>
            <a:r>
              <a:t>6.</a:t>
            </a:r>
          </a:p>
          <a:p>
            <a:pPr marL="401052" indent="-401052">
              <a:spcBef>
                <a:spcPts val="1200"/>
              </a:spcBef>
              <a:buFontTx/>
              <a:buAutoNum type="alphaUcPeriod" startAt="1"/>
              <a:defRPr sz="2400">
                <a:latin typeface="Times New Roman"/>
                <a:ea typeface="Times New Roman"/>
                <a:cs typeface="Times New Roman"/>
                <a:sym typeface="Times New Roman"/>
              </a:defRPr>
            </a:pPr>
            <a:r>
              <a:t>8.</a:t>
            </a:r>
          </a:p>
          <a:p>
            <a:pPr marL="401052" indent="-401052">
              <a:spcBef>
                <a:spcPts val="1200"/>
              </a:spcBef>
              <a:buFontTx/>
              <a:buAutoNum type="alphaUcPeriod" startAt="1"/>
              <a:defRPr sz="2400">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ealth Gulf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r>
              <a:t>Wealth Gulfs</a:t>
            </a:r>
          </a:p>
        </p:txBody>
      </p:sp>
      <p:sp>
        <p:nvSpPr>
          <p:cNvPr id="179" name="What fraction of humanity has not climbed onto the “escalator to modernit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fraction of humanity has not climbed onto the “escalator to modernity”?</a:t>
            </a:r>
          </a:p>
          <a:p>
            <a:pPr marL="401052" indent="-401052">
              <a:spcBef>
                <a:spcPts val="1200"/>
              </a:spcBef>
              <a:buFontTx/>
              <a:buAutoNum type="alphaUcPeriod" startAt="1"/>
              <a:defRPr sz="2400">
                <a:latin typeface="Times New Roman"/>
                <a:ea typeface="Times New Roman"/>
                <a:cs typeface="Times New Roman"/>
                <a:sym typeface="Times New Roman"/>
              </a:defRPr>
            </a:pPr>
            <a:r>
              <a:t>10%</a:t>
            </a:r>
          </a:p>
          <a:p>
            <a:pPr marL="401052" indent="-401052">
              <a:spcBef>
                <a:spcPts val="1200"/>
              </a:spcBef>
              <a:buFontTx/>
              <a:buAutoNum type="alphaUcPeriod" startAt="1"/>
              <a:defRPr sz="2400">
                <a:latin typeface="Times New Roman"/>
                <a:ea typeface="Times New Roman"/>
                <a:cs typeface="Times New Roman"/>
                <a:sym typeface="Times New Roman"/>
              </a:defRPr>
            </a:pPr>
            <a:r>
              <a:t>1%</a:t>
            </a:r>
          </a:p>
          <a:p>
            <a:pPr marL="401052" indent="-401052">
              <a:spcBef>
                <a:spcPts val="1200"/>
              </a:spcBef>
              <a:buFontTx/>
              <a:buAutoNum type="alphaUcPeriod" startAt="1"/>
              <a:defRPr sz="2400">
                <a:latin typeface="Times New Roman"/>
                <a:ea typeface="Times New Roman"/>
                <a:cs typeface="Times New Roman"/>
                <a:sym typeface="Times New Roman"/>
              </a:defRPr>
            </a:pPr>
            <a:r>
              <a:t>50%</a:t>
            </a:r>
          </a:p>
          <a:p>
            <a:pPr marL="401052" indent="-401052">
              <a:spcBef>
                <a:spcPts val="1200"/>
              </a:spcBef>
              <a:buFontTx/>
              <a:buAutoNum type="alphaUcPeriod" startAt="1"/>
              <a:defRPr sz="2400">
                <a:latin typeface="Times New Roman"/>
                <a:ea typeface="Times New Roman"/>
                <a:cs typeface="Times New Roman"/>
                <a:sym typeface="Times New Roman"/>
              </a:defRPr>
            </a:pPr>
            <a:r>
              <a:t>75%</a:t>
            </a:r>
          </a:p>
          <a:p>
            <a:pPr marL="401052" indent="-401052">
              <a:spcBef>
                <a:spcPts val="1200"/>
              </a:spcBef>
              <a:buFontTx/>
              <a:buAutoNum type="alphaUcPeriod" startAt="1"/>
              <a:defRPr sz="2400">
                <a:latin typeface="Times New Roman"/>
                <a:ea typeface="Times New Roman"/>
                <a:cs typeface="Times New Roman"/>
                <a:sym typeface="Times New Roman"/>
              </a:defRPr>
            </a:pPr>
            <a:r>
              <a:t>We cannot yet tell.</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Inclusion and Hierarchy Attenuation"/>
          <p:cNvSpPr txBox="1"/>
          <p:nvPr>
            <p:ph type="title" idx="4294967295"/>
          </p:nvPr>
        </p:nvSpPr>
        <p:spPr>
          <a:xfrm>
            <a:off x="277663" y="-1"/>
            <a:ext cx="8572501" cy="1267124"/>
          </a:xfrm>
          <a:prstGeom prst="rect">
            <a:avLst/>
          </a:prstGeom>
        </p:spPr>
        <p:txBody>
          <a:bodyPr>
            <a:normAutofit fontScale="100000" lnSpcReduction="0"/>
          </a:bodyPr>
          <a:lstStyle>
            <a:lvl1pPr defTabSz="292607">
              <a:defRPr sz="3839">
                <a:solidFill>
                  <a:srgbClr val="000080"/>
                </a:solidFill>
                <a:latin typeface="+mj-lt"/>
                <a:ea typeface="+mj-ea"/>
                <a:cs typeface="+mj-cs"/>
                <a:sym typeface="Helvetica"/>
              </a:defRPr>
            </a:lvl1pPr>
          </a:lstStyle>
          <a:p>
            <a:pPr/>
            <a:r>
              <a:t>Inclusion and Hierarchy Attenuation</a:t>
            </a:r>
          </a:p>
        </p:txBody>
      </p:sp>
      <p:sp>
        <p:nvSpPr>
          <p:cNvPr id="182" name="At the start of the 1970s, future President Ronald Reagan said that diplomats from Tanzania appeared uncomfortable:…"/>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At the start of the 1970s, future President Ronald Reagan said that diplomats from Tanzania appeared uncomfortable:</a:t>
            </a:r>
          </a:p>
          <a:p>
            <a:pPr marL="401052" indent="-401052">
              <a:spcBef>
                <a:spcPts val="1200"/>
              </a:spcBef>
              <a:buFontTx/>
              <a:buAutoNum type="alphaUcPeriod" startAt="1"/>
              <a:defRPr sz="2400">
                <a:latin typeface="Times New Roman"/>
                <a:ea typeface="Times New Roman"/>
                <a:cs typeface="Times New Roman"/>
                <a:sym typeface="Times New Roman"/>
              </a:defRPr>
            </a:pPr>
            <a:r>
              <a:t>resisting pressure to vote with the Soviet Union at the United Nations.</a:t>
            </a:r>
          </a:p>
          <a:p>
            <a:pPr marL="401052" indent="-401052">
              <a:spcBef>
                <a:spcPts val="1200"/>
              </a:spcBef>
              <a:buFontTx/>
              <a:buAutoNum type="alphaUcPeriod" startAt="1"/>
              <a:defRPr sz="2400">
                <a:latin typeface="Times New Roman"/>
                <a:ea typeface="Times New Roman"/>
                <a:cs typeface="Times New Roman"/>
                <a:sym typeface="Times New Roman"/>
              </a:defRPr>
            </a:pPr>
            <a:r>
              <a:t>making small talk with New York socialites.</a:t>
            </a:r>
          </a:p>
          <a:p>
            <a:pPr marL="401052" indent="-401052">
              <a:spcBef>
                <a:spcPts val="1200"/>
              </a:spcBef>
              <a:buFontTx/>
              <a:buAutoNum type="alphaUcPeriod" startAt="1"/>
              <a:defRPr sz="2400">
                <a:latin typeface="Times New Roman"/>
                <a:ea typeface="Times New Roman"/>
                <a:cs typeface="Times New Roman"/>
                <a:sym typeface="Times New Roman"/>
              </a:defRPr>
            </a:pPr>
            <a:r>
              <a:t>wearing shoes.</a:t>
            </a:r>
          </a:p>
          <a:p>
            <a:pPr marL="401052" indent="-401052">
              <a:spcBef>
                <a:spcPts val="1200"/>
              </a:spcBef>
              <a:buFontTx/>
              <a:buAutoNum type="alphaUcPeriod" startAt="1"/>
              <a:defRPr sz="2400">
                <a:latin typeface="Times New Roman"/>
                <a:ea typeface="Times New Roman"/>
                <a:cs typeface="Times New Roman"/>
                <a:sym typeface="Times New Roman"/>
              </a:defRPr>
            </a:pPr>
            <a:r>
              <a:t>in formal tuxedos.</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You Should Have Already"/>
          <p:cNvSpPr txBox="1"/>
          <p:nvPr>
            <p:ph type="title" idx="4294967295"/>
          </p:nvPr>
        </p:nvSpPr>
        <p:spPr>
          <a:xfrm>
            <a:off x="277663" y="-1"/>
            <a:ext cx="8572501" cy="1267124"/>
          </a:xfrm>
          <a:prstGeom prst="rect">
            <a:avLst/>
          </a:prstGeom>
        </p:spPr>
        <p:txBody>
          <a:bodyPr>
            <a:normAutofit fontScale="100000" lnSpcReduction="0"/>
          </a:bodyPr>
          <a:lstStyle>
            <a:lvl1pPr defTabSz="420623">
              <a:defRPr sz="552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You Should Have Already</a:t>
            </a:r>
          </a:p>
        </p:txBody>
      </p:sp>
      <p:sp>
        <p:nvSpPr>
          <p:cNvPr id="49" name="Bought your books…"/>
          <p:cNvSpPr txBox="1"/>
          <p:nvPr>
            <p:ph type="body" idx="4294967295"/>
          </p:nvPr>
        </p:nvSpPr>
        <p:spPr>
          <a:xfrm>
            <a:off x="277663" y="1267122"/>
            <a:ext cx="8572501" cy="5397501"/>
          </a:xfrm>
          <a:prstGeom prst="rect">
            <a:avLst/>
          </a:prstGeom>
        </p:spPr>
        <p:txBody>
          <a:bodyPr>
            <a:normAutofit fontScale="100000" lnSpcReduction="0"/>
          </a:bodyPr>
          <a:lstStyle/>
          <a:p>
            <a:pPr marL="317633" indent="-317633" defTabSz="452627">
              <a:spcBef>
                <a:spcPts val="1100"/>
              </a:spcBef>
              <a:buFontTx/>
              <a:buAutoNum type="arabicPeriod" startAt="1"/>
              <a:defRPr sz="2376">
                <a:latin typeface="Times New Roman"/>
                <a:ea typeface="Times New Roman"/>
                <a:cs typeface="Times New Roman"/>
                <a:sym typeface="Times New Roman"/>
              </a:defRPr>
            </a:pPr>
            <a:r>
              <a:t>Bought your books</a:t>
            </a:r>
          </a:p>
          <a:p>
            <a:pPr lvl="1" marL="615415" indent="-238225" defTabSz="452627">
              <a:spcBef>
                <a:spcPts val="0"/>
              </a:spcBef>
              <a:buFontTx/>
              <a:buChar char="•"/>
              <a:defRPr sz="2376">
                <a:uFillTx/>
                <a:latin typeface="Times New Roman"/>
                <a:ea typeface="Times New Roman"/>
                <a:cs typeface="Times New Roman"/>
                <a:sym typeface="Times New Roman"/>
              </a:defRPr>
            </a:pPr>
            <a:r>
              <a:rPr b="1"/>
              <a:t>Robert Allen</a:t>
            </a:r>
            <a:r>
              <a:t> (2011): </a:t>
            </a:r>
            <a:r>
              <a:rPr i="1"/>
              <a:t>Global Economic History: A Very Short Introduction</a:t>
            </a:r>
            <a:r>
              <a:t> </a:t>
            </a:r>
          </a:p>
          <a:p>
            <a:pPr lvl="1" marL="615415" indent="-238225" defTabSz="452627">
              <a:spcBef>
                <a:spcPts val="0"/>
              </a:spcBef>
              <a:buFontTx/>
              <a:buChar char="•"/>
              <a:defRPr sz="2376">
                <a:uFillTx/>
                <a:latin typeface="Times New Roman"/>
                <a:ea typeface="Times New Roman"/>
                <a:cs typeface="Times New Roman"/>
                <a:sym typeface="Times New Roman"/>
              </a:defRPr>
            </a:pPr>
            <a:r>
              <a:rPr b="1"/>
              <a:t>Stephen Cohen and J. Bradford DeLong</a:t>
            </a:r>
            <a:r>
              <a:t> (2016): </a:t>
            </a:r>
            <a:r>
              <a:rPr i="1"/>
              <a:t>Concrete Economics: A Hamilton Approach to Economic Policy</a:t>
            </a:r>
          </a:p>
          <a:p>
            <a:pPr lvl="1" marL="615415" indent="-238225" defTabSz="452627">
              <a:spcBef>
                <a:spcPts val="0"/>
              </a:spcBef>
              <a:buFontTx/>
              <a:buChar char="•"/>
              <a:defRPr sz="2376">
                <a:uFillTx/>
                <a:latin typeface="Times New Roman"/>
                <a:ea typeface="Times New Roman"/>
                <a:cs typeface="Times New Roman"/>
                <a:sym typeface="Times New Roman"/>
              </a:defRPr>
            </a:pPr>
            <a:r>
              <a:rPr b="1"/>
              <a:t>Partha Dasgupta</a:t>
            </a:r>
            <a:r>
              <a:t> (2007): </a:t>
            </a:r>
            <a:r>
              <a:rPr i="1"/>
              <a:t>Economics: A Very Short Introduction</a:t>
            </a:r>
          </a:p>
          <a:p>
            <a:pPr lvl="1" marL="615415" indent="-238225" defTabSz="452627">
              <a:spcBef>
                <a:spcPts val="0"/>
              </a:spcBef>
              <a:buFontTx/>
              <a:buChar char="•"/>
              <a:defRPr sz="2376">
                <a:uFillTx/>
                <a:latin typeface="Times New Roman"/>
                <a:ea typeface="Times New Roman"/>
                <a:cs typeface="Times New Roman"/>
                <a:sym typeface="Times New Roman"/>
              </a:defRPr>
            </a:pPr>
            <a:r>
              <a:rPr b="1"/>
              <a:t>Barry Eichengreen</a:t>
            </a:r>
            <a:r>
              <a:t> (2008): </a:t>
            </a:r>
            <a:r>
              <a:rPr i="1"/>
              <a:t>Globalizing Capital: A Short History of the World Monetary System</a:t>
            </a:r>
          </a:p>
          <a:p>
            <a:pPr lvl="1" marL="615415" indent="-238225" defTabSz="452627">
              <a:spcBef>
                <a:spcPts val="0"/>
              </a:spcBef>
              <a:buFontTx/>
              <a:buChar char="•"/>
              <a:defRPr sz="2376">
                <a:uFillTx/>
                <a:latin typeface="Times New Roman"/>
                <a:ea typeface="Times New Roman"/>
                <a:cs typeface="Times New Roman"/>
                <a:sym typeface="Times New Roman"/>
              </a:defRPr>
            </a:pPr>
            <a:r>
              <a:rPr b="1"/>
              <a:t>Robert Skidelsky</a:t>
            </a:r>
            <a:r>
              <a:t> (2010): </a:t>
            </a:r>
            <a:r>
              <a:rPr i="1"/>
              <a:t>Keynes: A Very Short Introduction</a:t>
            </a:r>
          </a:p>
          <a:p>
            <a:pPr marL="317633" indent="-317633" defTabSz="452627">
              <a:spcBef>
                <a:spcPts val="0"/>
              </a:spcBef>
              <a:buFontTx/>
              <a:buAutoNum type="arabicPeriod" startAt="1"/>
              <a:defRPr sz="2376">
                <a:uFillTx/>
                <a:latin typeface="Times New Roman"/>
                <a:ea typeface="Times New Roman"/>
                <a:cs typeface="Times New Roman"/>
                <a:sym typeface="Times New Roman"/>
              </a:defRPr>
            </a:pPr>
            <a:r>
              <a:t>Downloaded the main (DRAFT) course text: J. Bradford DeLong: </a:t>
            </a:r>
            <a:r>
              <a:rPr i="1"/>
              <a:t>Slouching Towards Utopia?: An Economic History of the Long Twentieth Century</a:t>
            </a:r>
            <a:r>
              <a:t> &lt;</a:t>
            </a:r>
            <a:r>
              <a:rPr u="sng">
                <a:solidFill>
                  <a:srgbClr val="0000FF"/>
                </a:solidFill>
                <a:uFill>
                  <a:solidFill>
                    <a:srgbClr val="0000FF"/>
                  </a:solidFill>
                </a:uFill>
                <a:hlinkClick r:id="rId2" invalidUrl="" action="" tgtFrame="" tooltip="" history="1" highlightClick="0" endSnd="0"/>
              </a:rPr>
              <a:t>https://delong.typepad.com/files/slouching-towards-utopia-fall-2019.zip</a:t>
            </a:r>
            <a:r>
              <a:t>&gt;</a:t>
            </a:r>
          </a:p>
          <a:p>
            <a:pPr marL="317633" indent="-317633" defTabSz="452627">
              <a:spcBef>
                <a:spcPts val="0"/>
              </a:spcBef>
              <a:buFontTx/>
              <a:buAutoNum type="arabicPeriod" startAt="1"/>
              <a:defRPr sz="2376">
                <a:uFillTx/>
                <a:latin typeface="Times New Roman"/>
                <a:ea typeface="Times New Roman"/>
                <a:cs typeface="Times New Roman"/>
                <a:sym typeface="Times New Roman"/>
              </a:defRPr>
            </a:pPr>
            <a:r>
              <a:t>Bought and registered your iClicker; and brought it to class today</a:t>
            </a:r>
          </a:p>
          <a:p>
            <a:pPr marL="317633" indent="-317633" defTabSz="452627">
              <a:spcBef>
                <a:spcPts val="1100"/>
              </a:spcBef>
              <a:buFontTx/>
              <a:buAutoNum type="arabicPeriod" startAt="1"/>
              <a:defRPr sz="2376">
                <a:latin typeface="Times New Roman"/>
                <a:ea typeface="Times New Roman"/>
                <a:cs typeface="Times New Roman"/>
                <a:sym typeface="Times New Roman"/>
              </a:defRPr>
            </a:pPr>
            <a:r>
              <a:t>Done </a:t>
            </a:r>
            <a:r>
              <a:rPr b="1"/>
              <a:t>Assignment 1</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Economic Mismanagement and Insecurity"/>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latin typeface="+mj-lt"/>
                <a:ea typeface="+mj-ea"/>
                <a:cs typeface="+mj-cs"/>
                <a:sym typeface="Helvetica"/>
              </a:defRPr>
            </a:lvl1pPr>
          </a:lstStyle>
          <a:p>
            <a:pPr/>
            <a:r>
              <a:t>Economic Mismanagement and Insecurity</a:t>
            </a:r>
          </a:p>
        </p:txBody>
      </p:sp>
      <p:sp>
        <p:nvSpPr>
          <p:cNvPr id="185" name="Karl Polanyi argued that people have rights to what things that the market economy turns into “commoditie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Karl Polanyi argued that people have rights to what things that the market economy turns into “commodities”?</a:t>
            </a:r>
          </a:p>
          <a:p>
            <a:pPr marL="401052" indent="-401052">
              <a:spcBef>
                <a:spcPts val="1200"/>
              </a:spcBef>
              <a:buFontTx/>
              <a:buAutoNum type="alphaUcPeriod" startAt="1"/>
              <a:defRPr sz="2400">
                <a:latin typeface="Times New Roman"/>
                <a:ea typeface="Times New Roman"/>
                <a:cs typeface="Times New Roman"/>
                <a:sym typeface="Times New Roman"/>
              </a:defRPr>
            </a:pPr>
            <a:r>
              <a:t>land (a stable community), labor (a “just” income), and finance (a stable economic place).</a:t>
            </a:r>
          </a:p>
          <a:p>
            <a:pPr marL="401052" indent="-401052">
              <a:spcBef>
                <a:spcPts val="1200"/>
              </a:spcBef>
              <a:buFontTx/>
              <a:buAutoNum type="alphaUcPeriod" startAt="1"/>
              <a:defRPr sz="2400">
                <a:latin typeface="Times New Roman"/>
                <a:ea typeface="Times New Roman"/>
                <a:cs typeface="Times New Roman"/>
                <a:sym typeface="Times New Roman"/>
              </a:defRPr>
            </a:pPr>
            <a:r>
              <a:t>labor (a “just” income), finance (a stable economic place), and property (the ability to keep what you earn).</a:t>
            </a:r>
          </a:p>
          <a:p>
            <a:pPr marL="401052" indent="-401052">
              <a:spcBef>
                <a:spcPts val="1200"/>
              </a:spcBef>
              <a:buFontTx/>
              <a:buAutoNum type="alphaUcPeriod" startAt="1"/>
              <a:defRPr sz="2400">
                <a:latin typeface="Times New Roman"/>
                <a:ea typeface="Times New Roman"/>
                <a:cs typeface="Times New Roman"/>
                <a:sym typeface="Times New Roman"/>
              </a:defRPr>
            </a:pPr>
            <a:r>
              <a:t>labor (a “just” income), finance (a stable economic place), and respect (deference from your peers).</a:t>
            </a:r>
          </a:p>
          <a:p>
            <a:pPr marL="401052" indent="-401052">
              <a:spcBef>
                <a:spcPts val="1200"/>
              </a:spcBef>
              <a:buFontTx/>
              <a:buAutoNum type="alphaUcPeriod" startAt="1"/>
              <a:defRPr sz="2400">
                <a:latin typeface="Times New Roman"/>
                <a:ea typeface="Times New Roman"/>
                <a:cs typeface="Times New Roman"/>
                <a:sym typeface="Times New Roman"/>
              </a:defRPr>
            </a:pPr>
            <a:r>
              <a:t>land (a stable community), property (the ability to keep what you earn), and finance (a stable economic place).</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conomic Mismanagement and Insecurity II"/>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latin typeface="+mj-lt"/>
                <a:ea typeface="+mj-ea"/>
                <a:cs typeface="+mj-cs"/>
                <a:sym typeface="Helvetica"/>
              </a:defRPr>
            </a:lvl1pPr>
          </a:lstStyle>
          <a:p>
            <a:pPr/>
            <a:r>
              <a:t>Economic Mismanagement and Insecurity II</a:t>
            </a:r>
          </a:p>
        </p:txBody>
      </p:sp>
      <p:sp>
        <p:nvSpPr>
          <p:cNvPr id="188" name="According to Karl Polanyi, what rights does the market economy respect?…"/>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According to Karl Polanyi, what rights does the market economy respect?</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land (a stable community).</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labor (a “just” income).</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finance (a stable economic place).</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property (the ability to keep what you earn).</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What Was Unconvincing Today?"/>
          <p:cNvSpPr txBox="1"/>
          <p:nvPr>
            <p:ph type="title" idx="4294967295"/>
          </p:nvPr>
        </p:nvSpPr>
        <p:spPr>
          <a:xfrm>
            <a:off x="277663" y="-1"/>
            <a:ext cx="8572501" cy="1267124"/>
          </a:xfrm>
          <a:prstGeom prst="rect">
            <a:avLst/>
          </a:prstGeom>
        </p:spPr>
        <p:txBody>
          <a:bodyPr>
            <a:normAutofit fontScale="100000" lnSpcReduction="0"/>
          </a:bodyPr>
          <a:lstStyle>
            <a:lvl1pPr defTabSz="329184">
              <a:defRPr sz="432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What Was Unconvincing Today?</a:t>
            </a:r>
          </a:p>
        </p:txBody>
      </p:sp>
      <p:sp>
        <p:nvSpPr>
          <p:cNvPr id="191" name="Mistakes and unclarities: typos, wordos, and mindo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Mistakes and unclarities: typos, wordos, and mindos…</a:t>
            </a:r>
          </a:p>
          <a:p>
            <a:pPr marL="240631" indent="-240631">
              <a:spcBef>
                <a:spcPts val="1200"/>
              </a:spcBef>
              <a:buFontTx/>
              <a:defRPr sz="2400">
                <a:latin typeface="Times New Roman"/>
                <a:ea typeface="Times New Roman"/>
                <a:cs typeface="Times New Roman"/>
                <a:sym typeface="Times New Roman"/>
              </a:defRPr>
            </a:pPr>
            <a:r>
              <a:t>In the DRAFT textbook?</a:t>
            </a:r>
          </a:p>
          <a:p>
            <a:pPr marL="240631" indent="-240631">
              <a:spcBef>
                <a:spcPts val="1200"/>
              </a:spcBef>
              <a:buFontTx/>
              <a:defRPr sz="2400">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Preview: Next Time"/>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Preview: Next Time</a:t>
            </a:r>
          </a:p>
        </p:txBody>
      </p:sp>
      <p:sp>
        <p:nvSpPr>
          <p:cNvPr id="194" name="On to Chapter 3: Globalizing the World, 1870-1914 (&amp; Eichengreen, 1&amp;2):…"/>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29768">
              <a:spcBef>
                <a:spcPts val="1100"/>
              </a:spcBef>
              <a:buSzTx/>
              <a:buFontTx/>
              <a:buNone/>
              <a:defRPr b="1" sz="2256">
                <a:latin typeface="+mj-lt"/>
                <a:ea typeface="+mj-ea"/>
                <a:cs typeface="+mj-cs"/>
                <a:sym typeface="Helvetica"/>
              </a:defRPr>
            </a:pPr>
            <a:r>
              <a:t>On to Chapter 3: Globalizing the World, 1870-1914 (&amp; Eichengreen, 1&amp;2):</a:t>
            </a:r>
          </a:p>
          <a:p>
            <a:pPr marL="226193" indent="-226193" defTabSz="429768">
              <a:spcBef>
                <a:spcPts val="1100"/>
              </a:spcBef>
              <a:buFontTx/>
              <a:defRPr sz="2256">
                <a:latin typeface="Times New Roman"/>
                <a:ea typeface="Times New Roman"/>
                <a:cs typeface="Times New Roman"/>
                <a:sym typeface="Times New Roman"/>
              </a:defRPr>
            </a:pPr>
            <a:r>
              <a:t>1870 (and not 1800, or 1730, or 1500) as when things really change…</a:t>
            </a:r>
          </a:p>
          <a:p>
            <a:pPr marL="226193" indent="-226193" defTabSz="429768">
              <a:spcBef>
                <a:spcPts val="1100"/>
              </a:spcBef>
              <a:buFontTx/>
              <a:defRPr sz="2256">
                <a:latin typeface="Times New Roman"/>
                <a:ea typeface="Times New Roman"/>
                <a:cs typeface="Times New Roman"/>
                <a:sym typeface="Times New Roman"/>
              </a:defRPr>
            </a:pPr>
            <a:r>
              <a:t>Globalization in trade and migration and communications…</a:t>
            </a:r>
          </a:p>
          <a:p>
            <a:pPr marL="226193" indent="-226193" defTabSz="429768">
              <a:spcBef>
                <a:spcPts val="1100"/>
              </a:spcBef>
              <a:buFontTx/>
              <a:defRPr sz="2256">
                <a:latin typeface="Times New Roman"/>
                <a:ea typeface="Times New Roman"/>
                <a:cs typeface="Times New Roman"/>
                <a:sym typeface="Times New Roman"/>
              </a:defRPr>
            </a:pPr>
            <a:r>
              <a:t>Invention and innovation through science and technology via industrial research labs, communities of engineering practice, and large corporations with their value chains…</a:t>
            </a:r>
          </a:p>
          <a:p>
            <a:pPr marL="226193" indent="-226193" defTabSz="429768">
              <a:spcBef>
                <a:spcPts val="1100"/>
              </a:spcBef>
              <a:buFontTx/>
              <a:defRPr sz="2256">
                <a:latin typeface="Times New Roman"/>
                <a:ea typeface="Times New Roman"/>
                <a:cs typeface="Times New Roman"/>
                <a:sym typeface="Times New Roman"/>
              </a:defRPr>
            </a:pPr>
            <a:r>
              <a:t>The world economy becomes one story…</a:t>
            </a:r>
          </a:p>
          <a:p>
            <a:pPr marL="226193" indent="-226193" defTabSz="429768">
              <a:spcBef>
                <a:spcPts val="1100"/>
              </a:spcBef>
              <a:buFontTx/>
              <a:defRPr sz="2256">
                <a:latin typeface="Times New Roman"/>
                <a:ea typeface="Times New Roman"/>
                <a:cs typeface="Times New Roman"/>
                <a:sym typeface="Times New Roman"/>
              </a:defRPr>
            </a:pPr>
            <a:r>
              <a:t>And a progressive story…</a:t>
            </a:r>
          </a:p>
          <a:p>
            <a:pPr marL="226193" indent="-226193" defTabSz="429768">
              <a:spcBef>
                <a:spcPts val="1100"/>
              </a:spcBef>
              <a:buFontTx/>
              <a:defRPr sz="2256">
                <a:latin typeface="Times New Roman"/>
                <a:ea typeface="Times New Roman"/>
                <a:cs typeface="Times New Roman"/>
                <a:sym typeface="Times New Roman"/>
              </a:defRPr>
            </a:pPr>
            <a:r>
              <a:t>Plus: beating up on Henry David Thoreau</a:t>
            </a:r>
          </a:p>
          <a:p>
            <a:pPr lvl="1" marL="584333" indent="-226193" defTabSz="429768">
              <a:spcBef>
                <a:spcPts val="1100"/>
              </a:spcBef>
              <a:buFontTx/>
              <a:buChar char="•"/>
              <a:defRPr sz="2256">
                <a:latin typeface="Times New Roman"/>
                <a:ea typeface="Times New Roman"/>
                <a:cs typeface="Times New Roman"/>
                <a:sym typeface="Times New Roman"/>
              </a:defRPr>
            </a:pPr>
            <a:r>
              <a:t>And worrying about Princess Adelaide and the whooping cough (which in 1840 killed 2% of all those born, and 10% of those affected)</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atch Our Breath…"/>
          <p:cNvSpPr txBox="1"/>
          <p:nvPr>
            <p:ph type="title"/>
          </p:nvPr>
        </p:nvSpPr>
        <p:spPr>
          <a:xfrm>
            <a:off x="276457" y="-1"/>
            <a:ext cx="8572501" cy="1270001"/>
          </a:xfrm>
          <a:prstGeom prst="rect">
            <a:avLst/>
          </a:prstGeom>
        </p:spPr>
        <p:txBody>
          <a:bodyPr/>
          <a:lstStyle/>
          <a:p>
            <a:pPr/>
            <a:r>
              <a:t>Catch Our Breath…</a:t>
            </a:r>
          </a:p>
        </p:txBody>
      </p:sp>
      <p:sp>
        <p:nvSpPr>
          <p:cNvPr id="197" name="Ask a couple of questions?…"/>
          <p:cNvSpPr txBox="1"/>
          <p:nvPr>
            <p:ph type="body" sz="half" idx="1"/>
          </p:nvPr>
        </p:nvSpPr>
        <p:spPr>
          <a:xfrm>
            <a:off x="276457" y="1270000"/>
            <a:ext cx="3810001"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198" name="Image" descr="Image"/>
          <p:cNvPicPr>
            <a:picLocks noChangeAspect="1"/>
          </p:cNvPicPr>
          <p:nvPr/>
        </p:nvPicPr>
        <p:blipFill>
          <a:blip r:embed="rId2">
            <a:extLst/>
          </a:blip>
          <a:stretch>
            <a:fillRect/>
          </a:stretch>
        </p:blipFill>
        <p:spPr>
          <a:xfrm>
            <a:off x="4086457" y="1270000"/>
            <a:ext cx="4762501" cy="4762500"/>
          </a:xfrm>
          <a:prstGeom prst="rect">
            <a:avLst/>
          </a:prstGeom>
          <a:ln w="3175">
            <a:miter lim="400000"/>
          </a:ln>
        </p:spPr>
      </p:pic>
      <p:sp>
        <p:nvSpPr>
          <p:cNvPr id="199" name="Rectangle"/>
          <p:cNvSpPr txBox="1"/>
          <p:nvPr/>
        </p:nvSpPr>
        <p:spPr>
          <a:xfrm>
            <a:off x="276457" y="6032500"/>
            <a:ext cx="8572501" cy="635000"/>
          </a:xfrm>
          <a:prstGeom prst="rect">
            <a:avLst/>
          </a:prstGeom>
          <a:ln w="12700">
            <a:miter lim="400000"/>
          </a:ln>
        </p:spPr>
        <p:txBody>
          <a:bodyPr lIns="35718" tIns="35718" rIns="35718" bIns="35718" anchor="b">
            <a:normAutofit fontScale="100000" lnSpcReduction="0"/>
          </a:bodyPr>
          <a:lstStyle/>
          <a:p>
            <a:pPr algn="ctr">
              <a:spcBef>
                <a:spcPts val="1200"/>
              </a:spcBef>
              <a:defRPr sz="1600"/>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Assignment 1: Suggested Question for Course FAQ"/>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Assignment 1: Suggested Question for Course FAQ</a:t>
            </a:r>
          </a:p>
        </p:txBody>
      </p:sp>
      <p:sp>
        <p:nvSpPr>
          <p:cNvPr id="52" name="Read the syllabus documents at: &lt;https://bcourses.berkeley.edu/courses/1487684&gt;, &lt;https://bcourses.berkeley.edu/courses/1487684/discussion_topics/5655555&gt;, &lt;https://bcourses.berkeley.edu/courses/1487684/discussion_topics/5655977&gt;, and &lt;https://bcourses.berkeley.edu/courses/1487684/discussion_topics/5656252&gt;…"/>
          <p:cNvSpPr txBox="1"/>
          <p:nvPr>
            <p:ph type="body" idx="4294967295"/>
          </p:nvPr>
        </p:nvSpPr>
        <p:spPr>
          <a:xfrm>
            <a:off x="277663" y="1267122"/>
            <a:ext cx="8572501" cy="5397501"/>
          </a:xfrm>
          <a:prstGeom prst="rect">
            <a:avLst/>
          </a:prstGeom>
        </p:spPr>
        <p:txBody>
          <a:bodyPr>
            <a:normAutofit fontScale="100000" lnSpcReduction="0"/>
          </a:bodyPr>
          <a:lstStyle/>
          <a:p>
            <a:pPr marL="240631" indent="-240631">
              <a:spcBef>
                <a:spcPts val="1200"/>
              </a:spcBef>
              <a:buFontTx/>
              <a:defRPr sz="2400">
                <a:latin typeface="Times New Roman"/>
                <a:ea typeface="Times New Roman"/>
                <a:cs typeface="Times New Roman"/>
                <a:sym typeface="Times New Roman"/>
              </a:defRPr>
            </a:pPr>
            <a:r>
              <a:t>Read the syllabus documents at: &lt;</a:t>
            </a:r>
            <a:r>
              <a:rPr u="sng">
                <a:solidFill>
                  <a:srgbClr val="0000FF"/>
                </a:solidFill>
                <a:uFill>
                  <a:solidFill>
                    <a:srgbClr val="0000FF"/>
                  </a:solidFill>
                </a:uFill>
                <a:hlinkClick r:id="rId2" invalidUrl="" action="" tgtFrame="" tooltip="" history="1" highlightClick="0" endSnd="0"/>
              </a:rPr>
              <a:t>https://bcourses.berkeley.edu/courses/1487684</a:t>
            </a:r>
            <a:r>
              <a:t>&gt;,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 and &lt;</a:t>
            </a:r>
            <a:r>
              <a:rPr u="sng">
                <a:solidFill>
                  <a:srgbClr val="0000FF"/>
                </a:solidFill>
                <a:uFill>
                  <a:solidFill>
                    <a:srgbClr val="0000FF"/>
                  </a:solidFill>
                </a:uFill>
                <a:hlinkClick r:id="rId5" invalidUrl="" action="" tgtFrame="" tooltip="" history="1" highlightClick="0" endSnd="0"/>
              </a:rPr>
              <a:t>https://bcourses.berkeley.edu/courses/1487684/discussion_topics/5656252</a:t>
            </a:r>
            <a:r>
              <a:t>&gt;</a:t>
            </a:r>
          </a:p>
          <a:p>
            <a:pPr marL="240631" indent="-240631">
              <a:spcBef>
                <a:spcPts val="1200"/>
              </a:spcBef>
              <a:buFontTx/>
              <a:defRPr sz="2400">
                <a:latin typeface="Times New Roman"/>
                <a:ea typeface="Times New Roman"/>
                <a:cs typeface="Times New Roman"/>
                <a:sym typeface="Times New Roman"/>
              </a:defRPr>
            </a:pPr>
            <a:r>
              <a:t>Using the information in the syllabus, think up a question that should be on the FAQ—the Frequently Asked Question—list for the course</a:t>
            </a:r>
          </a:p>
          <a:p>
            <a:pPr marL="240631" indent="-240631">
              <a:spcBef>
                <a:spcPts val="1200"/>
              </a:spcBef>
              <a:buFontTx/>
              <a:defRPr sz="2400">
                <a:latin typeface="Times New Roman"/>
                <a:ea typeface="Times New Roman"/>
                <a:cs typeface="Times New Roman"/>
                <a:sym typeface="Times New Roman"/>
              </a:defRPr>
            </a:pPr>
            <a:r>
              <a:t>Answer the question you thought up</a:t>
            </a:r>
          </a:p>
          <a:p>
            <a:pPr marL="240631" indent="-240631">
              <a:spcBef>
                <a:spcPts val="1200"/>
              </a:spcBef>
              <a:buFontTx/>
              <a:defRPr sz="2400">
                <a:latin typeface="Times New Roman"/>
                <a:ea typeface="Times New Roman"/>
                <a:cs typeface="Times New Roman"/>
                <a:sym typeface="Times New Roman"/>
              </a:defRPr>
            </a:pPr>
            <a:r>
              <a:t>Upload your question and answer to your account at the course on canvas at: &lt;</a:t>
            </a:r>
            <a:r>
              <a:rPr u="sng">
                <a:solidFill>
                  <a:srgbClr val="0000FF"/>
                </a:solidFill>
                <a:uFill>
                  <a:solidFill>
                    <a:srgbClr val="0000FF"/>
                  </a:solidFill>
                </a:uFill>
                <a:hlinkClick r:id="rId2" invalidUrl="" action="" tgtFrame="" tooltip="" history="1" highlightClick="0" endSnd="0"/>
              </a:rPr>
              <a:t>https://bcourses.berkeley.edu/courses/1487684</a:t>
            </a:r>
            <a:r>
              <a:t>&gt;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1. My Grand Narrative"/>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1. My Grand Narrative</a:t>
            </a:r>
          </a:p>
        </p:txBody>
      </p:sp>
      <p:sp>
        <p:nvSpPr>
          <p:cNvPr id="55" name="This course covers the history of the long twentieth century, beginning in 1870 and ending in 2016:…"/>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This course covers the history of the long twentieth century, beginning in 1870 and ending in 2016:</a:t>
            </a:r>
          </a:p>
          <a:p>
            <a:pPr marL="240631" indent="-240631">
              <a:spcBef>
                <a:spcPts val="1200"/>
              </a:spcBef>
              <a:buFontTx/>
              <a:defRPr sz="2400">
                <a:latin typeface="Times New Roman"/>
                <a:ea typeface="Times New Roman"/>
                <a:cs typeface="Times New Roman"/>
                <a:sym typeface="Times New Roman"/>
              </a:defRPr>
            </a:pPr>
            <a:r>
              <a:t>By now you all should have finished reading chapters 1 &amp; 2 of my book draft…</a:t>
            </a:r>
          </a:p>
          <a:p>
            <a:pPr marL="240631" indent="-240631">
              <a:spcBef>
                <a:spcPts val="1200"/>
              </a:spcBef>
              <a:buFontTx/>
              <a:defRPr sz="2400">
                <a:latin typeface="Times New Roman"/>
                <a:ea typeface="Times New Roman"/>
                <a:cs typeface="Times New Roman"/>
                <a:sym typeface="Times New Roman"/>
              </a:defRPr>
            </a:pPr>
            <a:r>
              <a:t>But it is well known that most of us are, most of the time, bad readers…</a:t>
            </a:r>
          </a:p>
          <a:p>
            <a:pPr marL="240631" indent="-240631">
              <a:spcBef>
                <a:spcPts val="1200"/>
              </a:spcBef>
              <a:buFontTx/>
              <a:defRPr sz="2400">
                <a:latin typeface="Times New Roman"/>
                <a:ea typeface="Times New Roman"/>
                <a:cs typeface="Times New Roman"/>
                <a:sym typeface="Times New Roman"/>
              </a:defRPr>
            </a:pPr>
            <a:r>
              <a:rPr b="1"/>
              <a:t>Andy Matuschak</a:t>
            </a:r>
            <a:r>
              <a:t>: </a:t>
            </a:r>
            <a:r>
              <a:rPr i="1"/>
              <a:t>Why Books Don’t Work</a:t>
            </a:r>
            <a:r>
              <a:t> &lt;</a:t>
            </a:r>
            <a:r>
              <a:rPr u="sng">
                <a:solidFill>
                  <a:srgbClr val="0000FF"/>
                </a:solidFill>
                <a:uFill>
                  <a:solidFill>
                    <a:srgbClr val="0000FF"/>
                  </a:solidFill>
                </a:uFill>
                <a:hlinkClick r:id="rId2" invalidUrl="" action="" tgtFrame="" tooltip="" history="1" highlightClick="0" endSnd="0"/>
              </a:rPr>
              <a:t>https://andymatuschak.org/books/</a:t>
            </a:r>
            <a:r>
              <a:t>&gt;: ‘Have you ever had a book… discover[ed] that you’d absorbed what amounts to a few sentences?… It happens to me regularly…. When someone asks a basic probing question, the edifice instantly collapses. Sometimes it’s a memory issue… just as often… I’ll realize I had never really understood… though I’d certainly thought I understood when I read the book…’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But: Active Reading"/>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But: Active Reading</a:t>
            </a:r>
          </a:p>
        </p:txBody>
      </p:sp>
      <p:sp>
        <p:nvSpPr>
          <p:cNvPr id="58" name="How can this be, since books are in fact ‘shockingly powerful knowledge-carrying artifact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can this be, since books are in fact ‘shockingly powerful knowledge-carrying artifacts’?</a:t>
            </a:r>
          </a:p>
          <a:p>
            <a:pPr marL="240631" indent="-240631">
              <a:spcBef>
                <a:spcPts val="1200"/>
              </a:spcBef>
              <a:buFontTx/>
              <a:defRPr sz="2400">
                <a:latin typeface="Times New Roman"/>
                <a:ea typeface="Times New Roman"/>
                <a:cs typeface="Times New Roman"/>
                <a:sym typeface="Times New Roman"/>
              </a:defRPr>
            </a:pPr>
            <a:r>
              <a:rPr b="1"/>
              <a:t>Matuschak</a:t>
            </a:r>
            <a:r>
              <a:t>: ‘Human progress in the era of mass communication makes clear that some readers really do absorb deep knowledge from books….</a:t>
            </a:r>
          </a:p>
          <a:p>
            <a:pPr marL="240631" indent="-240631">
              <a:spcBef>
                <a:spcPts val="1200"/>
              </a:spcBef>
              <a:buFontTx/>
              <a:defRPr sz="2400">
                <a:latin typeface="Times New Roman"/>
                <a:ea typeface="Times New Roman"/>
                <a:cs typeface="Times New Roman"/>
                <a:sym typeface="Times New Roman"/>
              </a:defRPr>
            </a:pPr>
            <a:r>
              <a:t>‘Readers can’t just read the words. They have to really think about them. Maybe take some notes. Discuss with others. Write an essay in response…. A book is a warmup for the thinking that happens later…’</a:t>
            </a:r>
          </a:p>
          <a:p>
            <a:pPr lvl="1" marL="621631" indent="-240631">
              <a:spcBef>
                <a:spcPts val="1200"/>
              </a:spcBef>
              <a:buFontTx/>
              <a:buChar char="•"/>
              <a:defRPr sz="2400">
                <a:latin typeface="Times New Roman"/>
                <a:ea typeface="Times New Roman"/>
                <a:cs typeface="Times New Roman"/>
                <a:sym typeface="Times New Roman"/>
              </a:defRPr>
            </a:pPr>
            <a:r>
              <a:t>Cf.: </a:t>
            </a:r>
            <a:r>
              <a:rPr b="1"/>
              <a:t>Mortimer Adler and Charles van Doren</a:t>
            </a:r>
            <a:r>
              <a:t> (1972): </a:t>
            </a:r>
            <a:r>
              <a:rPr i="1"/>
              <a:t>How to Read a Book</a:t>
            </a:r>
            <a:r>
              <a:t> &lt;</a:t>
            </a:r>
            <a:r>
              <a:rPr u="sng">
                <a:solidFill>
                  <a:srgbClr val="0000FF"/>
                </a:solidFill>
                <a:uFill>
                  <a:solidFill>
                    <a:srgbClr val="0000FF"/>
                  </a:solidFill>
                </a:uFill>
                <a:hlinkClick r:id="rId2" invalidUrl="" action="" tgtFrame="" tooltip="" history="1" highlightClick="0" endSnd="0"/>
              </a:rPr>
              <a:t>https://delong.typepad.com/files/adler-read.pdf</a:t>
            </a:r>
            <a:r>
              <a:t>&gt;</a:t>
            </a:r>
          </a:p>
          <a:p>
            <a:pPr marL="240631" indent="-240631">
              <a:spcBef>
                <a:spcPts val="1200"/>
              </a:spcBef>
              <a:buFontTx/>
              <a:defRPr sz="2400">
                <a:latin typeface="Times New Roman"/>
                <a:ea typeface="Times New Roman"/>
                <a:cs typeface="Times New Roman"/>
                <a:sym typeface="Times New Roman"/>
              </a:defRPr>
            </a:pPr>
            <a:r>
              <a:t>So let’s get started…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When?"/>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When?</a:t>
            </a:r>
          </a:p>
        </p:txBody>
      </p:sp>
      <p:sp>
        <p:nvSpPr>
          <p:cNvPr id="61" name="When do I say the long twentieth century really started? Wh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When do I say the long twentieth century really started? Why?</a:t>
            </a:r>
          </a:p>
          <a:p>
            <a:pPr marL="401052" indent="-401052">
              <a:spcBef>
                <a:spcPts val="1200"/>
              </a:spcBef>
              <a:buFontTx/>
              <a:buAutoNum type="alphaUcPeriod" startAt="1"/>
              <a:defRPr sz="2400">
                <a:latin typeface="Times New Roman"/>
                <a:ea typeface="Times New Roman"/>
                <a:cs typeface="Times New Roman"/>
                <a:sym typeface="Times New Roman"/>
              </a:defRPr>
            </a:pPr>
            <a:r>
              <a:t>1870</a:t>
            </a:r>
          </a:p>
          <a:p>
            <a:pPr marL="401052" indent="-401052">
              <a:spcBef>
                <a:spcPts val="1200"/>
              </a:spcBef>
              <a:buFontTx/>
              <a:buAutoNum type="alphaUcPeriod" startAt="1"/>
              <a:defRPr sz="2400">
                <a:latin typeface="Times New Roman"/>
                <a:ea typeface="Times New Roman"/>
                <a:cs typeface="Times New Roman"/>
                <a:sym typeface="Times New Roman"/>
              </a:defRPr>
            </a:pPr>
            <a:r>
              <a:t>1900</a:t>
            </a:r>
          </a:p>
          <a:p>
            <a:pPr marL="401052" indent="-401052">
              <a:spcBef>
                <a:spcPts val="1200"/>
              </a:spcBef>
              <a:buFontTx/>
              <a:buAutoNum type="alphaUcPeriod" startAt="1"/>
              <a:defRPr sz="2400">
                <a:latin typeface="Times New Roman"/>
                <a:ea typeface="Times New Roman"/>
                <a:cs typeface="Times New Roman"/>
                <a:sym typeface="Times New Roman"/>
              </a:defRPr>
            </a:pPr>
            <a:r>
              <a:t>1901</a:t>
            </a:r>
          </a:p>
          <a:p>
            <a:pPr marL="401052" indent="-401052">
              <a:spcBef>
                <a:spcPts val="1200"/>
              </a:spcBef>
              <a:buFontTx/>
              <a:buAutoNum type="alphaUcPeriod" startAt="1"/>
              <a:defRPr sz="2400">
                <a:latin typeface="Times New Roman"/>
                <a:ea typeface="Times New Roman"/>
                <a:cs typeface="Times New Roman"/>
                <a:sym typeface="Times New Roman"/>
              </a:defRPr>
            </a:pPr>
            <a:r>
              <a:t>1914</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