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>
            <a:normAutofit fontScale="100000" lnSpcReduction="0"/>
          </a:bodyPr>
          <a:lstStyle>
            <a:lvl1pPr defTabSz="410765">
              <a:defRPr sz="5600"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296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0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85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29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743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410765">
              <a:defRPr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22352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braddelong/public-files/blob/master/econ-135-lecture-2.pptx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braddelong/public-files/blob/master/econ-135-lecture-2.pptx" TargetMode="External"/><Relationship Id="rId3" Type="http://schemas.openxmlformats.org/officeDocument/2006/relationships/hyperlink" Target="https://tinyurl.com/dl-2020-01-18f" TargetMode="External"/><Relationship Id="rId4" Type="http://schemas.openxmlformats.org/officeDocument/2006/relationships/hyperlink" Target="https://delong.typepad.com/files/dasgupta-economics.pdf" TargetMode="External"/><Relationship Id="rId5" Type="http://schemas.openxmlformats.org/officeDocument/2006/relationships/hyperlink" Target="https://tinyurl.com/dl-2020-01-12g" TargetMode="External"/><Relationship Id="rId6" Type="http://schemas.openxmlformats.org/officeDocument/2006/relationships/hyperlink" Target="https://www.bradford-delong.com/2020/01/lecture-notes-the-solow-growth-model-the-history-of-economic-growth-econ-135.html" TargetMode="External"/><Relationship Id="rId7" Type="http://schemas.openxmlformats.org/officeDocument/2006/relationships/hyperlink" Target="http://datahub.berkeley.edu/user-redirect/interact?account=braddelong&amp;repo=long-form-drafts&amp;branch=master&amp;path=solow-model-3-growing.ipynb" TargetMode="External"/><Relationship Id="rId8" Type="http://schemas.openxmlformats.org/officeDocument/2006/relationships/hyperlink" Target="http://datahub.berkeley.edu/user-redirect/interact?account=braddelong&amp;repo=long-form-drafts&amp;branch=master&amp;path=solow-model-4-using.ipynb" TargetMode="External"/><Relationship Id="rId9" Type="http://schemas.openxmlformats.org/officeDocument/2006/relationships/hyperlink" Target="https://nbviewer.jupyter.org/github/braddelong/lecture-support-2020/blob/master/lecture-support-solow-2020-01-23.ipynb" TargetMode="External"/><Relationship Id="rId10" Type="http://schemas.openxmlformats.org/officeDocument/2006/relationships/hyperlink" Target="http://piketty.pse.ens.fr/files/Solow1956.pdf" TargetMode="External"/><Relationship Id="rId11" Type="http://schemas.openxmlformats.org/officeDocument/2006/relationships/hyperlink" Target="https://www.nber.org/chapters/c5650.pdf" TargetMode="External"/><Relationship Id="rId12" Type="http://schemas.openxmlformats.org/officeDocument/2006/relationships/hyperlink" Target="http://www.piketty.pse.ens.fr/files/Solow1957.pdf" TargetMode="External"/><Relationship Id="rId13" Type="http://schemas.openxmlformats.org/officeDocument/2006/relationships/hyperlink" Target="http://www.j-bradford-delong.net/teaching_Folder/Econ_210c_spring_2002/Readings/Abramovitz.pdf" TargetMode="External"/><Relationship Id="rId14" Type="http://schemas.openxmlformats.org/officeDocument/2006/relationships/hyperlink" Target="https://www.nobelprize.org/prizes/economic-sciences/1987/solow/lecture/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iketty.pse.ens.fr/files/Solow1956.pdf" TargetMode="External"/><Relationship Id="rId3" Type="http://schemas.openxmlformats.org/officeDocument/2006/relationships/hyperlink" Target="https://www.nber.org/chapters/c5650.pdf" TargetMode="External"/><Relationship Id="rId4" Type="http://schemas.openxmlformats.org/officeDocument/2006/relationships/hyperlink" Target="http://www.piketty.pse.ens.fr/files/Solow1957.pdf" TargetMode="External"/><Relationship Id="rId5" Type="http://schemas.openxmlformats.org/officeDocument/2006/relationships/hyperlink" Target="http://www.j-bradford-delong.net/teaching_Folder/Econ_210c_spring_2002/Readings/Abramovitz.pdf" TargetMode="External"/><Relationship Id="rId6" Type="http://schemas.openxmlformats.org/officeDocument/2006/relationships/hyperlink" Target="https://www.nobelprize.org/prizes/economic-sciences/1987/solow/lecture/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elong@econ.berkeley.edu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bradford-delong.com/2020/01/lecture-notes-the-solow-growth-model-the-history-of-economic-growth-econ-135.html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datahub.berkeley.edu/user-redirect/interact?account=braddelong&amp;repo=long-form-drafts&amp;branch=master&amp;path=solow-model-2-basics.ipynb" TargetMode="External"/><Relationship Id="rId3" Type="http://schemas.openxmlformats.org/officeDocument/2006/relationships/hyperlink" Target="http://datahub.berkeley.edu/user-redirect/interact?account=braddelong&amp;repo=long-form-drafts&amp;branch=master&amp;path=solow-model-3-growing.ipynb" TargetMode="External"/><Relationship Id="rId4" Type="http://schemas.openxmlformats.org/officeDocument/2006/relationships/hyperlink" Target="http://datahub.berkeley.edu/user-redirect/interact?account=braddelong&amp;repo=long-form-drafts&amp;branch=master&amp;path=solow-model-4-using.ipynb" TargetMode="External"/><Relationship Id="rId5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ecture 2:…"/>
          <p:cNvSpPr txBox="1"/>
          <p:nvPr>
            <p:ph type="title" idx="4294967295"/>
          </p:nvPr>
        </p:nvSpPr>
        <p:spPr>
          <a:xfrm>
            <a:off x="277663" y="-1"/>
            <a:ext cx="8572501" cy="254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384047">
              <a:defRPr sz="5040"/>
            </a:pPr>
            <a:r>
              <a:t>Lecture 2: </a:t>
            </a:r>
          </a:p>
          <a:p>
            <a:pPr defTabSz="384047">
              <a:defRPr sz="5040"/>
            </a:pPr>
            <a:r>
              <a:t>1.1. Theory: Robert Solow’s Economic Growth Model</a:t>
            </a:r>
          </a:p>
        </p:txBody>
      </p:sp>
      <p:sp>
        <p:nvSpPr>
          <p:cNvPr id="37" name="Brad DeLong…"/>
          <p:cNvSpPr txBox="1"/>
          <p:nvPr>
            <p:ph type="body" idx="4294967295"/>
          </p:nvPr>
        </p:nvSpPr>
        <p:spPr>
          <a:xfrm>
            <a:off x="277663" y="2540000"/>
            <a:ext cx="8572501" cy="4127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ctr" defTabSz="370331">
              <a:spcBef>
                <a:spcPts val="900"/>
              </a:spcBef>
              <a:buSzTx/>
              <a:buFontTx/>
              <a:buNone/>
              <a:defRPr b="1" sz="2916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algn="ctr" defTabSz="370331">
              <a:spcBef>
                <a:spcPts val="900"/>
              </a:spcBef>
              <a:buSzTx/>
              <a:buFontTx/>
              <a:buNone/>
              <a:defRPr b="1" sz="2916">
                <a:latin typeface="+mj-lt"/>
                <a:ea typeface="+mj-ea"/>
                <a:cs typeface="+mj-cs"/>
                <a:sym typeface="Helvetica"/>
              </a:defRPr>
            </a:pPr>
            <a:r>
              <a:t>Brad DeLong</a:t>
            </a:r>
          </a:p>
          <a:p>
            <a:pPr marL="0" indent="0" algn="ctr" defTabSz="370331">
              <a:spcBef>
                <a:spcPts val="900"/>
              </a:spcBef>
              <a:buSzTx/>
              <a:buFontTx/>
              <a:buNone/>
              <a:defRPr sz="1944">
                <a:latin typeface="+mj-lt"/>
                <a:ea typeface="+mj-ea"/>
                <a:cs typeface="+mj-cs"/>
                <a:sym typeface="Helvetica"/>
              </a:defRPr>
            </a:pPr>
            <a:r>
              <a:t>Department of Economics and Blum Center, U.C. Berkeley; WCEG; and NBER</a:t>
            </a:r>
          </a:p>
          <a:p>
            <a:pPr marL="0" indent="0" algn="ctr" defTabSz="370331">
              <a:spcBef>
                <a:spcPts val="900"/>
              </a:spcBef>
              <a:buSzTx/>
              <a:buFontTx/>
              <a:buNone/>
              <a:defRPr sz="1944">
                <a:latin typeface="+mj-lt"/>
                <a:ea typeface="+mj-ea"/>
                <a:cs typeface="+mj-cs"/>
                <a:sym typeface="Helvetica"/>
              </a:defRPr>
            </a:pPr>
            <a:r>
              <a:t>last revised: 2019-10-15</a:t>
            </a:r>
          </a:p>
          <a:p>
            <a:pPr marL="0" indent="0" algn="ctr" defTabSz="370331">
              <a:spcBef>
                <a:spcPts val="900"/>
              </a:spcBef>
              <a:buSzTx/>
              <a:buFontTx/>
              <a:buNone/>
              <a:defRPr sz="1944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algn="ctr" defTabSz="370331">
              <a:spcBef>
                <a:spcPts val="900"/>
              </a:spcBef>
              <a:buSzTx/>
              <a:buFontTx/>
              <a:buNone/>
              <a:defRPr sz="1944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algn="ctr" defTabSz="370331">
              <a:spcBef>
                <a:spcPts val="900"/>
              </a:spcBef>
              <a:buSzTx/>
              <a:buFontTx/>
              <a:buNone/>
              <a:defRPr sz="1296">
                <a:latin typeface="+mj-lt"/>
                <a:ea typeface="+mj-ea"/>
                <a:cs typeface="+mj-cs"/>
                <a:sym typeface="Helvetica"/>
              </a:defRPr>
            </a:pPr>
            <a:r>
              <a:t>Original course by Melissa Dell (Harvard Econ 1342), revised by Brad DeLong, research assistance by Anish Biligiri</a:t>
            </a:r>
          </a:p>
          <a:p>
            <a:pPr marL="0" indent="0" algn="ctr" defTabSz="370331">
              <a:spcBef>
                <a:spcPts val="900"/>
              </a:spcBef>
              <a:buSzTx/>
              <a:buFontTx/>
              <a:buNone/>
              <a:defRPr sz="1296">
                <a:latin typeface="+mj-lt"/>
                <a:ea typeface="+mj-ea"/>
                <a:cs typeface="+mj-cs"/>
                <a:sym typeface="Helvetica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https://github.com/braddelong/public-files/blob/master/econ-135-lecture-2.pptx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rowth Rates: L &amp; E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>
                <a:solidFill>
                  <a:srgbClr val="008000"/>
                </a:solidFill>
              </a:defRPr>
            </a:lvl1pPr>
          </a:lstStyle>
          <a:p>
            <a:pPr/>
            <a:r>
              <a:t>Growth Rates: L &amp; E</a:t>
            </a:r>
          </a:p>
        </p:txBody>
      </p:sp>
      <p:pic>
        <p:nvPicPr>
          <p:cNvPr id="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63" y="1270000"/>
            <a:ext cx="8712201" cy="539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alience of Capital: θ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>
                <a:solidFill>
                  <a:srgbClr val="008000"/>
                </a:solidFill>
              </a:defRPr>
            </a:lvl1pPr>
          </a:lstStyle>
          <a:p>
            <a:pPr/>
            <a:r>
              <a:t>Salience of Capital: θ</a:t>
            </a:r>
          </a:p>
        </p:txBody>
      </p:sp>
      <p:pic>
        <p:nvPicPr>
          <p:cNvPr id="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122" y="1074934"/>
            <a:ext cx="8178801" cy="546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hange in Capital-Intensity κ as a Function of Its Level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88036">
              <a:defRPr sz="3780">
                <a:solidFill>
                  <a:srgbClr val="008000"/>
                </a:solidFill>
              </a:defRPr>
            </a:lvl1pPr>
          </a:lstStyle>
          <a:p>
            <a:pPr/>
            <a:r>
              <a:t>Change in Capital-Intensity κ as a Function of Its Level</a:t>
            </a:r>
          </a:p>
        </p:txBody>
      </p:sp>
      <p:pic>
        <p:nvPicPr>
          <p:cNvPr id="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63" y="1270000"/>
            <a:ext cx="8420101" cy="5486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atch Our Breath…"/>
          <p:cNvSpPr txBox="1"/>
          <p:nvPr>
            <p:ph type="title"/>
          </p:nvPr>
        </p:nvSpPr>
        <p:spPr>
          <a:xfrm>
            <a:off x="276457" y="-1"/>
            <a:ext cx="8572501" cy="1270001"/>
          </a:xfrm>
          <a:prstGeom prst="rect">
            <a:avLst/>
          </a:prstGeom>
        </p:spPr>
        <p:txBody>
          <a:bodyPr/>
          <a:lstStyle/>
          <a:p>
            <a:pPr/>
            <a:r>
              <a:t>Catch Our Breath…</a:t>
            </a:r>
          </a:p>
        </p:txBody>
      </p:sp>
      <p:sp>
        <p:nvSpPr>
          <p:cNvPr id="83" name="Ask a couple of questions?…"/>
          <p:cNvSpPr txBox="1"/>
          <p:nvPr>
            <p:ph type="body" sz="half" idx="1"/>
          </p:nvPr>
        </p:nvSpPr>
        <p:spPr>
          <a:xfrm>
            <a:off x="276457" y="1270000"/>
            <a:ext cx="3810001" cy="4762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</a:pPr>
            <a:r>
              <a:t>Ask a couple of questions? </a:t>
            </a:r>
          </a:p>
          <a:p>
            <a:pPr>
              <a:spcBef>
                <a:spcPts val="1200"/>
              </a:spcBef>
            </a:pPr>
            <a:r>
              <a:t>Make a couple of comments?</a:t>
            </a:r>
          </a:p>
          <a:p>
            <a:pPr>
              <a:spcBef>
                <a:spcPts val="1200"/>
              </a:spcBef>
            </a:pPr>
            <a:r>
              <a:t>Any more readings to recommend?</a:t>
            </a:r>
          </a:p>
        </p:txBody>
      </p:sp>
      <p:pic>
        <p:nvPicPr>
          <p:cNvPr id="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6457" y="1270000"/>
            <a:ext cx="4762501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olving the Model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7200"/>
            </a:lvl1pPr>
          </a:lstStyle>
          <a:p>
            <a:pPr/>
            <a:r>
              <a:t>Solving the Model</a:t>
            </a:r>
          </a:p>
        </p:txBody>
      </p:sp>
      <p:pic>
        <p:nvPicPr>
          <p:cNvPr id="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63" y="1270000"/>
            <a:ext cx="8712201" cy="424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alanced-Growth Equilibrium: Steady-State Capital-Intensity κ*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88036">
              <a:defRPr sz="3780">
                <a:solidFill>
                  <a:srgbClr val="000080"/>
                </a:solidFill>
              </a:defRPr>
            </a:lvl1pPr>
          </a:lstStyle>
          <a:p>
            <a:pPr/>
            <a:r>
              <a:t>Balanced-Growth Equilibrium: Steady-State Capital-Intensity κ*</a:t>
            </a:r>
          </a:p>
        </p:txBody>
      </p:sp>
      <p:pic>
        <p:nvPicPr>
          <p:cNvPr id="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63" y="2113756"/>
            <a:ext cx="8699501" cy="341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long the Balanced-Growth Path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24611">
              <a:defRPr sz="4260">
                <a:solidFill>
                  <a:srgbClr val="000080"/>
                </a:solidFill>
              </a:defRPr>
            </a:lvl1pPr>
          </a:lstStyle>
          <a:p>
            <a:pPr/>
            <a:r>
              <a:t>Along the Balanced-Growth Path</a:t>
            </a:r>
          </a:p>
        </p:txBody>
      </p:sp>
      <p:sp>
        <p:nvSpPr>
          <p:cNvPr id="93" name="Everything except κ—which is constant—grows at a constant proportional rate: either n, or g, or n+g;…"/>
          <p:cNvSpPr txBox="1"/>
          <p:nvPr>
            <p:ph type="body" sz="half" idx="4294967295"/>
          </p:nvPr>
        </p:nvSpPr>
        <p:spPr>
          <a:xfrm>
            <a:off x="277663" y="1270000"/>
            <a:ext cx="8572501" cy="229249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1200"/>
              </a:spcBef>
              <a:buSzTx/>
              <a:buFontTx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Everything except κ—which is constant—grows at a constant proportional rate: either n, or g, or n+g;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Labor force L grows at n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Income per worker y and the efficiency of labor E grow at g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Total income Y and the capital stock K grow at n+g</a:t>
            </a:r>
          </a:p>
        </p:txBody>
      </p:sp>
      <p:pic>
        <p:nvPicPr>
          <p:cNvPr id="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5672" y="3650734"/>
            <a:ext cx="7175501" cy="2832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onvergence to Steady-State Capital-Intensity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88036">
              <a:defRPr sz="3780">
                <a:solidFill>
                  <a:srgbClr val="000080"/>
                </a:solidFill>
              </a:defRPr>
            </a:lvl1pPr>
          </a:lstStyle>
          <a:p>
            <a:pPr/>
            <a:r>
              <a:t>Convergence to Steady-State Capital-Intensity</a:t>
            </a:r>
          </a:p>
        </p:txBody>
      </p:sp>
      <p:pic>
        <p:nvPicPr>
          <p:cNvPr id="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63" y="1579067"/>
            <a:ext cx="8661401" cy="467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onvergence to κ*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>
                <a:solidFill>
                  <a:srgbClr val="008000"/>
                </a:solidFill>
              </a:defRPr>
            </a:lvl1pPr>
          </a:lstStyle>
          <a:p>
            <a:pPr/>
            <a:r>
              <a:t>Convergence to κ*</a:t>
            </a:r>
          </a:p>
        </p:txBody>
      </p:sp>
      <p:pic>
        <p:nvPicPr>
          <p:cNvPr id="1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63" y="1270000"/>
            <a:ext cx="8712201" cy="424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ther Variables in the Model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74904">
              <a:defRPr sz="4920">
                <a:solidFill>
                  <a:srgbClr val="000080"/>
                </a:solidFill>
              </a:defRPr>
            </a:lvl1pPr>
          </a:lstStyle>
          <a:p>
            <a:pPr/>
            <a:r>
              <a:t>Other Variables in the Model</a:t>
            </a:r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4032" y="1270000"/>
            <a:ext cx="3521201" cy="53782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s: &lt;https://github.com/braddelong/public-files/blob/master/econ-135-lecture-2.pptx&gt;…"/>
          <p:cNvSpPr txBox="1"/>
          <p:nvPr>
            <p:ph type="body" idx="4294967295"/>
          </p:nvPr>
        </p:nvSpPr>
        <p:spPr>
          <a:xfrm>
            <a:off x="277663" y="1267122"/>
            <a:ext cx="8572501" cy="5397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233172">
              <a:spcBef>
                <a:spcPts val="0"/>
              </a:spcBef>
              <a:buSzTx/>
              <a:buFontTx/>
              <a:buNone/>
              <a:defRPr b="1" sz="1224">
                <a:latin typeface="+mj-lt"/>
                <a:ea typeface="+mj-ea"/>
                <a:cs typeface="+mj-cs"/>
                <a:sym typeface="Helvetica"/>
              </a:defRPr>
            </a:pPr>
            <a:r>
              <a:t>Slides:</a:t>
            </a:r>
            <a:r>
              <a:rPr b="0"/>
              <a:t>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https://github.com/braddelong/public-files/blob/master/econ-135-lecture-2.pptx</a:t>
            </a:r>
            <a:r>
              <a:rPr b="0"/>
              <a:t>&gt;</a:t>
            </a:r>
            <a:endParaRPr b="0"/>
          </a:p>
          <a:p>
            <a:pPr marL="0" indent="0" defTabSz="233172">
              <a:spcBef>
                <a:spcPts val="0"/>
              </a:spcBef>
              <a:buSzTx/>
              <a:buFontTx/>
              <a:buNone/>
              <a:defRPr b="1" sz="1224">
                <a:latin typeface="+mj-lt"/>
                <a:ea typeface="+mj-ea"/>
                <a:cs typeface="+mj-cs"/>
                <a:sym typeface="Helvetica"/>
              </a:defRPr>
            </a:pPr>
            <a:r>
              <a:t>Read After: </a:t>
            </a:r>
            <a:r>
              <a:rPr b="0"/>
              <a:t>J. Bradford DeLong: Lecture Notes: The Solow Growth Model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https://tinyurl.com/dl-2020-01-18f</a:t>
            </a:r>
            <a:r>
              <a:rPr b="0"/>
              <a:t>&gt;</a:t>
            </a:r>
            <a:endParaRPr b="0"/>
          </a:p>
          <a:p>
            <a:pPr marL="0" indent="0" defTabSz="233172">
              <a:spcBef>
                <a:spcPts val="0"/>
              </a:spcBef>
              <a:buSzTx/>
              <a:buFontTx/>
              <a:buNone/>
              <a:defRPr b="1" sz="1224">
                <a:latin typeface="+mj-lt"/>
                <a:ea typeface="+mj-ea"/>
                <a:cs typeface="+mj-cs"/>
                <a:sym typeface="Helvetica"/>
              </a:defRPr>
            </a:pPr>
            <a:r>
              <a:t>Read After: </a:t>
            </a:r>
            <a:r>
              <a:rPr b="0"/>
              <a:t>Partha Dasgupta (2007): Economics: A Very Short Introduction, chapters 5-8 &amp; Epilogue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https://delong.typepad.com/files/dasgupta-economics.pdf</a:t>
            </a:r>
            <a:r>
              <a:rPr b="0"/>
              <a:t>&gt;</a:t>
            </a:r>
            <a:endParaRPr b="0"/>
          </a:p>
          <a:p>
            <a:pPr marL="0" indent="0" defTabSz="233172">
              <a:spcBef>
                <a:spcPts val="0"/>
              </a:spcBef>
              <a:buSzTx/>
              <a:buFontTx/>
              <a:buNone/>
              <a:defRPr b="1" sz="1224">
                <a:latin typeface="+mj-lt"/>
                <a:ea typeface="+mj-ea"/>
                <a:cs typeface="+mj-cs"/>
                <a:sym typeface="Helvetica"/>
              </a:defRPr>
            </a:pPr>
            <a:r>
              <a:t>Do: </a:t>
            </a:r>
            <a:r>
              <a:rPr b="0"/>
              <a:t>Assignment 2 (3 pts): Letter to GSI, due Sa Jan 25 9:00 am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https://tinyurl.com/dl-2020-01-12g</a:t>
            </a:r>
            <a:r>
              <a:rPr b="0"/>
              <a:t>&gt;</a:t>
            </a:r>
            <a:endParaRPr b="0"/>
          </a:p>
          <a:p>
            <a:pPr marL="0" indent="0" defTabSz="233172">
              <a:spcBef>
                <a:spcPts val="0"/>
              </a:spcBef>
              <a:buSzTx/>
              <a:buFontTx/>
              <a:buNone/>
              <a:defRPr b="1" sz="1224">
                <a:latin typeface="+mj-lt"/>
                <a:ea typeface="+mj-ea"/>
                <a:cs typeface="+mj-cs"/>
                <a:sym typeface="Helvetica"/>
              </a:defRPr>
            </a:pPr>
            <a:endParaRPr b="0"/>
          </a:p>
          <a:p>
            <a:pPr marL="163629" indent="-163629" defTabSz="233172">
              <a:spcBef>
                <a:spcPts val="600"/>
              </a:spcBef>
              <a:buFontTx/>
              <a:buAutoNum type="arabicPeriod" startAt="1"/>
              <a:defRPr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Administration</a:t>
            </a:r>
            <a:r>
              <a:t>: Office hours poll</a:t>
            </a:r>
          </a:p>
          <a:p>
            <a:pPr marL="163629" indent="-163629" defTabSz="233172">
              <a:spcBef>
                <a:spcPts val="600"/>
              </a:spcBef>
              <a:buFontTx/>
              <a:buAutoNum type="arabicPeriod" startAt="1"/>
              <a:defRPr b="1"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Lecture:</a:t>
            </a:r>
            <a:r>
              <a:rPr b="0"/>
              <a:t> Solow basics</a:t>
            </a:r>
            <a:endParaRPr b="0"/>
          </a:p>
          <a:p>
            <a:pPr lvl="1" marL="317032" indent="-122722" defTabSz="233172">
              <a:spcBef>
                <a:spcPts val="600"/>
              </a:spcBef>
              <a:buFontTx/>
              <a:buChar char="•"/>
              <a:defRPr b="1"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https://www.bradford-delong.com/2020/01/lecture-notes-the-solow-growth-model-the-history-of-economic-growth-econ-135.html</a:t>
            </a:r>
            <a:r>
              <a:rPr b="0"/>
              <a:t>&gt;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http://datahub.berkeley.edu/user-redirect/interact?account=braddelong&amp;repo=long-form-drafts&amp;branch=master&amp;path=solow-model-3-growing.ipynb</a:t>
            </a:r>
            <a:r>
              <a:rPr b="0"/>
              <a:t>&gt;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http://datahub.berkeley.edu/user-redirect/interact?account=braddelong&amp;repo=long-form-drafts&amp;branch=master&amp;path=solow-model-4-using.ipynb</a:t>
            </a:r>
            <a:r>
              <a:rPr b="0"/>
              <a:t>&gt;</a:t>
            </a:r>
            <a:endParaRPr b="0"/>
          </a:p>
          <a:p>
            <a:pPr marL="163629" indent="-163629" defTabSz="233172">
              <a:spcBef>
                <a:spcPts val="600"/>
              </a:spcBef>
              <a:buFontTx/>
              <a:buAutoNum type="arabicPeriod" startAt="1"/>
              <a:defRPr b="1"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Review</a:t>
            </a:r>
            <a:r>
              <a:rPr b="0"/>
              <a:t>: </a:t>
            </a:r>
            <a:r>
              <a:rPr b="0" strike="sngStrike"/>
              <a:t>Growth patterns</a:t>
            </a:r>
            <a:endParaRPr b="0" strike="sngStrike"/>
          </a:p>
          <a:p>
            <a:pPr marL="163629" indent="-163629" defTabSz="233172">
              <a:spcBef>
                <a:spcPts val="600"/>
              </a:spcBef>
              <a:buFontTx/>
              <a:buAutoNum type="arabicPeriod" startAt="1"/>
              <a:defRPr b="1"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Lecture:</a:t>
            </a:r>
            <a:r>
              <a:rPr b="0"/>
              <a:t> Solving the Solow model</a:t>
            </a:r>
            <a:endParaRPr b="0"/>
          </a:p>
          <a:p>
            <a:pPr lvl="1" marL="317032" indent="-122722" defTabSz="233172">
              <a:spcBef>
                <a:spcPts val="600"/>
              </a:spcBef>
              <a:buFontTx/>
              <a:buChar char="•"/>
              <a:defRPr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https://nbviewer.jupyter.org/github/braddelong/lecture-support-2020/blob/master/lecture-support-solow-2020-01-23.ipynb</a:t>
            </a:r>
            <a:r>
              <a:t>&gt;</a:t>
            </a:r>
          </a:p>
          <a:p>
            <a:pPr marL="163629" indent="-163629" defTabSz="233172">
              <a:spcBef>
                <a:spcPts val="600"/>
              </a:spcBef>
              <a:buFontTx/>
              <a:buAutoNum type="arabicPeriod" startAt="1"/>
              <a:defRPr b="1"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Big Ideas</a:t>
            </a:r>
            <a:r>
              <a:rPr b="0"/>
              <a:t>: Principal takeaways from this class</a:t>
            </a:r>
            <a:endParaRPr b="0"/>
          </a:p>
          <a:p>
            <a:pPr marL="163629" indent="-163629" defTabSz="233172">
              <a:spcBef>
                <a:spcPts val="600"/>
              </a:spcBef>
              <a:buFontTx/>
              <a:buAutoNum type="arabicPeriod" startAt="1"/>
              <a:defRPr b="1"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MOAR</a:t>
            </a:r>
            <a:r>
              <a:rPr b="0"/>
              <a:t> references:</a:t>
            </a:r>
            <a:endParaRPr b="0"/>
          </a:p>
          <a:p>
            <a:pPr marL="122722" indent="-122722" defTabSz="233172">
              <a:spcBef>
                <a:spcPts val="600"/>
              </a:spcBef>
              <a:buFontTx/>
              <a:defRPr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Robert Solow (1956): A Contribution to the Theory of Economic Growth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0" invalidUrl="" action="" tgtFrame="" tooltip="" history="1" highlightClick="0" endSnd="0"/>
              </a:rPr>
              <a:t>http://piketty.pse.ens.fr/files/Solow1956.pdf</a:t>
            </a:r>
            <a:r>
              <a:t>&gt;</a:t>
            </a:r>
          </a:p>
          <a:p>
            <a:pPr marL="122722" indent="-122722" defTabSz="233172">
              <a:spcBef>
                <a:spcPts val="600"/>
              </a:spcBef>
              <a:buFontTx/>
              <a:defRPr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Moses Abramovitz (1956): Resource and Output Trends in the United States Since 1870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1" invalidUrl="" action="" tgtFrame="" tooltip="" history="1" highlightClick="0" endSnd="0"/>
              </a:rPr>
              <a:t>https://www.nber.org/chapters/c5650.pdf</a:t>
            </a:r>
            <a:r>
              <a:t>&gt;</a:t>
            </a:r>
          </a:p>
          <a:p>
            <a:pPr marL="122722" indent="-122722" defTabSz="233172">
              <a:spcBef>
                <a:spcPts val="600"/>
              </a:spcBef>
              <a:buFontTx/>
              <a:defRPr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Robert Solow (1957): Technical Change and the Aggregate Production Function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2" invalidUrl="" action="" tgtFrame="" tooltip="" history="1" highlightClick="0" endSnd="0"/>
              </a:rPr>
              <a:t>http://www.piketty.pse.ens.fr/files/Solow1957.pdf</a:t>
            </a:r>
            <a:r>
              <a:t>&gt;</a:t>
            </a:r>
          </a:p>
          <a:p>
            <a:pPr marL="122722" indent="-122722" defTabSz="233172">
              <a:spcBef>
                <a:spcPts val="600"/>
              </a:spcBef>
              <a:buFontTx/>
              <a:defRPr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Moses Abramovitz (1986): Catching Up, Forging Ahead, and Falling Behind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3" invalidUrl="" action="" tgtFrame="" tooltip="" history="1" highlightClick="0" endSnd="0"/>
              </a:rPr>
              <a:t>http://www.j-bradford-delong.net/teaching_Folder/Econ_210c_spring_2002/Readings/Abramovitz.pdf</a:t>
            </a:r>
            <a:r>
              <a:t>&gt;</a:t>
            </a:r>
          </a:p>
          <a:p>
            <a:pPr marL="122722" indent="-122722" defTabSz="233172">
              <a:spcBef>
                <a:spcPts val="600"/>
              </a:spcBef>
              <a:buFontTx/>
              <a:defRPr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Robert Solow (1987): Growth Theory and After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4" invalidUrl="" action="" tgtFrame="" tooltip="" history="1" highlightClick="0" endSnd="0"/>
              </a:rPr>
              <a:t>https://www.nobelprize.org/prizes/economic-sciences/1987/solow/lecture/</a:t>
            </a:r>
            <a:r>
              <a:t>&gt;</a:t>
            </a:r>
          </a:p>
        </p:txBody>
      </p:sp>
      <p:sp>
        <p:nvSpPr>
          <p:cNvPr id="40" name="Lecture 2: Solow Theory: Outline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24611">
              <a:defRPr sz="426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Lecture 2: Solow Theory: Outline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atch Our Breath…"/>
          <p:cNvSpPr txBox="1"/>
          <p:nvPr>
            <p:ph type="title"/>
          </p:nvPr>
        </p:nvSpPr>
        <p:spPr>
          <a:xfrm>
            <a:off x="276457" y="-1"/>
            <a:ext cx="8572501" cy="1270001"/>
          </a:xfrm>
          <a:prstGeom prst="rect">
            <a:avLst/>
          </a:prstGeom>
        </p:spPr>
        <p:txBody>
          <a:bodyPr/>
          <a:lstStyle/>
          <a:p>
            <a:pPr/>
            <a:r>
              <a:t>Catch Our Breath…</a:t>
            </a:r>
          </a:p>
        </p:txBody>
      </p:sp>
      <p:sp>
        <p:nvSpPr>
          <p:cNvPr id="106" name="Ask a couple of questions?…"/>
          <p:cNvSpPr txBox="1"/>
          <p:nvPr>
            <p:ph type="body" sz="half" idx="1"/>
          </p:nvPr>
        </p:nvSpPr>
        <p:spPr>
          <a:xfrm>
            <a:off x="276457" y="1270000"/>
            <a:ext cx="3810001" cy="4762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</a:pPr>
            <a:r>
              <a:t>Ask a couple of questions? </a:t>
            </a:r>
          </a:p>
          <a:p>
            <a:pPr>
              <a:spcBef>
                <a:spcPts val="1200"/>
              </a:spcBef>
            </a:pPr>
            <a:r>
              <a:t>Make a couple of comments?</a:t>
            </a:r>
          </a:p>
          <a:p>
            <a:pPr>
              <a:spcBef>
                <a:spcPts val="1200"/>
              </a:spcBef>
            </a:pPr>
            <a:r>
              <a:t>Any more readings to recommend?</a:t>
            </a:r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6457" y="1270000"/>
            <a:ext cx="4762501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Big Ideas: Lecture 2: Solow Theory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01752">
              <a:defRPr sz="3960"/>
            </a:lvl1pPr>
          </a:lstStyle>
          <a:p>
            <a:pPr/>
            <a:r>
              <a:t>Big Ideas: Lecture 2: Solow Theory</a:t>
            </a:r>
          </a:p>
        </p:txBody>
      </p:sp>
      <p:sp>
        <p:nvSpPr>
          <p:cNvPr id="110" name="Takeaways from this lecture:…"/>
          <p:cNvSpPr txBox="1"/>
          <p:nvPr>
            <p:ph type="body" idx="4294967295"/>
          </p:nvPr>
        </p:nvSpPr>
        <p:spPr>
          <a:xfrm>
            <a:off x="277663" y="1270000"/>
            <a:ext cx="8572501" cy="53773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429768">
              <a:spcBef>
                <a:spcPts val="0"/>
              </a:spcBef>
              <a:buSzTx/>
              <a:buFontTx/>
              <a:buNone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Takeaways from this lecture:</a:t>
            </a:r>
            <a:endParaRPr b="1"/>
          </a:p>
          <a:p>
            <a:pPr marL="0" indent="0" defTabSz="429768">
              <a:spcBef>
                <a:spcPts val="0"/>
              </a:spcBef>
              <a:buSzTx/>
              <a:buFontTx/>
              <a:buNone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26193" indent="-226193" defTabSz="429768">
              <a:spcBef>
                <a:spcPts val="1100"/>
              </a:spcBef>
              <a:buFontTx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Math is a </a:t>
            </a:r>
            <a:r>
              <a:rPr b="1"/>
              <a:t>language</a:t>
            </a:r>
            <a:r>
              <a:t>!</a:t>
            </a:r>
          </a:p>
          <a:p>
            <a:pPr marL="226193" indent="-226193" defTabSz="429768">
              <a:spcBef>
                <a:spcPts val="1100"/>
              </a:spcBef>
              <a:buFontTx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Three assumptions about the production function immediately get us to: </a:t>
            </a:r>
          </a:p>
          <a:p>
            <a:pPr lvl="1" marL="584333" indent="-226193" defTabSz="429768">
              <a:spcBef>
                <a:spcPts val="1100"/>
              </a:spcBef>
              <a:buFontTx/>
              <a:buChar char="•"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 = κ</a:t>
            </a:r>
            <a:r>
              <a:rPr baseline="31999"/>
              <a:t>θ</a:t>
            </a:r>
            <a:r>
              <a:t>EL </a:t>
            </a:r>
          </a:p>
          <a:p>
            <a:pPr marL="226193" indent="-226193" defTabSz="429768">
              <a:spcBef>
                <a:spcPts val="1100"/>
              </a:spcBef>
              <a:buFontTx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Plus:</a:t>
            </a:r>
          </a:p>
          <a:p>
            <a:pPr lvl="1" marL="584333" indent="-226193" defTabSz="429768">
              <a:spcBef>
                <a:spcPts val="1100"/>
              </a:spcBef>
              <a:buFontTx/>
              <a:buChar char="•"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constant: dln(L)/dt = n; dln(E)/dt = g; dln(K)/dt = s/κ - δ</a:t>
            </a:r>
          </a:p>
          <a:p>
            <a:pPr marL="226193" indent="-226193" defTabSz="429768">
              <a:spcBef>
                <a:spcPts val="1100"/>
              </a:spcBef>
              <a:buFontTx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Results in:</a:t>
            </a:r>
          </a:p>
          <a:p>
            <a:pPr lvl="1" marL="584333" indent="-226193" defTabSz="429768">
              <a:spcBef>
                <a:spcPts val="1100"/>
              </a:spcBef>
              <a:buFontTx/>
              <a:buChar char="•"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κ* = s/(n+g+δ); dκ/dt = -(n+g+δ)/(1+θ)</a:t>
            </a:r>
          </a:p>
          <a:p>
            <a:pPr lvl="1" marL="584333" indent="-226193" defTabSz="429768">
              <a:spcBef>
                <a:spcPts val="1100"/>
              </a:spcBef>
              <a:buFontTx/>
              <a:buChar char="•"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 = κ</a:t>
            </a:r>
            <a:r>
              <a:rPr baseline="31999"/>
              <a:t>θ</a:t>
            </a:r>
            <a:r>
              <a:t>E; K = κY</a:t>
            </a:r>
          </a:p>
          <a:p>
            <a:pPr lvl="1" marL="584333" indent="-226193" defTabSz="429768">
              <a:spcBef>
                <a:spcPts val="1100"/>
              </a:spcBef>
              <a:buFontTx/>
              <a:buChar char="•"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convergence to and then growth along a steady-state balanced-growth path associated with κ*.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asic References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>
                <a:solidFill>
                  <a:srgbClr val="000080"/>
                </a:solidFill>
              </a:defRPr>
            </a:lvl1pPr>
          </a:lstStyle>
          <a:p>
            <a:pPr/>
            <a:r>
              <a:t>Basic References</a:t>
            </a:r>
          </a:p>
        </p:txBody>
      </p:sp>
      <p:sp>
        <p:nvSpPr>
          <p:cNvPr id="113" name="Robert Solow (1956): A Contribution to the Theory of Economic Growth &lt;http://piketty.pse.ens.fr/files/Solow1956.pdf&gt;…"/>
          <p:cNvSpPr txBox="1"/>
          <p:nvPr>
            <p:ph type="body" idx="4294967295"/>
          </p:nvPr>
        </p:nvSpPr>
        <p:spPr>
          <a:xfrm>
            <a:off x="277663" y="1270000"/>
            <a:ext cx="8572501" cy="5397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434340">
              <a:spcBef>
                <a:spcPts val="1100"/>
              </a:spcBef>
              <a:buSzTx/>
              <a:buFontTx/>
              <a:buNone/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Robert Solow (1956): A Contribution to the Theory of Economic Growth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http://piketty.pse.ens.fr/files/Solow1956.pdf</a:t>
            </a:r>
            <a:r>
              <a:t>&gt;</a:t>
            </a:r>
          </a:p>
          <a:p>
            <a:pPr marL="0" indent="0" defTabSz="434340">
              <a:spcBef>
                <a:spcPts val="1100"/>
              </a:spcBef>
              <a:buSzTx/>
              <a:buFontTx/>
              <a:buNone/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Moses Abramovitz (1956): Resource and Output Trends in the United States Since 1870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https://www.nber.org/chapters/c5650.pdf</a:t>
            </a:r>
            <a:r>
              <a:t>&gt;</a:t>
            </a:r>
          </a:p>
          <a:p>
            <a:pPr marL="0" indent="0" defTabSz="434340">
              <a:spcBef>
                <a:spcPts val="1100"/>
              </a:spcBef>
              <a:buSzTx/>
              <a:buFontTx/>
              <a:buNone/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Robert Solow (1957): Technical Change and the Aggregate Production Function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http://www.piketty.pse.ens.fr/files/Solow1957.pdf</a:t>
            </a:r>
            <a:r>
              <a:t>&gt;</a:t>
            </a:r>
          </a:p>
          <a:p>
            <a:pPr marL="0" indent="0" defTabSz="434340">
              <a:spcBef>
                <a:spcPts val="1100"/>
              </a:spcBef>
              <a:buSzTx/>
              <a:buFontTx/>
              <a:buNone/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Moses Abramovitz (1986): Catching Up, Forging Ahead, and Falling Behind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http://www.j-bradford-delong.net/teaching_Folder/Econ_210c_spring_2002/Readings/Abramovitz.pdf</a:t>
            </a:r>
            <a:r>
              <a:t>&gt;</a:t>
            </a:r>
          </a:p>
          <a:p>
            <a:pPr marL="0" indent="0" defTabSz="434340">
              <a:spcBef>
                <a:spcPts val="1100"/>
              </a:spcBef>
              <a:buSzTx/>
              <a:buFontTx/>
              <a:buNone/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Robert Solow (1987): Growth Theory and After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https://www.nobelprize.org/prizes/economic-sciences/1987/solow/lecture/</a:t>
            </a:r>
            <a:r>
              <a:t>&gt;</a:t>
            </a:r>
          </a:p>
          <a:p>
            <a:pPr marL="0" indent="0" defTabSz="434340">
              <a:spcBef>
                <a:spcPts val="1100"/>
              </a:spcBef>
              <a:buSzTx/>
              <a:buFontTx/>
              <a:buNone/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atch Our Breath…"/>
          <p:cNvSpPr txBox="1"/>
          <p:nvPr>
            <p:ph type="title"/>
          </p:nvPr>
        </p:nvSpPr>
        <p:spPr>
          <a:xfrm>
            <a:off x="276457" y="-1"/>
            <a:ext cx="8572501" cy="1270001"/>
          </a:xfrm>
          <a:prstGeom prst="rect">
            <a:avLst/>
          </a:prstGeom>
        </p:spPr>
        <p:txBody>
          <a:bodyPr/>
          <a:lstStyle/>
          <a:p>
            <a:pPr/>
            <a:r>
              <a:t>Catch Our Breath…</a:t>
            </a:r>
          </a:p>
        </p:txBody>
      </p:sp>
      <p:sp>
        <p:nvSpPr>
          <p:cNvPr id="116" name="Ask a couple of questions?…"/>
          <p:cNvSpPr txBox="1"/>
          <p:nvPr>
            <p:ph type="body" sz="half" idx="1"/>
          </p:nvPr>
        </p:nvSpPr>
        <p:spPr>
          <a:xfrm>
            <a:off x="276457" y="1270000"/>
            <a:ext cx="3810001" cy="4762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</a:pPr>
            <a:r>
              <a:t>Ask a couple of questions? </a:t>
            </a:r>
          </a:p>
          <a:p>
            <a:pPr>
              <a:spcBef>
                <a:spcPts val="1200"/>
              </a:spcBef>
            </a:pPr>
            <a:r>
              <a:t>Make a couple of comments?</a:t>
            </a:r>
          </a:p>
          <a:p>
            <a:pPr>
              <a:spcBef>
                <a:spcPts val="1200"/>
              </a:spcBef>
            </a:pPr>
            <a:r>
              <a:t>Any more readings to recommend?</a:t>
            </a:r>
          </a:p>
        </p:txBody>
      </p:sp>
      <p:pic>
        <p:nvPicPr>
          <p:cNvPr id="1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6457" y="1270000"/>
            <a:ext cx="4762501" cy="4762500"/>
          </a:xfrm>
          <a:prstGeom prst="rect">
            <a:avLst/>
          </a:prstGeom>
          <a:ln w="3175">
            <a:miter lim="400000"/>
          </a:ln>
        </p:spPr>
      </p:pic>
      <p:sp>
        <p:nvSpPr>
          <p:cNvPr id="118" name="Rectangle"/>
          <p:cNvSpPr txBox="1"/>
          <p:nvPr/>
        </p:nvSpPr>
        <p:spPr>
          <a:xfrm>
            <a:off x="276457" y="6032500"/>
            <a:ext cx="8572501" cy="635000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b">
            <a:normAutofit fontScale="100000" lnSpcReduction="0"/>
          </a:bodyPr>
          <a:lstStyle/>
          <a:p>
            <a:pPr algn="ctr">
              <a:spcBef>
                <a:spcPts val="1200"/>
              </a:spcBef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ffice Hours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/>
            </a:lvl1pPr>
          </a:lstStyle>
          <a:p>
            <a:pPr/>
            <a:r>
              <a:t>Office Hours</a:t>
            </a:r>
          </a:p>
        </p:txBody>
      </p:sp>
      <p:sp>
        <p:nvSpPr>
          <p:cNvPr id="43" name="Office Hours:…"/>
          <p:cNvSpPr txBox="1"/>
          <p:nvPr>
            <p:ph type="body" idx="4294967295"/>
          </p:nvPr>
        </p:nvSpPr>
        <p:spPr>
          <a:xfrm>
            <a:off x="277663" y="1270000"/>
            <a:ext cx="8572501" cy="5397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1200"/>
              </a:spcBef>
              <a:buSzTx/>
              <a:buFontTx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Office Hours:</a:t>
            </a:r>
          </a:p>
          <a:p>
            <a:pPr marL="240631" indent="-240631">
              <a:spcBef>
                <a:spcPts val="1200"/>
              </a:spcBef>
              <a:buFontTx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M 11:15-12:30,</a:t>
            </a:r>
            <a:endParaRPr b="0"/>
          </a:p>
          <a:p>
            <a:pPr marL="240631" indent="-240631">
              <a:spcBef>
                <a:spcPts val="1200"/>
              </a:spcBef>
              <a:buFontTx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T 11:15-12:00</a:t>
            </a:r>
            <a:endParaRPr b="0"/>
          </a:p>
          <a:p>
            <a:pPr marL="240631" indent="-240631">
              <a:spcBef>
                <a:spcPts val="1200"/>
              </a:spcBef>
              <a:buFontTx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By appointment: email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delong@econ.berkeley.edu</a:t>
            </a:r>
            <a:r>
              <a:rPr b="0"/>
              <a:t>&gt;</a:t>
            </a:r>
            <a:endParaRPr b="0"/>
          </a:p>
          <a:p>
            <a:pPr marL="240631" indent="-240631">
              <a:spcBef>
                <a:spcPts val="1200"/>
              </a:spcBef>
              <a:buFontTx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olow Model Basics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/>
            </a:lvl1pPr>
          </a:lstStyle>
          <a:p>
            <a:pPr/>
            <a:r>
              <a:t>Solow Model Basics</a:t>
            </a:r>
          </a:p>
        </p:txBody>
      </p:sp>
      <p:sp>
        <p:nvSpPr>
          <p:cNvPr id="46" name="Lecture Notes: &lt;https://www.bradford-delong.com/2020/01/lecture-notes-the-solow-growth-model-the-history-of-economic-growth-econ-135.html&gt;…"/>
          <p:cNvSpPr txBox="1"/>
          <p:nvPr>
            <p:ph type="body" idx="4294967295"/>
          </p:nvPr>
        </p:nvSpPr>
        <p:spPr>
          <a:xfrm>
            <a:off x="277663" y="1270000"/>
            <a:ext cx="8572501" cy="5397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1200"/>
              </a:spcBef>
              <a:buSzTx/>
              <a:buFontTx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Lecture Notes: </a:t>
            </a:r>
            <a:r>
              <a:rPr b="0"/>
              <a:t>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https://www.bradford-delong.com/2020/01/lecture-notes-the-solow-growth-model-the-history-of-economic-growth-econ-135.html</a:t>
            </a:r>
            <a:r>
              <a:rPr b="0"/>
              <a:t>&gt;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Let's assume three things about the relationship between an economy's resources and the total output it produces and income it generates</a:t>
            </a:r>
            <a:r>
              <a:t>: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Production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Other parts of the model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Balanced-growth equilibrium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Convergence to equilibrium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olow Model Basics: Production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24611">
              <a:defRPr sz="4260">
                <a:solidFill>
                  <a:srgbClr val="000080"/>
                </a:solidFill>
              </a:defRPr>
            </a:lvl1pPr>
          </a:lstStyle>
          <a:p>
            <a:pPr/>
            <a:r>
              <a:t>Solow Model Basics: Production</a:t>
            </a:r>
          </a:p>
        </p:txBody>
      </p:sp>
      <p:sp>
        <p:nvSpPr>
          <p:cNvPr id="49" name="Let's assume three things about the relationship between an economy's resources and the total output it produces and income it generates:…"/>
          <p:cNvSpPr txBox="1"/>
          <p:nvPr>
            <p:ph type="body" idx="4294967295"/>
          </p:nvPr>
        </p:nvSpPr>
        <p:spPr>
          <a:xfrm>
            <a:off x="277663" y="1270000"/>
            <a:ext cx="8572501" cy="5397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397763">
              <a:spcBef>
                <a:spcPts val="1000"/>
              </a:spcBef>
              <a:buSzTx/>
              <a:buFontTx/>
              <a:buNone/>
              <a:defRPr sz="208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Let's assume three things about the relationship between an economy's resources and the total output it produces and income it generates</a:t>
            </a:r>
            <a:r>
              <a:t>:</a:t>
            </a:r>
          </a:p>
          <a:p>
            <a:pPr marL="279132" indent="-279132" defTabSz="397763">
              <a:spcBef>
                <a:spcPts val="1000"/>
              </a:spcBef>
              <a:buFontTx/>
              <a:buAutoNum type="arabicPeriod" startAt="1"/>
              <a:defRPr sz="208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proportional increase in the economy's capital intensity </a:t>
            </a:r>
            <a:r>
              <a:rPr b="1"/>
              <a:t>κ</a:t>
            </a:r>
            <a:r>
              <a:t>, measured by the capital stock divided by total production κ = </a:t>
            </a:r>
            <a:r>
              <a:rPr b="1"/>
              <a:t>K/Y</a:t>
            </a:r>
            <a:r>
              <a:t>, will carry with it the same (smaller) proportional increase in income and production Y no matter how rich and productive the economy is. A 1% increase in capital intensity will always increase income and production by the same proportional amount θ. </a:t>
            </a:r>
          </a:p>
          <a:p>
            <a:pPr marL="279132" indent="-279132" defTabSz="397763">
              <a:spcBef>
                <a:spcPts val="1000"/>
              </a:spcBef>
              <a:buFontTx/>
              <a:buAutoNum type="arabicPeriod" startAt="1"/>
              <a:defRPr sz="208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two economies have the same capital intensity, defined as the same capital-output ratio </a:t>
            </a:r>
            <a:r>
              <a:rPr b="1"/>
              <a:t>κ</a:t>
            </a:r>
            <a:r>
              <a:t>, and have the same level of technology- and organization-driven efficiency-of-labor </a:t>
            </a:r>
            <a:r>
              <a:rPr b="1"/>
              <a:t>E</a:t>
            </a:r>
            <a:r>
              <a:t>, then the ratio of their levels of income and output will be equal to the ratio of their labor forces </a:t>
            </a:r>
            <a:r>
              <a:rPr b="1"/>
              <a:t>L</a:t>
            </a:r>
            <a:r>
              <a:t>.</a:t>
            </a:r>
          </a:p>
          <a:p>
            <a:pPr marL="279132" indent="-279132" defTabSz="397763">
              <a:spcBef>
                <a:spcPts val="1000"/>
              </a:spcBef>
              <a:buFontTx/>
              <a:buAutoNum type="arabicPeriod" startAt="1"/>
              <a:defRPr sz="208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two economies have the same capital intensity, defined as the same capital-output ratio </a:t>
            </a:r>
            <a:r>
              <a:rPr b="1"/>
              <a:t>κ</a:t>
            </a:r>
            <a:r>
              <a:t>, and have the same labor forces </a:t>
            </a:r>
            <a:r>
              <a:rPr b="1"/>
              <a:t>L</a:t>
            </a:r>
            <a:r>
              <a:t>, then the ratio of their levels of income and output will be equal to the ratio of their technology- and organization-driven efficiencies-of-labor </a:t>
            </a:r>
            <a:r>
              <a:rPr b="1"/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asics: Production Notation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74904">
              <a:defRPr sz="4920">
                <a:solidFill>
                  <a:srgbClr val="000080"/>
                </a:solidFill>
              </a:defRPr>
            </a:lvl1pPr>
          </a:lstStyle>
          <a:p>
            <a:pPr/>
            <a:r>
              <a:t>Basics: Production Notation</a:t>
            </a:r>
          </a:p>
        </p:txBody>
      </p:sp>
      <p:sp>
        <p:nvSpPr>
          <p:cNvPr id="52" name="Y: total income and production…"/>
          <p:cNvSpPr txBox="1"/>
          <p:nvPr>
            <p:ph type="body" idx="4294967295"/>
          </p:nvPr>
        </p:nvSpPr>
        <p:spPr>
          <a:xfrm>
            <a:off x="277663" y="1270000"/>
            <a:ext cx="8572501" cy="448930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18974" indent="-218974" defTabSz="416052">
              <a:spcBef>
                <a:spcPts val="1000"/>
              </a:spcBef>
              <a:buFontTx/>
              <a:defRPr sz="21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Y: total income and production</a:t>
            </a:r>
          </a:p>
          <a:p>
            <a:pPr marL="218974" indent="-218974" defTabSz="416052">
              <a:spcBef>
                <a:spcPts val="1000"/>
              </a:spcBef>
              <a:buFontTx/>
              <a:defRPr sz="21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E: technological and organizational efficiency-of-labor</a:t>
            </a:r>
          </a:p>
          <a:p>
            <a:pPr marL="218974" indent="-218974" defTabSz="416052">
              <a:spcBef>
                <a:spcPts val="1000"/>
              </a:spcBef>
              <a:buFontTx/>
              <a:defRPr sz="21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L: labor force</a:t>
            </a:r>
          </a:p>
          <a:p>
            <a:pPr marL="218974" indent="-218974" defTabSz="416052">
              <a:spcBef>
                <a:spcPts val="1000"/>
              </a:spcBef>
              <a:buFontTx/>
              <a:defRPr sz="21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y: per-worker income and production</a:t>
            </a:r>
          </a:p>
          <a:p>
            <a:pPr marL="218974" indent="-218974" defTabSz="416052">
              <a:spcBef>
                <a:spcPts val="1000"/>
              </a:spcBef>
              <a:buFontTx/>
              <a:defRPr sz="21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κ: the capital-intensity of the economy, as measured by the capital-output ratio K/Y (Greek lower kappa)</a:t>
            </a:r>
          </a:p>
          <a:p>
            <a:pPr marL="218974" indent="-218974" defTabSz="416052">
              <a:spcBef>
                <a:spcPts val="1000"/>
              </a:spcBef>
              <a:buFontTx/>
              <a:defRPr sz="21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θ: the relative salience in economic growth of capital-intensity vis-a-vis technological and organizational progress (Greek lower theta)</a:t>
            </a:r>
          </a:p>
          <a:p>
            <a:pPr lvl="1" marL="565684" indent="-218974" defTabSz="416052">
              <a:spcBef>
                <a:spcPts val="1000"/>
              </a:spcBef>
              <a:buFontTx/>
              <a:buChar char="•"/>
              <a:defRPr sz="21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α is the share of income received by capital under the marginal productivity theory of distribution, then α=θ/(1+θ), 1-α=1/(1+θ), θ = α/(1-α)</a:t>
            </a:r>
          </a:p>
        </p:txBody>
      </p:sp>
      <p:pic>
        <p:nvPicPr>
          <p:cNvPr id="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63" y="5759302"/>
            <a:ext cx="8305801" cy="82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asics: Production Algebra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88620">
              <a:defRPr sz="5100">
                <a:solidFill>
                  <a:srgbClr val="000080"/>
                </a:solidFill>
              </a:defRPr>
            </a:lvl1pPr>
          </a:lstStyle>
          <a:p>
            <a:pPr/>
            <a:r>
              <a:t>Basics: Production Algebra</a:t>
            </a:r>
          </a:p>
        </p:txBody>
      </p:sp>
      <p:sp>
        <p:nvSpPr>
          <p:cNvPr id="56" name="Then there is one and only one equation that satisfies those three rules of thumb:"/>
          <p:cNvSpPr txBox="1"/>
          <p:nvPr>
            <p:ph type="body" sz="quarter" idx="4294967295"/>
          </p:nvPr>
        </p:nvSpPr>
        <p:spPr>
          <a:xfrm>
            <a:off x="277663" y="1270000"/>
            <a:ext cx="8572501" cy="90819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1200"/>
              </a:spcBef>
              <a:buSzTx/>
              <a:buFontTx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Then there is one and only one equation that satisfies those three rules of thumb:</a:t>
            </a:r>
          </a:p>
        </p:txBody>
      </p:sp>
      <p:sp>
        <p:nvSpPr>
          <p:cNvPr id="57" name="And it is also worth writing down…"/>
          <p:cNvSpPr txBox="1"/>
          <p:nvPr/>
        </p:nvSpPr>
        <p:spPr>
          <a:xfrm>
            <a:off x="277663" y="2823666"/>
            <a:ext cx="8572501" cy="171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1200"/>
              </a:spcBef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it is also worth writing down</a:t>
            </a:r>
          </a:p>
          <a:p>
            <a:pPr marL="240631" indent="-240631">
              <a:spcBef>
                <a:spcPts val="1200"/>
              </a:spcBef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version of this equation in per-worker form, where y = Y/L</a:t>
            </a:r>
          </a:p>
          <a:p>
            <a:pPr marL="240631" indent="-240631">
              <a:spcBef>
                <a:spcPts val="1200"/>
              </a:spcBef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definition of capital intensity κ: κ= K/Y</a:t>
            </a:r>
          </a:p>
        </p:txBody>
      </p:sp>
      <p:sp>
        <p:nvSpPr>
          <p:cNvPr id="58" name="We have just done what economists typically do: take a complex situation, strip things down to some salient piece of it, and then formalize and algebraize that piece in the hope of gaining insight…"/>
          <p:cNvSpPr txBox="1"/>
          <p:nvPr/>
        </p:nvSpPr>
        <p:spPr>
          <a:xfrm>
            <a:off x="277663" y="5562600"/>
            <a:ext cx="8572501" cy="908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370331">
              <a:spcBef>
                <a:spcPts val="900"/>
              </a:spcBef>
              <a:defRPr b="1" sz="1944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We have just done what economists typically do: take a complex situation, strip things down to some salient piece of it, and then formalize and algebraize that piece in the hope of gaining insight…</a:t>
            </a:r>
          </a:p>
        </p:txBody>
      </p:sp>
      <p:pic>
        <p:nvPicPr>
          <p:cNvPr id="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6807" y="1975244"/>
            <a:ext cx="1879601" cy="69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4441" y="4540102"/>
            <a:ext cx="1612901" cy="67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18042" y="4540102"/>
            <a:ext cx="1308101" cy="73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olow Model Basics: Notes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88620">
              <a:defRPr sz="5100">
                <a:solidFill>
                  <a:srgbClr val="000080"/>
                </a:solidFill>
              </a:defRPr>
            </a:lvl1pPr>
          </a:lstStyle>
          <a:p>
            <a:pPr/>
            <a:r>
              <a:t>Solow Model Basics: Notes</a:t>
            </a:r>
          </a:p>
        </p:txBody>
      </p:sp>
      <p:sp>
        <p:nvSpPr>
          <p:cNvPr id="64" name="The code in the nbViewer documents is static. But you should also look at:…"/>
          <p:cNvSpPr txBox="1"/>
          <p:nvPr>
            <p:ph type="body" idx="4294967295"/>
          </p:nvPr>
        </p:nvSpPr>
        <p:spPr>
          <a:xfrm>
            <a:off x="277663" y="2178197"/>
            <a:ext cx="8572501" cy="448930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The code in the nbViewer documents is static. But you should also look at</a:t>
            </a:r>
            <a:r>
              <a:t>: 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http://datahub.berkeley.edu/user-redirect/interact?account=braddelong&amp;repo=long-form-drafts&amp;branch=master&amp;path=solow-model-2-basics.ipynb</a:t>
            </a:r>
            <a:r>
              <a:t>&gt; 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http://datahub.berkeley.edu/user-redirect/interact?account=braddelong&amp;repo=long-form-drafts&amp;branch=master&amp;path=solow-model-3-growing.ipynb</a:t>
            </a:r>
            <a:r>
              <a:t>&gt; 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http://datahub.berkeley.edu/user-redirect/interact?account=braddelong&amp;repo=long-form-drafts&amp;branch=master&amp;path=solow-model-4-using.ipynb</a:t>
            </a:r>
            <a:r>
              <a:t>&gt;</a:t>
            </a:r>
          </a:p>
        </p:txBody>
      </p:sp>
      <p:pic>
        <p:nvPicPr>
          <p:cNvPr id="6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7663" y="1270000"/>
            <a:ext cx="8305801" cy="82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he Rest of the Model: Growth Rates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88036">
              <a:defRPr sz="3780">
                <a:solidFill>
                  <a:srgbClr val="000080"/>
                </a:solidFill>
              </a:defRPr>
            </a:lvl1pPr>
          </a:lstStyle>
          <a:p>
            <a:pPr/>
            <a:r>
              <a:t>The Rest of the Model: Growth Rates</a:t>
            </a:r>
          </a:p>
        </p:txBody>
      </p:sp>
      <p:sp>
        <p:nvSpPr>
          <p:cNvPr id="68" name="Variables change over time:…"/>
          <p:cNvSpPr txBox="1"/>
          <p:nvPr>
            <p:ph type="body" idx="4294967295"/>
          </p:nvPr>
        </p:nvSpPr>
        <p:spPr>
          <a:xfrm>
            <a:off x="277663" y="2110104"/>
            <a:ext cx="8572501" cy="455739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425195">
              <a:spcBef>
                <a:spcPts val="1100"/>
              </a:spcBef>
              <a:buSzTx/>
              <a:buFontTx/>
              <a:buNone/>
              <a:defRPr b="1" sz="223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Variables change over time:</a:t>
            </a:r>
          </a:p>
          <a:p>
            <a:pPr marL="223787" indent="-223787" defTabSz="425195">
              <a:spcBef>
                <a:spcPts val="1100"/>
              </a:spcBef>
              <a:buFontTx/>
              <a:defRPr sz="223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growth of labor g</a:t>
            </a:r>
            <a:r>
              <a:rPr baseline="-5999"/>
              <a:t>L</a:t>
            </a:r>
            <a:r>
              <a:t>: proportional at a constant n (for now)</a:t>
            </a:r>
          </a:p>
          <a:p>
            <a:pPr marL="223787" indent="-223787" defTabSz="425195">
              <a:spcBef>
                <a:spcPts val="1100"/>
              </a:spcBef>
              <a:buFontTx/>
              <a:defRPr sz="223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growth of labor efficiency g</a:t>
            </a:r>
            <a:r>
              <a:rPr baseline="-5999"/>
              <a:t>E</a:t>
            </a:r>
            <a:r>
              <a:t>: proportional at a constant g (for now)</a:t>
            </a:r>
          </a:p>
          <a:p>
            <a:pPr marL="223787" indent="-223787" defTabSz="425195">
              <a:spcBef>
                <a:spcPts val="1100"/>
              </a:spcBef>
              <a:buFontTx/>
              <a:defRPr sz="223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rate of change of capital: savings minus depreciation</a:t>
            </a:r>
          </a:p>
          <a:p>
            <a:pPr lvl="1" marL="578117" indent="-223787" defTabSz="425195">
              <a:spcBef>
                <a:spcPts val="1100"/>
              </a:spcBef>
              <a:buFontTx/>
              <a:buChar char="•"/>
              <a:defRPr sz="223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growth of capital g</a:t>
            </a:r>
            <a:r>
              <a:rPr baseline="-5999"/>
              <a:t>K</a:t>
            </a:r>
            <a:r>
              <a:t> = s/κ-δ</a:t>
            </a:r>
          </a:p>
          <a:p>
            <a:pPr marL="223787" indent="-223787" defTabSz="425195">
              <a:spcBef>
                <a:spcPts val="1100"/>
              </a:spcBef>
              <a:buFontTx/>
              <a:defRPr sz="223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do these mean?</a:t>
            </a:r>
          </a:p>
          <a:p>
            <a:pPr marL="223787" indent="-223787" defTabSz="425195">
              <a:spcBef>
                <a:spcPts val="1100"/>
              </a:spcBef>
              <a:buFontTx/>
              <a:defRPr sz="2232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23787" indent="-223787" defTabSz="425195">
              <a:spcBef>
                <a:spcPts val="1100"/>
              </a:spcBef>
              <a:buFontTx/>
              <a:defRPr sz="2232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425195">
              <a:spcBef>
                <a:spcPts val="1100"/>
              </a:spcBef>
              <a:buSzTx/>
              <a:buFontTx/>
              <a:buNone/>
              <a:defRPr b="1" sz="223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Now let’s look at the rate of change of capital-intensity κ as a function of the level of capital-intensity κ, for constant n, g, s, δ, and θ…</a:t>
            </a:r>
          </a:p>
        </p:txBody>
      </p:sp>
      <p:pic>
        <p:nvPicPr>
          <p:cNvPr id="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299" y="1266289"/>
            <a:ext cx="1168401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0902" y="1228189"/>
            <a:ext cx="1981201" cy="59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21163" y="1228189"/>
            <a:ext cx="3429001" cy="54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