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1pPr>
    <a:lvl2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2pPr>
    <a:lvl3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3pPr>
    <a:lvl4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4pPr>
    <a:lvl5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5pPr>
    <a:lvl6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6pPr>
    <a:lvl7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7pPr>
    <a:lvl8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8pPr>
    <a:lvl9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DBDB"/>
          </a:solidFill>
        </a:fill>
      </a:tcStyle>
    </a:wholeTbl>
    <a:band2H>
      <a:tcTxStyle b="def" i="def"/>
      <a:tcStyle>
        <a:tcBdr/>
        <a:fill>
          <a:solidFill>
            <a:srgbClr val="EEEEEE"/>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3CECE"/>
          </a:solidFill>
        </a:fill>
      </a:tcStyle>
    </a:wholeTbl>
    <a:band2H>
      <a:tcTxStyle b="def" i="def"/>
      <a:tcStyle>
        <a:tcBdr/>
        <a:fill>
          <a:solidFill>
            <a:srgbClr val="F1E8E8"/>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33" name="Shape 33"/>
          <p:cNvSpPr/>
          <p:nvPr>
            <p:ph type="sldImg"/>
          </p:nvPr>
        </p:nvSpPr>
        <p:spPr>
          <a:xfrm>
            <a:off x="1143000" y="685800"/>
            <a:ext cx="4572000" cy="3429000"/>
          </a:xfrm>
          <a:prstGeom prst="rect">
            <a:avLst/>
          </a:prstGeom>
        </p:spPr>
        <p:txBody>
          <a:bodyPr/>
          <a:lstStyle/>
          <a:p>
            <a:pPr/>
          </a:p>
        </p:txBody>
      </p:sp>
      <p:sp>
        <p:nvSpPr>
          <p:cNvPr id="34" name="Shape 3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mj-lt"/>
        <a:ea typeface="+mj-ea"/>
        <a:cs typeface="+mj-cs"/>
        <a:sym typeface="Avenir Roman"/>
      </a:defRPr>
    </a:lvl1pPr>
    <a:lvl2pPr indent="228600" defTabSz="457200" latinLnBrk="0">
      <a:lnSpc>
        <a:spcPct val="125000"/>
      </a:lnSpc>
      <a:defRPr sz="2400">
        <a:latin typeface="+mj-lt"/>
        <a:ea typeface="+mj-ea"/>
        <a:cs typeface="+mj-cs"/>
        <a:sym typeface="Avenir Roman"/>
      </a:defRPr>
    </a:lvl2pPr>
    <a:lvl3pPr indent="457200" defTabSz="457200" latinLnBrk="0">
      <a:lnSpc>
        <a:spcPct val="125000"/>
      </a:lnSpc>
      <a:defRPr sz="2400">
        <a:latin typeface="+mj-lt"/>
        <a:ea typeface="+mj-ea"/>
        <a:cs typeface="+mj-cs"/>
        <a:sym typeface="Avenir Roman"/>
      </a:defRPr>
    </a:lvl3pPr>
    <a:lvl4pPr indent="685800" defTabSz="457200" latinLnBrk="0">
      <a:lnSpc>
        <a:spcPct val="125000"/>
      </a:lnSpc>
      <a:defRPr sz="2400">
        <a:latin typeface="+mj-lt"/>
        <a:ea typeface="+mj-ea"/>
        <a:cs typeface="+mj-cs"/>
        <a:sym typeface="Avenir Roman"/>
      </a:defRPr>
    </a:lvl4pPr>
    <a:lvl5pPr indent="914400" defTabSz="457200" latinLnBrk="0">
      <a:lnSpc>
        <a:spcPct val="125000"/>
      </a:lnSpc>
      <a:defRPr sz="2400">
        <a:latin typeface="+mj-lt"/>
        <a:ea typeface="+mj-ea"/>
        <a:cs typeface="+mj-cs"/>
        <a:sym typeface="Avenir Roman"/>
      </a:defRPr>
    </a:lvl5pPr>
    <a:lvl6pPr indent="1143000" defTabSz="457200" latinLnBrk="0">
      <a:lnSpc>
        <a:spcPct val="125000"/>
      </a:lnSpc>
      <a:defRPr sz="2400">
        <a:latin typeface="+mj-lt"/>
        <a:ea typeface="+mj-ea"/>
        <a:cs typeface="+mj-cs"/>
        <a:sym typeface="Avenir Roman"/>
      </a:defRPr>
    </a:lvl6pPr>
    <a:lvl7pPr indent="1371600" defTabSz="457200" latinLnBrk="0">
      <a:lnSpc>
        <a:spcPct val="125000"/>
      </a:lnSpc>
      <a:defRPr sz="2400">
        <a:latin typeface="+mj-lt"/>
        <a:ea typeface="+mj-ea"/>
        <a:cs typeface="+mj-cs"/>
        <a:sym typeface="Avenir Roman"/>
      </a:defRPr>
    </a:lvl7pPr>
    <a:lvl8pPr indent="1600200" defTabSz="457200" latinLnBrk="0">
      <a:lnSpc>
        <a:spcPct val="125000"/>
      </a:lnSpc>
      <a:defRPr sz="2400">
        <a:latin typeface="+mj-lt"/>
        <a:ea typeface="+mj-ea"/>
        <a:cs typeface="+mj-cs"/>
        <a:sym typeface="Avenir Roman"/>
      </a:defRPr>
    </a:lvl8pPr>
    <a:lvl9pPr indent="1828800" defTabSz="457200" latinLnBrk="0">
      <a:lnSpc>
        <a:spcPct val="125000"/>
      </a:lnSpc>
      <a:defRPr sz="2400">
        <a:latin typeface="+mj-lt"/>
        <a:ea typeface="+mj-ea"/>
        <a:cs typeface="+mj-cs"/>
        <a:sym typeface="Avenir Roman"/>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1" name="Slide Number"/>
          <p:cNvSpPr txBox="1"/>
          <p:nvPr>
            <p:ph type="sldNum" sz="quarter" idx="2"/>
          </p:nvPr>
        </p:nvSpPr>
        <p:spPr>
          <a:xfrm>
            <a:off x="8428178" y="6404293"/>
            <a:ext cx="258623" cy="269239"/>
          </a:xfrm>
          <a:prstGeom prst="rect">
            <a:avLst/>
          </a:prstGeom>
        </p:spPr>
        <p:txBody>
          <a:bodyPr lIns="45718" tIns="45718" rIns="45718" bIns="45718" anchor="ctr"/>
          <a:lstStyle>
            <a:lvl1pPr algn="r" defTabSz="457200">
              <a:defRPr>
                <a:solidFill>
                  <a:srgbClr val="898989"/>
                </a:solidFill>
                <a:uFill>
                  <a:solidFill>
                    <a:srgbClr val="898989"/>
                  </a:solidFill>
                </a:u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8" name="Slide Number"/>
          <p:cNvSpPr txBox="1"/>
          <p:nvPr>
            <p:ph type="sldNum" sz="quarter" idx="2"/>
          </p:nvPr>
        </p:nvSpPr>
        <p:spPr>
          <a:xfrm>
            <a:off x="8428178" y="6404293"/>
            <a:ext cx="258623" cy="269239"/>
          </a:xfrm>
          <a:prstGeom prst="rect">
            <a:avLst/>
          </a:prstGeom>
        </p:spPr>
        <p:txBody>
          <a:bodyPr lIns="45718" tIns="45718" rIns="45718" bIns="45718" anchor="ctr"/>
          <a:lstStyle>
            <a:lvl1pPr algn="r" defTabSz="457200">
              <a:defRPr>
                <a:solidFill>
                  <a:srgbClr val="898989"/>
                </a:solidFill>
                <a:uFill>
                  <a:solidFill>
                    <a:srgbClr val="898989"/>
                  </a:solidFill>
                </a:u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25" name="Title Text"/>
          <p:cNvSpPr txBox="1"/>
          <p:nvPr>
            <p:ph type="title"/>
          </p:nvPr>
        </p:nvSpPr>
        <p:spPr>
          <a:prstGeom prst="rect">
            <a:avLst/>
          </a:prstGeom>
        </p:spPr>
        <p:txBody>
          <a:bodyPr/>
          <a:lstStyle/>
          <a:p>
            <a:pPr/>
            <a:r>
              <a:t>Title Text</a:t>
            </a:r>
          </a:p>
        </p:txBody>
      </p:sp>
      <p:sp>
        <p:nvSpPr>
          <p:cNvPr id="26"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669725" y="312538"/>
            <a:ext cx="7804549" cy="1518048"/>
          </a:xfrm>
          <a:prstGeom prst="rect">
            <a:avLst/>
          </a:prstGeom>
          <a:ln w="12700">
            <a:miter lim="400000"/>
          </a:ln>
          <a:extLst>
            <a:ext uri="{C572A759-6A51-4108-AA02-DFA0A04FC94B}">
              <ma14:wrappingTextBoxFlag xmlns:ma14="http://schemas.microsoft.com/office/mac/drawingml/2011/main" val="1"/>
            </a:ext>
          </a:extLst>
        </p:spPr>
        <p:txBody>
          <a:bodyPr lIns="35717" tIns="35717" rIns="35717" bIns="35717" anchor="ctr">
            <a:normAutofit fontScale="100000" lnSpcReduction="0"/>
          </a:bodyPr>
          <a:lstStyle/>
          <a:p>
            <a:pPr/>
            <a:r>
              <a:t>Title Text</a:t>
            </a:r>
          </a:p>
        </p:txBody>
      </p:sp>
      <p:sp>
        <p:nvSpPr>
          <p:cNvPr id="3" name="Body Level One…"/>
          <p:cNvSpPr txBox="1"/>
          <p:nvPr>
            <p:ph type="body" idx="1"/>
          </p:nvPr>
        </p:nvSpPr>
        <p:spPr>
          <a:xfrm>
            <a:off x="669725" y="1830584"/>
            <a:ext cx="7804549" cy="4420198"/>
          </a:xfrm>
          <a:prstGeom prst="rect">
            <a:avLst/>
          </a:prstGeom>
          <a:ln w="12700">
            <a:miter lim="400000"/>
          </a:ln>
          <a:extLst>
            <a:ext uri="{C572A759-6A51-4108-AA02-DFA0A04FC94B}">
              <ma14:wrappingTextBoxFlag xmlns:ma14="http://schemas.microsoft.com/office/mac/drawingml/2011/main" val="1"/>
            </a:ext>
          </a:extLst>
        </p:spPr>
        <p:txBody>
          <a:bodyPr lIns="35717" tIns="35717" rIns="35717" bIns="35717"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4440733" y="6505277"/>
            <a:ext cx="253605" cy="249237"/>
          </a:xfrm>
          <a:prstGeom prst="rect">
            <a:avLst/>
          </a:prstGeom>
          <a:ln w="12700">
            <a:miter lim="400000"/>
          </a:ln>
        </p:spPr>
        <p:txBody>
          <a:bodyPr wrap="none" lIns="35717" tIns="35717" rIns="35717" bIns="35717">
            <a:spAutoFit/>
          </a:bodyPr>
          <a:lstStyle>
            <a:lvl1pPr algn="ctr" defTabSz="410764">
              <a:defRPr sz="1200">
                <a:uFillTx/>
                <a:latin typeface="Helvetica Light"/>
                <a:ea typeface="Helvetica Light"/>
                <a:cs typeface="Helvetica Light"/>
                <a:sym typeface="Helvetica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Lst>
  <p:transition xmlns:p14="http://schemas.microsoft.com/office/powerpoint/2010/main" spd="med" advClick="1"/>
  <p:txStyles>
    <p:titleStyle>
      <a:lvl1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n-lt"/>
          <a:ea typeface="+mn-ea"/>
          <a:cs typeface="+mn-cs"/>
          <a:sym typeface="Helvetica"/>
        </a:defRPr>
      </a:lvl1pPr>
      <a:lvl2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n-lt"/>
          <a:ea typeface="+mn-ea"/>
          <a:cs typeface="+mn-cs"/>
          <a:sym typeface="Helvetica"/>
        </a:defRPr>
      </a:lvl2pPr>
      <a:lvl3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n-lt"/>
          <a:ea typeface="+mn-ea"/>
          <a:cs typeface="+mn-cs"/>
          <a:sym typeface="Helvetica"/>
        </a:defRPr>
      </a:lvl3pPr>
      <a:lvl4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n-lt"/>
          <a:ea typeface="+mn-ea"/>
          <a:cs typeface="+mn-cs"/>
          <a:sym typeface="Helvetica"/>
        </a:defRPr>
      </a:lvl4pPr>
      <a:lvl5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n-lt"/>
          <a:ea typeface="+mn-ea"/>
          <a:cs typeface="+mn-cs"/>
          <a:sym typeface="Helvetica"/>
        </a:defRPr>
      </a:lvl5pPr>
      <a:lvl6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n-lt"/>
          <a:ea typeface="+mn-ea"/>
          <a:cs typeface="+mn-cs"/>
          <a:sym typeface="Helvetica"/>
        </a:defRPr>
      </a:lvl6pPr>
      <a:lvl7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n-lt"/>
          <a:ea typeface="+mn-ea"/>
          <a:cs typeface="+mn-cs"/>
          <a:sym typeface="Helvetica"/>
        </a:defRPr>
      </a:lvl7pPr>
      <a:lvl8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n-lt"/>
          <a:ea typeface="+mn-ea"/>
          <a:cs typeface="+mn-cs"/>
          <a:sym typeface="Helvetica"/>
        </a:defRPr>
      </a:lvl8pPr>
      <a:lvl9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n-lt"/>
          <a:ea typeface="+mn-ea"/>
          <a:cs typeface="+mn-cs"/>
          <a:sym typeface="Helvetica"/>
        </a:defRPr>
      </a:lvl9pPr>
    </p:titleStyle>
    <p:bodyStyle>
      <a:lvl1pPr marL="296333" marR="0" indent="-296333" algn="l" defTabSz="410764"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1pPr>
      <a:lvl2pPr marL="740832" marR="0" indent="-296332" algn="l" defTabSz="410764"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2pPr>
      <a:lvl3pPr marL="1185332" marR="0" indent="-296332" algn="l" defTabSz="410764"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3pPr>
      <a:lvl4pPr marL="1629833" marR="0" indent="-296332" algn="l" defTabSz="410764"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4pPr>
      <a:lvl5pPr marL="2074333" marR="0" indent="-296333" algn="l" defTabSz="410764"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5pPr>
      <a:lvl6pPr marL="2590800" marR="0" indent="-304800" algn="l" defTabSz="410764" rtl="0" latinLnBrk="0">
        <a:lnSpc>
          <a:spcPct val="100000"/>
        </a:lnSpc>
        <a:spcBef>
          <a:spcPts val="2900"/>
        </a:spcBef>
        <a:spcAft>
          <a:spcPts val="0"/>
        </a:spcAft>
        <a:buClrTx/>
        <a:buSzPct val="100000"/>
        <a:buFontTx/>
        <a:buChar char="•"/>
        <a:tabLst/>
        <a:defRPr b="0" baseline="0" cap="none" i="0" spc="0" strike="noStrike" sz="2400" u="none">
          <a:solidFill>
            <a:srgbClr val="000000"/>
          </a:solidFill>
          <a:uFillTx/>
          <a:latin typeface="Helvetica Light"/>
          <a:ea typeface="Helvetica Light"/>
          <a:cs typeface="Helvetica Light"/>
          <a:sym typeface="Helvetica Light"/>
        </a:defRPr>
      </a:lvl6pPr>
      <a:lvl7pPr marL="3048000" marR="0" indent="-304800" algn="l" defTabSz="410764" rtl="0" latinLnBrk="0">
        <a:lnSpc>
          <a:spcPct val="100000"/>
        </a:lnSpc>
        <a:spcBef>
          <a:spcPts val="2900"/>
        </a:spcBef>
        <a:spcAft>
          <a:spcPts val="0"/>
        </a:spcAft>
        <a:buClrTx/>
        <a:buSzPct val="100000"/>
        <a:buFontTx/>
        <a:buChar char="•"/>
        <a:tabLst/>
        <a:defRPr b="0" baseline="0" cap="none" i="0" spc="0" strike="noStrike" sz="2400" u="none">
          <a:solidFill>
            <a:srgbClr val="000000"/>
          </a:solidFill>
          <a:uFillTx/>
          <a:latin typeface="Helvetica Light"/>
          <a:ea typeface="Helvetica Light"/>
          <a:cs typeface="Helvetica Light"/>
          <a:sym typeface="Helvetica Light"/>
        </a:defRPr>
      </a:lvl7pPr>
      <a:lvl8pPr marL="3505200" marR="0" indent="-304800" algn="l" defTabSz="410764" rtl="0" latinLnBrk="0">
        <a:lnSpc>
          <a:spcPct val="100000"/>
        </a:lnSpc>
        <a:spcBef>
          <a:spcPts val="2900"/>
        </a:spcBef>
        <a:spcAft>
          <a:spcPts val="0"/>
        </a:spcAft>
        <a:buClrTx/>
        <a:buSzPct val="100000"/>
        <a:buFontTx/>
        <a:buChar char="•"/>
        <a:tabLst/>
        <a:defRPr b="0" baseline="0" cap="none" i="0" spc="0" strike="noStrike" sz="2400" u="none">
          <a:solidFill>
            <a:srgbClr val="000000"/>
          </a:solidFill>
          <a:uFillTx/>
          <a:latin typeface="Helvetica Light"/>
          <a:ea typeface="Helvetica Light"/>
          <a:cs typeface="Helvetica Light"/>
          <a:sym typeface="Helvetica Light"/>
        </a:defRPr>
      </a:lvl8pPr>
      <a:lvl9pPr marL="3962400" marR="0" indent="-304800" algn="l" defTabSz="410764" rtl="0" latinLnBrk="0">
        <a:lnSpc>
          <a:spcPct val="100000"/>
        </a:lnSpc>
        <a:spcBef>
          <a:spcPts val="2900"/>
        </a:spcBef>
        <a:spcAft>
          <a:spcPts val="0"/>
        </a:spcAft>
        <a:buClrTx/>
        <a:buSzPct val="100000"/>
        <a:buFontTx/>
        <a:buChar char="•"/>
        <a:tabLst/>
        <a:defRPr b="0" baseline="0" cap="none" i="0" spc="0" strike="noStrike" sz="2400" u="none">
          <a:solidFill>
            <a:srgbClr val="000000"/>
          </a:solidFill>
          <a:uFillTx/>
          <a:latin typeface="Helvetica Light"/>
          <a:ea typeface="Helvetica Light"/>
          <a:cs typeface="Helvetica Light"/>
          <a:sym typeface="Helvetica Light"/>
        </a:defRPr>
      </a:lvl9pPr>
    </p:bodyStyle>
    <p:otherStyle>
      <a:lvl1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1pPr>
      <a:lvl2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2pPr>
      <a:lvl3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3pPr>
      <a:lvl4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4pPr>
      <a:lvl5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5pPr>
      <a:lvl6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6pPr>
      <a:lvl7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7pPr>
      <a:lvl8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8pPr>
      <a:lvl9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delong@econ.berkeley.edu" TargetMode="External"/><Relationship Id="rId3" Type="http://schemas.openxmlformats.org/officeDocument/2006/relationships/hyperlink" Target="https://bcourses.berkeley.edu/courses/1487684" TargetMode="External"/><Relationship Id="rId4" Type="http://schemas.openxmlformats.org/officeDocument/2006/relationships/hyperlink" Target="https://github.com/braddelong/public-files/blob/master/econ-115-lecture-1.pptx"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bcourses.berkeley.edu/courses/1487684" TargetMode="External"/><Relationship Id="rId3" Type="http://schemas.openxmlformats.org/officeDocument/2006/relationships/hyperlink" Target="https://bcourses.berkeley.edu/courses/1487684/discussion_topics/5655555" TargetMode="External"/><Relationship Id="rId4" Type="http://schemas.openxmlformats.org/officeDocument/2006/relationships/hyperlink" Target="https://bcourses.berkeley.edu/courses/1487684/discussion_topics/5655977" TargetMode="External"/><Relationship Id="rId5" Type="http://schemas.openxmlformats.org/officeDocument/2006/relationships/hyperlink" Target="https://bcourses.berkeley.edu/courses/1487684/discussion_topics" TargetMode="External"/><Relationship Id="rId6" Type="http://schemas.openxmlformats.org/officeDocument/2006/relationships/hyperlink" Target="https://delong.typepad.com/files/slouching-towards-utopia-fall-2019.zip" TargetMode="External"/></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long.typepad.com/files/bellamy-backward.pdf" TargetMode="External"/><Relationship Id="rId3" Type="http://schemas.openxmlformats.org/officeDocument/2006/relationships/image" Target="../media/image1.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delong@econ.berkeley.edu" TargetMode="External"/></Relationships>

</file>

<file path=ppt/slides/_rels/slide4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long.typepad.com/files/slouching-towards-utopia-fall-2019.zip" TargetMode="External"/></Relationships>

</file>

<file path=ppt/slides/_rels/slide5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bcourses.berkeley.edu/courses/1487684" TargetMode="External"/><Relationship Id="rId3" Type="http://schemas.openxmlformats.org/officeDocument/2006/relationships/hyperlink" Target="https://bcourses.berkeley.edu/courses/1487684/discussion_topics/5655555" TargetMode="External"/><Relationship Id="rId4" Type="http://schemas.openxmlformats.org/officeDocument/2006/relationships/hyperlink" Target="https://bcourses.berkeley.edu/courses/1487684/discussion_topics/5655977" TargetMode="External"/><Relationship Id="rId5" Type="http://schemas.openxmlformats.org/officeDocument/2006/relationships/hyperlink" Target="https://bcourses.berkeley.edu/courses/1487684/discussion_topics/5656252" TargetMode="Externa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andymatuschak.org/books/" TargetMode="External"/></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long.typepad.com/files/adler-read.pdf" TargetMode="External"/></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 name="U.C. Berkeley: Economics 115: Spring 2020…"/>
          <p:cNvSpPr txBox="1"/>
          <p:nvPr>
            <p:ph type="title" idx="4294967295"/>
          </p:nvPr>
        </p:nvSpPr>
        <p:spPr>
          <a:xfrm>
            <a:off x="277663" y="-1"/>
            <a:ext cx="8572501" cy="2540001"/>
          </a:xfrm>
          <a:prstGeom prst="rect">
            <a:avLst/>
          </a:prstGeom>
        </p:spPr>
        <p:txBody>
          <a:bodyPr lIns="45718" tIns="45718" rIns="45718" bIns="45718"/>
          <a:lstStyle/>
          <a:p>
            <a:pPr defTabSz="338326">
              <a:defRPr sz="2900">
                <a:uFill>
                  <a:solidFill>
                    <a:srgbClr val="000000"/>
                  </a:solidFill>
                </a:uFill>
              </a:defRPr>
            </a:pPr>
            <a:r>
              <a:t>U.C. Berkeley: Economics 115: Spring 2020</a:t>
            </a:r>
            <a:r>
              <a:rPr sz="5100">
                <a:latin typeface="Calibri"/>
                <a:ea typeface="Calibri"/>
                <a:cs typeface="Calibri"/>
                <a:sym typeface="Calibri"/>
              </a:rPr>
              <a:t> </a:t>
            </a:r>
            <a:endParaRPr sz="5100"/>
          </a:p>
          <a:p>
            <a:pPr defTabSz="338326">
              <a:defRPr sz="4400">
                <a:uFill>
                  <a:solidFill>
                    <a:srgbClr val="000000"/>
                  </a:solidFill>
                </a:uFill>
                <a:latin typeface="Calibri"/>
                <a:ea typeface="Calibri"/>
                <a:cs typeface="Calibri"/>
                <a:sym typeface="Calibri"/>
              </a:defRPr>
            </a:pPr>
            <a:r>
              <a:t>20th Century Economic History: Lecture 1: Introduction</a:t>
            </a:r>
          </a:p>
        </p:txBody>
      </p:sp>
      <p:sp>
        <p:nvSpPr>
          <p:cNvPr id="37" name="Brad DeLong…"/>
          <p:cNvSpPr txBox="1"/>
          <p:nvPr>
            <p:ph type="body" idx="4294967295"/>
          </p:nvPr>
        </p:nvSpPr>
        <p:spPr>
          <a:xfrm>
            <a:off x="277663" y="2540000"/>
            <a:ext cx="8572501" cy="4127500"/>
          </a:xfrm>
          <a:prstGeom prst="rect">
            <a:avLst/>
          </a:prstGeom>
        </p:spPr>
        <p:txBody>
          <a:bodyPr lIns="45718" tIns="45718" rIns="45718" bIns="45718" anchor="t"/>
          <a:lstStyle/>
          <a:p>
            <a:pPr marL="0" indent="0" algn="ctr" defTabSz="402336">
              <a:spcBef>
                <a:spcPts val="1000"/>
              </a:spcBef>
              <a:buSzTx/>
              <a:buFont typeface="Arial"/>
              <a:buNone/>
              <a:defRPr b="1" sz="3100">
                <a:uFill>
                  <a:solidFill>
                    <a:srgbClr val="000000"/>
                  </a:solidFill>
                </a:uFill>
                <a:latin typeface="+mn-lt"/>
                <a:ea typeface="+mn-ea"/>
                <a:cs typeface="+mn-cs"/>
                <a:sym typeface="Helvetica"/>
              </a:defRPr>
            </a:pPr>
          </a:p>
          <a:p>
            <a:pPr marL="0" indent="0" algn="ctr" defTabSz="402336">
              <a:spcBef>
                <a:spcPts val="1000"/>
              </a:spcBef>
              <a:buSzTx/>
              <a:buFont typeface="Arial"/>
              <a:buNone/>
              <a:defRPr b="1" sz="3100">
                <a:uFill>
                  <a:solidFill>
                    <a:srgbClr val="000000"/>
                  </a:solidFill>
                </a:uFill>
                <a:latin typeface="+mn-lt"/>
                <a:ea typeface="+mn-ea"/>
                <a:cs typeface="+mn-cs"/>
                <a:sym typeface="Helvetica"/>
              </a:defRPr>
            </a:pPr>
            <a:r>
              <a:t>Brad DeLong</a:t>
            </a:r>
          </a:p>
          <a:p>
            <a:pPr marL="0" indent="0" algn="ctr" defTabSz="402336">
              <a:spcBef>
                <a:spcPts val="1000"/>
              </a:spcBef>
              <a:buSzTx/>
              <a:buFont typeface="Arial"/>
              <a:buNone/>
              <a:defRPr sz="2100">
                <a:uFill>
                  <a:solidFill>
                    <a:srgbClr val="000000"/>
                  </a:solidFill>
                </a:uFill>
                <a:latin typeface="+mn-lt"/>
                <a:ea typeface="+mn-ea"/>
                <a:cs typeface="+mn-cs"/>
                <a:sym typeface="Helvetica"/>
              </a:defRPr>
            </a:pPr>
            <a:r>
              <a:t>Department of Economics and Blum Center, U.C. Berkeley; and WCEG</a:t>
            </a:r>
          </a:p>
          <a:p>
            <a:pPr marL="0" indent="0" algn="ctr" defTabSz="402336">
              <a:spcBef>
                <a:spcPts val="1000"/>
              </a:spcBef>
              <a:buSzTx/>
              <a:buFont typeface="Arial"/>
              <a:buNone/>
              <a:defRPr sz="2100" u="sng">
                <a:solidFill>
                  <a:srgbClr val="0000FF"/>
                </a:solidFill>
                <a:uFill>
                  <a:solidFill>
                    <a:srgbClr val="0000FF"/>
                  </a:solidFill>
                </a:uFill>
                <a:latin typeface="+mn-lt"/>
                <a:ea typeface="+mn-ea"/>
                <a:cs typeface="+mn-cs"/>
                <a:sym typeface="Helvetica"/>
              </a:defRPr>
            </a:pPr>
            <a:r>
              <a:rPr>
                <a:hlinkClick r:id="rId2" invalidUrl="" action="" tgtFrame="" tooltip="" history="1" highlightClick="0" endSnd="0"/>
              </a:rPr>
              <a:t>delong@econ.berkeley.edu</a:t>
            </a:r>
          </a:p>
          <a:p>
            <a:pPr marL="0" indent="0" algn="ctr" defTabSz="402336">
              <a:spcBef>
                <a:spcPts val="1000"/>
              </a:spcBef>
              <a:buSzTx/>
              <a:buFont typeface="Arial"/>
              <a:buNone/>
              <a:defRPr sz="2100">
                <a:uFill>
                  <a:solidFill>
                    <a:srgbClr val="000000"/>
                  </a:solidFill>
                </a:uFill>
                <a:latin typeface="+mn-lt"/>
                <a:ea typeface="+mn-ea"/>
                <a:cs typeface="+mn-cs"/>
                <a:sym typeface="Helvetica"/>
              </a:defRPr>
            </a:pPr>
          </a:p>
          <a:p>
            <a:pPr marL="0" indent="0" algn="ctr" defTabSz="402336">
              <a:spcBef>
                <a:spcPts val="1000"/>
              </a:spcBef>
              <a:buSzTx/>
              <a:buFont typeface="Arial"/>
              <a:buNone/>
              <a:defRPr sz="2100">
                <a:uFill>
                  <a:solidFill>
                    <a:srgbClr val="000000"/>
                  </a:solidFill>
                </a:uFill>
                <a:latin typeface="+mn-lt"/>
                <a:ea typeface="+mn-ea"/>
                <a:cs typeface="+mn-cs"/>
                <a:sym typeface="Helvetica"/>
              </a:defRPr>
            </a:pPr>
            <a:r>
              <a:t>last revised: 2020-01-22</a:t>
            </a:r>
          </a:p>
          <a:p>
            <a:pPr marL="0" indent="0" algn="ctr" defTabSz="402336">
              <a:spcBef>
                <a:spcPts val="1000"/>
              </a:spcBef>
              <a:buSzTx/>
              <a:buFont typeface="Arial"/>
              <a:buNone/>
              <a:defRPr sz="2100">
                <a:uFill>
                  <a:solidFill>
                    <a:srgbClr val="000000"/>
                  </a:solidFill>
                </a:uFill>
                <a:latin typeface="+mn-lt"/>
                <a:ea typeface="+mn-ea"/>
                <a:cs typeface="+mn-cs"/>
                <a:sym typeface="Helvetica"/>
              </a:defRPr>
            </a:pPr>
            <a:r>
              <a:t>for delivery: W 2020-01-22 17:00 HMMB390</a:t>
            </a:r>
          </a:p>
          <a:p>
            <a:pPr marL="0" indent="0" algn="ctr" defTabSz="402336">
              <a:spcBef>
                <a:spcPts val="1000"/>
              </a:spcBef>
              <a:buSzTx/>
              <a:buFont typeface="Arial"/>
              <a:buNone/>
              <a:defRPr sz="1400">
                <a:uFill>
                  <a:solidFill>
                    <a:srgbClr val="000000"/>
                  </a:solidFill>
                </a:uFill>
                <a:latin typeface="+mn-lt"/>
                <a:ea typeface="+mn-ea"/>
                <a:cs typeface="+mn-cs"/>
                <a:sym typeface="Helvetica"/>
              </a:defRPr>
            </a:pPr>
            <a:r>
              <a:t>&lt;</a:t>
            </a:r>
            <a:r>
              <a:rPr u="sng">
                <a:solidFill>
                  <a:srgbClr val="0000FF"/>
                </a:solidFill>
                <a:uFill>
                  <a:solidFill>
                    <a:srgbClr val="0000FF"/>
                  </a:solidFill>
                </a:uFill>
                <a:hlinkClick r:id="rId3" invalidUrl="" action="" tgtFrame="" tooltip="" history="1" highlightClick="0" endSnd="0"/>
              </a:rPr>
              <a:t>https://bcourses.berkeley.edu/courses/1487684</a:t>
            </a:r>
            <a:r>
              <a:t>&gt;</a:t>
            </a:r>
          </a:p>
          <a:p>
            <a:pPr marL="0" indent="0" algn="ctr" defTabSz="402336">
              <a:spcBef>
                <a:spcPts val="0"/>
              </a:spcBef>
              <a:buSzTx/>
              <a:buFont typeface="Arial"/>
              <a:buNone/>
              <a:defRPr sz="1200">
                <a:uFill>
                  <a:solidFill>
                    <a:srgbClr val="000000"/>
                  </a:solidFill>
                </a:uFill>
                <a:latin typeface="+mn-lt"/>
                <a:ea typeface="+mn-ea"/>
                <a:cs typeface="+mn-cs"/>
                <a:sym typeface="Helvetica"/>
              </a:defRPr>
            </a:pPr>
            <a:r>
              <a:t>&lt;</a:t>
            </a:r>
            <a:r>
              <a:rPr u="sng">
                <a:solidFill>
                  <a:srgbClr val="0000FF"/>
                </a:solidFill>
                <a:uFill>
                  <a:solidFill>
                    <a:srgbClr val="0000FF"/>
                  </a:solidFill>
                </a:uFill>
                <a:hlinkClick r:id="rId4" invalidUrl="" action="" tgtFrame="" tooltip="" history="1" highlightClick="0" endSnd="0"/>
              </a:rPr>
              <a:t>https://github.com/braddelong/public-files/blob/master/econ-115-lecture-1.pptx</a:t>
            </a:r>
            <a:r>
              <a:t>&gt;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 name="Why?"/>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Why?</a:t>
            </a:r>
          </a:p>
        </p:txBody>
      </p:sp>
      <p:sp>
        <p:nvSpPr>
          <p:cNvPr id="64" name="Why do I say the long twentieth century really started then?"/>
          <p:cNvSpPr txBox="1"/>
          <p:nvPr>
            <p:ph type="body" idx="4294967295"/>
          </p:nvPr>
        </p:nvSpPr>
        <p:spPr>
          <a:xfrm>
            <a:off x="277663" y="1267121"/>
            <a:ext cx="8572501" cy="5397503"/>
          </a:xfrm>
          <a:prstGeom prst="rect">
            <a:avLst/>
          </a:prstGeom>
        </p:spPr>
        <p:txBody>
          <a:bodyPr lIns="45718" tIns="45718" rIns="45718" bIns="45718" anchor="t"/>
          <a:lstStyle>
            <a:lvl1pPr marL="0" indent="0" defTabSz="457200">
              <a:spcBef>
                <a:spcPts val="1200"/>
              </a:spcBef>
              <a:buSzTx/>
              <a:buFont typeface="Arial"/>
              <a:buNone/>
              <a:defRPr b="1">
                <a:uFill>
                  <a:solidFill>
                    <a:srgbClr val="000000"/>
                  </a:solidFill>
                </a:uFill>
                <a:latin typeface="+mn-lt"/>
                <a:ea typeface="+mn-ea"/>
                <a:cs typeface="+mn-cs"/>
                <a:sym typeface="Helvetica"/>
              </a:defRPr>
            </a:lvl1pPr>
          </a:lstStyle>
          <a:p>
            <a:pPr/>
            <a:r>
              <a:t>Why do I say the long twentieth century really started then?</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 name="When?"/>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When?</a:t>
            </a:r>
          </a:p>
        </p:txBody>
      </p:sp>
      <p:sp>
        <p:nvSpPr>
          <p:cNvPr id="67" name="When do I say the long twentieth century really ended?…"/>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When do I say the long twentieth century really ended?</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1989</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2000</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2008</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2016</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 name="Why?"/>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Why?</a:t>
            </a:r>
          </a:p>
        </p:txBody>
      </p:sp>
      <p:sp>
        <p:nvSpPr>
          <p:cNvPr id="70" name="Why do I say the long twentieth century really ended then?"/>
          <p:cNvSpPr txBox="1"/>
          <p:nvPr>
            <p:ph type="body" idx="4294967295"/>
          </p:nvPr>
        </p:nvSpPr>
        <p:spPr>
          <a:xfrm>
            <a:off x="277663" y="1267121"/>
            <a:ext cx="8572501" cy="5397503"/>
          </a:xfrm>
          <a:prstGeom prst="rect">
            <a:avLst/>
          </a:prstGeom>
        </p:spPr>
        <p:txBody>
          <a:bodyPr lIns="45718" tIns="45718" rIns="45718" bIns="45718" anchor="t"/>
          <a:lstStyle>
            <a:lvl1pPr marL="0" indent="0" defTabSz="457200">
              <a:spcBef>
                <a:spcPts val="1200"/>
              </a:spcBef>
              <a:buSzTx/>
              <a:buFont typeface="Arial"/>
              <a:buNone/>
              <a:defRPr b="1">
                <a:uFill>
                  <a:solidFill>
                    <a:srgbClr val="000000"/>
                  </a:solidFill>
                </a:uFill>
                <a:latin typeface="+mn-lt"/>
                <a:ea typeface="+mn-ea"/>
                <a:cs typeface="+mn-cs"/>
                <a:sym typeface="Helvetica"/>
              </a:defRPr>
            </a:lvl1pPr>
          </a:lstStyle>
          <a:p>
            <a:pPr/>
            <a:r>
              <a:t>Why do I say the long twentieth century really ended then?</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2" name="Living Standards"/>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Living Standards</a:t>
            </a:r>
          </a:p>
        </p:txBody>
      </p:sp>
      <p:sp>
        <p:nvSpPr>
          <p:cNvPr id="73" name="What was a typical human standard of living back in 1870?…"/>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What was a typical human standard of living back in 1870?</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$2.50 a day (in “international dollars”)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$3.50 a 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$10 a 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$30 a 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5" name="Living Standards"/>
          <p:cNvSpPr txBox="1"/>
          <p:nvPr>
            <p:ph type="title" idx="4294967295"/>
          </p:nvPr>
        </p:nvSpPr>
        <p:spPr>
          <a:xfrm>
            <a:off x="277663" y="-2"/>
            <a:ext cx="8572501" cy="1267126"/>
          </a:xfrm>
          <a:prstGeom prst="rect">
            <a:avLst/>
          </a:prstGeom>
        </p:spPr>
        <p:txBody>
          <a:bodyPr lIns="45718" tIns="45718" rIns="45718" bIns="45718"/>
          <a:lstStyle/>
          <a:p>
            <a:pPr defTabSz="457200">
              <a:defRPr sz="6000">
                <a:solidFill>
                  <a:srgbClr val="000080"/>
                </a:solidFill>
                <a:uFill>
                  <a:solidFill>
                    <a:srgbClr val="000000"/>
                  </a:solidFill>
                </a:uFill>
                <a:latin typeface="Calibri"/>
                <a:ea typeface="Calibri"/>
                <a:cs typeface="Calibri"/>
                <a:sym typeface="Calibri"/>
              </a:defRPr>
            </a:pPr>
            <a:r>
              <a:t>Living</a:t>
            </a:r>
            <a:r>
              <a:rPr>
                <a:latin typeface="+mn-lt"/>
                <a:ea typeface="+mn-ea"/>
                <a:cs typeface="+mn-cs"/>
                <a:sym typeface="Helvetica"/>
              </a:rPr>
              <a:t> Standards</a:t>
            </a:r>
          </a:p>
        </p:txBody>
      </p:sp>
      <p:sp>
        <p:nvSpPr>
          <p:cNvPr id="76" name="What is a typical human standard of living today?…"/>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What is a typical human standard of living today?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$2.50 a day (in “international dollars”)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$3.50 a 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$10 a 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$30 a 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$180 a day</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8" name="Living Standards"/>
          <p:cNvSpPr txBox="1"/>
          <p:nvPr>
            <p:ph type="title" idx="4294967295"/>
          </p:nvPr>
        </p:nvSpPr>
        <p:spPr>
          <a:xfrm>
            <a:off x="277663" y="-2"/>
            <a:ext cx="8572501" cy="1267126"/>
          </a:xfrm>
          <a:prstGeom prst="rect">
            <a:avLst/>
          </a:prstGeom>
        </p:spPr>
        <p:txBody>
          <a:bodyPr lIns="45718" tIns="45718" rIns="45718" bIns="45718"/>
          <a:lstStyle/>
          <a:p>
            <a:pPr defTabSz="457200">
              <a:defRPr sz="6000">
                <a:solidFill>
                  <a:srgbClr val="000080"/>
                </a:solidFill>
                <a:uFill>
                  <a:solidFill>
                    <a:srgbClr val="000000"/>
                  </a:solidFill>
                </a:uFill>
                <a:latin typeface="Calibri"/>
                <a:ea typeface="Calibri"/>
                <a:cs typeface="Calibri"/>
                <a:sym typeface="Calibri"/>
              </a:defRPr>
            </a:pPr>
            <a:r>
              <a:t>Living</a:t>
            </a:r>
            <a:r>
              <a:rPr>
                <a:latin typeface="+mn-lt"/>
                <a:ea typeface="+mn-ea"/>
                <a:cs typeface="+mn-cs"/>
                <a:sym typeface="Helvetica"/>
              </a:rPr>
              <a:t> Standards</a:t>
            </a:r>
          </a:p>
        </p:txBody>
      </p:sp>
      <p:sp>
        <p:nvSpPr>
          <p:cNvPr id="79" name="How well-off is the typical inhabitant of Greater San Francisco today?…"/>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How well-off is the typical inhabitant of Greater San Francisco today?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$2.50 a day (in “international dollars”)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$3.50 a 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$10 a 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$30 a 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$180 a day</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1" name="Utopia?"/>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latin typeface="Calibri"/>
                <a:ea typeface="Calibri"/>
                <a:cs typeface="Calibri"/>
                <a:sym typeface="Calibri"/>
              </a:defRPr>
            </a:lvl1pPr>
          </a:lstStyle>
          <a:p>
            <a:pPr/>
            <a:r>
              <a:t>Utopia?</a:t>
            </a:r>
          </a:p>
        </p:txBody>
      </p:sp>
      <p:sp>
        <p:nvSpPr>
          <p:cNvPr id="82" name="Well, then, the world today must be a utopia, right?"/>
          <p:cNvSpPr txBox="1"/>
          <p:nvPr>
            <p:ph type="body" idx="4294967295"/>
          </p:nvPr>
        </p:nvSpPr>
        <p:spPr>
          <a:xfrm>
            <a:off x="277663" y="1267121"/>
            <a:ext cx="8572501" cy="5397503"/>
          </a:xfrm>
          <a:prstGeom prst="rect">
            <a:avLst/>
          </a:prstGeom>
        </p:spPr>
        <p:txBody>
          <a:bodyPr lIns="45718" tIns="45718" rIns="45718" bIns="45718" anchor="t"/>
          <a:lstStyle>
            <a:lvl1pPr marL="0" indent="0" defTabSz="457200">
              <a:spcBef>
                <a:spcPts val="1200"/>
              </a:spcBef>
              <a:buSzTx/>
              <a:buFont typeface="Arial"/>
              <a:buNone/>
              <a:defRPr b="1">
                <a:uFill>
                  <a:solidFill>
                    <a:srgbClr val="000000"/>
                  </a:solidFill>
                </a:uFill>
                <a:latin typeface="+mn-lt"/>
                <a:ea typeface="+mn-ea"/>
                <a:cs typeface="+mn-cs"/>
                <a:sym typeface="Helvetica"/>
              </a:defRPr>
            </a:lvl1pPr>
          </a:lstStyle>
          <a:p>
            <a:pPr/>
            <a:r>
              <a:t>Well, then, the world today must be a utopia, right?</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4" name="Utopia?"/>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latin typeface="Calibri"/>
                <a:ea typeface="Calibri"/>
                <a:cs typeface="Calibri"/>
                <a:sym typeface="Calibri"/>
              </a:defRPr>
            </a:lvl1pPr>
          </a:lstStyle>
          <a:p>
            <a:pPr/>
            <a:r>
              <a:t>Utopia?</a:t>
            </a:r>
          </a:p>
        </p:txBody>
      </p:sp>
      <p:sp>
        <p:nvSpPr>
          <p:cNvPr id="85" name="Well, then, Greater San Francisco today must be a utopia, right?"/>
          <p:cNvSpPr txBox="1"/>
          <p:nvPr>
            <p:ph type="body" idx="4294967295"/>
          </p:nvPr>
        </p:nvSpPr>
        <p:spPr>
          <a:xfrm>
            <a:off x="277663" y="1267121"/>
            <a:ext cx="8572501" cy="5397503"/>
          </a:xfrm>
          <a:prstGeom prst="rect">
            <a:avLst/>
          </a:prstGeom>
        </p:spPr>
        <p:txBody>
          <a:bodyPr lIns="45718" tIns="45718" rIns="45718" bIns="45718" anchor="t"/>
          <a:lstStyle>
            <a:lvl1pPr marL="0" indent="0" defTabSz="457200">
              <a:spcBef>
                <a:spcPts val="1200"/>
              </a:spcBef>
              <a:buSzTx/>
              <a:buFont typeface="Arial"/>
              <a:buNone/>
              <a:defRPr b="1">
                <a:uFill>
                  <a:solidFill>
                    <a:srgbClr val="000000"/>
                  </a:solidFill>
                </a:uFill>
                <a:latin typeface="+mn-lt"/>
                <a:ea typeface="+mn-ea"/>
                <a:cs typeface="+mn-cs"/>
                <a:sym typeface="Helvetica"/>
              </a:defRPr>
            </a:lvl1pPr>
          </a:lstStyle>
          <a:p>
            <a:pPr/>
            <a:r>
              <a:t>Well, then, Greater San Francisco today must be a utopia, right?</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7" name="Pre-Industrial Poverty"/>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latin typeface="Calibri"/>
                <a:ea typeface="Calibri"/>
                <a:cs typeface="Calibri"/>
                <a:sym typeface="Calibri"/>
              </a:defRPr>
            </a:lvl1pPr>
          </a:lstStyle>
          <a:p>
            <a:pPr/>
            <a:r>
              <a:t>Pre-Industrial Poverty</a:t>
            </a:r>
          </a:p>
        </p:txBody>
      </p:sp>
      <p:sp>
        <p:nvSpPr>
          <p:cNvPr id="88" name="The principal reason that pre-industrial humanity was so poor was:…"/>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The principal reason that pre-industrial humanity was so poor was: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Because people back then were genetically cognitively inferior to us.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Because people back then were malnourished, and so cognitively inferior to us.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Because of Malthusian reasons.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Because of oppressive upper classes.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Something different from the above</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0" name="The Breakthrough Came When?"/>
          <p:cNvSpPr txBox="1"/>
          <p:nvPr>
            <p:ph type="title" idx="4294967295"/>
          </p:nvPr>
        </p:nvSpPr>
        <p:spPr>
          <a:xfrm>
            <a:off x="277663" y="-2"/>
            <a:ext cx="8572501" cy="1267126"/>
          </a:xfrm>
          <a:prstGeom prst="rect">
            <a:avLst/>
          </a:prstGeom>
        </p:spPr>
        <p:txBody>
          <a:bodyPr lIns="45718" tIns="45718" rIns="45718" bIns="45718"/>
          <a:lstStyle>
            <a:lvl1pPr defTabSz="333756">
              <a:defRPr sz="4300">
                <a:solidFill>
                  <a:srgbClr val="000080"/>
                </a:solidFill>
                <a:uFill>
                  <a:solidFill>
                    <a:srgbClr val="000000"/>
                  </a:solidFill>
                </a:uFill>
                <a:latin typeface="Calibri"/>
                <a:ea typeface="Calibri"/>
                <a:cs typeface="Calibri"/>
                <a:sym typeface="Calibri"/>
              </a:defRPr>
            </a:lvl1pPr>
          </a:lstStyle>
          <a:p>
            <a:pPr/>
            <a:r>
              <a:t>The Breakthrough Came When?</a:t>
            </a:r>
          </a:p>
        </p:txBody>
      </p:sp>
      <p:sp>
        <p:nvSpPr>
          <p:cNvPr id="91" name="The date after which it was clear that humanity had broken through to at least the potential of permanent prosperity was:…"/>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The date after which it was clear that humanity had broken through to at least the potential of permanent prosperity was: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1600, when it became clear that the Commercial Revolution had revolutionized trade and commerce.</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1780, when it became clear that science and technology were progressing much more rapidly than ever before.</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1850, when it became clear that the Industrial Revolution of steam, textiles, railroads, and iron was not just a flash in the pan.</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1900, when it became clear that the economy of globalization, corporations, and research labs was qualitatively different.</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It has not yet happened: we are using up our fossil-fuel seed corn, and its exhaustion will cause our civilization to crash.</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 name="About the Course"/>
          <p:cNvSpPr txBox="1"/>
          <p:nvPr>
            <p:ph type="title" idx="4294967295"/>
          </p:nvPr>
        </p:nvSpPr>
        <p:spPr>
          <a:xfrm>
            <a:off x="277663" y="-2"/>
            <a:ext cx="8572501" cy="1267126"/>
          </a:xfrm>
          <a:prstGeom prst="rect">
            <a:avLst/>
          </a:prstGeom>
        </p:spPr>
        <p:txBody>
          <a:bodyPr lIns="45718" tIns="45718" rIns="45718" bIns="45718"/>
          <a:lstStyle>
            <a:lvl1pPr defTabSz="457200">
              <a:defRPr sz="6000">
                <a:uFill>
                  <a:solidFill>
                    <a:srgbClr val="000000"/>
                  </a:solidFill>
                </a:uFill>
              </a:defRPr>
            </a:lvl1pPr>
          </a:lstStyle>
          <a:p>
            <a:pPr/>
            <a:r>
              <a:t>About the Course</a:t>
            </a:r>
          </a:p>
        </p:txBody>
      </p:sp>
      <p:sp>
        <p:nvSpPr>
          <p:cNvPr id="40" name="The long 20th century will in all likelihood be seen in the future as the watershed in human experience:…"/>
          <p:cNvSpPr txBox="1"/>
          <p:nvPr>
            <p:ph type="body" idx="4294967295"/>
          </p:nvPr>
        </p:nvSpPr>
        <p:spPr>
          <a:xfrm>
            <a:off x="277663" y="1267121"/>
            <a:ext cx="8572501" cy="5397503"/>
          </a:xfrm>
          <a:prstGeom prst="rect">
            <a:avLst/>
          </a:prstGeom>
        </p:spPr>
        <p:txBody>
          <a:bodyPr lIns="45718" tIns="45718" rIns="45718" bIns="45718" anchor="t"/>
          <a:lstStyle/>
          <a:p>
            <a:pPr marL="0" indent="0" defTabSz="370331">
              <a:spcBef>
                <a:spcPts val="900"/>
              </a:spcBef>
              <a:buSzTx/>
              <a:buFont typeface="Arial"/>
              <a:buNone/>
              <a:defRPr b="1" sz="1900">
                <a:uFill>
                  <a:solidFill>
                    <a:srgbClr val="000000"/>
                  </a:solidFill>
                </a:uFill>
                <a:latin typeface="+mn-lt"/>
                <a:ea typeface="+mn-ea"/>
                <a:cs typeface="+mn-cs"/>
                <a:sym typeface="Helvetica"/>
              </a:defRPr>
            </a:pPr>
            <a:r>
              <a:t>The long 20th century will in all likelihood be seen in the future as </a:t>
            </a:r>
            <a:r>
              <a:rPr i="1"/>
              <a:t>the</a:t>
            </a:r>
            <a:r>
              <a:t> watershed in human experience:</a:t>
            </a:r>
          </a:p>
          <a:p>
            <a:pPr marL="194910"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Nine aspects:</a:t>
            </a:r>
          </a:p>
          <a:p>
            <a:pPr lvl="1" marL="503521"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History was economic…</a:t>
            </a:r>
          </a:p>
          <a:p>
            <a:pPr lvl="1" marL="503521"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Explosion of wealth…</a:t>
            </a:r>
          </a:p>
          <a:p>
            <a:pPr lvl="1" marL="503521"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Cornucopia of technology…</a:t>
            </a:r>
          </a:p>
          <a:p>
            <a:pPr lvl="1" marL="503521"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Demographic transition…</a:t>
            </a:r>
          </a:p>
          <a:p>
            <a:pPr lvl="1" marL="503521"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Feminist revolution…</a:t>
            </a:r>
          </a:p>
          <a:p>
            <a:pPr lvl="1" marL="503521"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Empowered tyrannies…</a:t>
            </a:r>
          </a:p>
          <a:p>
            <a:pPr lvl="1" marL="503521"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Wealth gulfs…</a:t>
            </a:r>
          </a:p>
          <a:p>
            <a:pPr lvl="1" marL="503521"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Inclusion and hierarchy attenuation…</a:t>
            </a:r>
          </a:p>
          <a:p>
            <a:pPr lvl="1" marL="503521"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Mismanagement and insecurity…</a:t>
            </a:r>
          </a:p>
          <a:p>
            <a:pPr marL="194910"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Humanity is unlikely to see as transformative—for good and ill, but mostly for good—century again…</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3" name="The “Heroic” Collective Useful Knowledge Index"/>
          <p:cNvSpPr txBox="1"/>
          <p:nvPr>
            <p:ph type="title" idx="4294967295"/>
          </p:nvPr>
        </p:nvSpPr>
        <p:spPr>
          <a:xfrm>
            <a:off x="277663" y="-2"/>
            <a:ext cx="8572501" cy="1267126"/>
          </a:xfrm>
          <a:prstGeom prst="rect">
            <a:avLst/>
          </a:prstGeom>
        </p:spPr>
        <p:txBody>
          <a:bodyPr lIns="45718" tIns="45718" rIns="45718" bIns="45718"/>
          <a:lstStyle>
            <a:lvl1pPr defTabSz="288036">
              <a:defRPr sz="3700">
                <a:solidFill>
                  <a:srgbClr val="000080"/>
                </a:solidFill>
                <a:uFill>
                  <a:solidFill>
                    <a:srgbClr val="000000"/>
                  </a:solidFill>
                </a:uFill>
                <a:latin typeface="Calibri"/>
                <a:ea typeface="Calibri"/>
                <a:cs typeface="Calibri"/>
                <a:sym typeface="Calibri"/>
              </a:defRPr>
            </a:lvl1pPr>
          </a:lstStyle>
          <a:p>
            <a:pPr/>
            <a:r>
              <a:t>The “Heroic” Collective Useful Knowledge Index</a:t>
            </a:r>
          </a:p>
        </p:txBody>
      </p:sp>
      <p:sp>
        <p:nvSpPr>
          <p:cNvPr id="94" name="Professor DeLong has an index of how much economically useful knowledge about technology and organization humanity has. That index goes from:…"/>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Professor DeLong has an index of how much economically useful knowledge about technology and organization humanity has. That index goes from:</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About 5 in 1500 to 50 in 1870 to roughly 75 today.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About 5 in 1500 to 8 in 1870 to roughly 16 today.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About 5 in 1500 to 16 in 1870 to roughly 400 today.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About 5 in 1500 to 50 in 1870 to roughly 400 today.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Something different</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6" name="Why Wasn’t the World Richer in 1870?"/>
          <p:cNvSpPr txBox="1"/>
          <p:nvPr>
            <p:ph type="title" idx="4294967295"/>
          </p:nvPr>
        </p:nvSpPr>
        <p:spPr>
          <a:xfrm>
            <a:off x="277663" y="-2"/>
            <a:ext cx="8572501" cy="1267126"/>
          </a:xfrm>
          <a:prstGeom prst="rect">
            <a:avLst/>
          </a:prstGeom>
        </p:spPr>
        <p:txBody>
          <a:bodyPr lIns="45718" tIns="45718" rIns="45718" bIns="45718"/>
          <a:lstStyle>
            <a:lvl1pPr defTabSz="288036">
              <a:defRPr sz="3700">
                <a:solidFill>
                  <a:srgbClr val="000080"/>
                </a:solidFill>
                <a:uFill>
                  <a:solidFill>
                    <a:srgbClr val="000000"/>
                  </a:solidFill>
                </a:uFill>
                <a:latin typeface="Calibri"/>
                <a:ea typeface="Calibri"/>
                <a:cs typeface="Calibri"/>
                <a:sym typeface="Calibri"/>
              </a:defRPr>
            </a:lvl1pPr>
          </a:lstStyle>
          <a:p>
            <a:pPr/>
            <a:r>
              <a:t>Why Wasn’t the World Richer in 1870?</a:t>
            </a:r>
          </a:p>
        </p:txBody>
      </p:sp>
      <p:sp>
        <p:nvSpPr>
          <p:cNvPr id="97" name="There was substantial technological progress between the end of agrarian stagnation in 1500 and 1870. So why wa the world in 1870 still so poor—with most humans having good reason to fear that it might be difficult to get their 2000 calories a day next year, and many had good reason to fear that it might be difficult to get their 2000 calories a day next week?…"/>
          <p:cNvSpPr txBox="1"/>
          <p:nvPr>
            <p:ph type="body" idx="4294967295"/>
          </p:nvPr>
        </p:nvSpPr>
        <p:spPr>
          <a:xfrm>
            <a:off x="277663" y="1267121"/>
            <a:ext cx="8572501" cy="5397503"/>
          </a:xfrm>
          <a:prstGeom prst="rect">
            <a:avLst/>
          </a:prstGeom>
        </p:spPr>
        <p:txBody>
          <a:bodyPr lIns="45718" tIns="45718" rIns="45718" bIns="45718" anchor="t"/>
          <a:lstStyle/>
          <a:p>
            <a:pPr marL="0" indent="0" defTabSz="384047">
              <a:spcBef>
                <a:spcPts val="1000"/>
              </a:spcBef>
              <a:buSzTx/>
              <a:buFont typeface="Arial"/>
              <a:buNone/>
              <a:defRPr b="1" sz="2000">
                <a:uFill>
                  <a:solidFill>
                    <a:srgbClr val="000000"/>
                  </a:solidFill>
                </a:uFill>
                <a:latin typeface="+mn-lt"/>
                <a:ea typeface="+mn-ea"/>
                <a:cs typeface="+mn-cs"/>
                <a:sym typeface="Helvetica"/>
              </a:defRPr>
            </a:pPr>
            <a:r>
              <a:t>There was substantial technological progress between the end of agrarian stagnation in 1500 and 1870. So why wa the world in 1870 still so poor—with most humans having good reason to fear that it might be difficult to get their 2000 calories a day next year, and many had good reason to fear that it might be difficult to get their 2000 calories a day next week?</a:t>
            </a:r>
          </a:p>
          <a:p>
            <a:pPr marL="336883" indent="-336883" defTabSz="384047">
              <a:spcBef>
                <a:spcPts val="1000"/>
              </a:spcBef>
              <a:buSzPct val="100000"/>
              <a:buAutoNum type="alphaUcPeriod" startAt="1"/>
              <a:defRPr sz="2000">
                <a:uFill>
                  <a:solidFill>
                    <a:srgbClr val="000000"/>
                  </a:solidFill>
                </a:uFill>
                <a:latin typeface="Times New Roman"/>
                <a:ea typeface="Times New Roman"/>
                <a:cs typeface="Times New Roman"/>
                <a:sym typeface="Times New Roman"/>
              </a:defRPr>
            </a:pPr>
            <a:r>
              <a:t>Because of rapidly rising inequality: the coming of the modern state with its police and its army allowed the rich to hold on to massive amounts of property.</a:t>
            </a:r>
          </a:p>
          <a:p>
            <a:pPr marL="336883" indent="-336883" defTabSz="384047">
              <a:spcBef>
                <a:spcPts val="1000"/>
              </a:spcBef>
              <a:buSzPct val="100000"/>
              <a:buAutoNum type="alphaUcPeriod" startAt="1"/>
              <a:defRPr sz="2000">
                <a:uFill>
                  <a:solidFill>
                    <a:srgbClr val="000000"/>
                  </a:solidFill>
                </a:uFill>
                <a:latin typeface="Times New Roman"/>
                <a:ea typeface="Times New Roman"/>
                <a:cs typeface="Times New Roman"/>
                <a:sym typeface="Times New Roman"/>
              </a:defRPr>
            </a:pPr>
            <a:r>
              <a:t>Because of capitalism: capitalists still the property of the farmers and the craftsmen and turned them into wage-slaves.</a:t>
            </a:r>
          </a:p>
          <a:p>
            <a:pPr marL="336883" indent="-336883" defTabSz="384047">
              <a:spcBef>
                <a:spcPts val="1000"/>
              </a:spcBef>
              <a:buSzPct val="100000"/>
              <a:buAutoNum type="alphaUcPeriod" startAt="1"/>
              <a:defRPr sz="2000">
                <a:uFill>
                  <a:solidFill>
                    <a:srgbClr val="000000"/>
                  </a:solidFill>
                </a:uFill>
                <a:latin typeface="Times New Roman"/>
                <a:ea typeface="Times New Roman"/>
                <a:cs typeface="Times New Roman"/>
                <a:sym typeface="Times New Roman"/>
              </a:defRPr>
            </a:pPr>
            <a:r>
              <a:t>Because of Malthusian pressures: population growth meant that average farm sizes in 1870 were but 2/5 of what they had been in 1500.</a:t>
            </a:r>
          </a:p>
          <a:p>
            <a:pPr marL="336883" indent="-336883" defTabSz="384047">
              <a:spcBef>
                <a:spcPts val="1000"/>
              </a:spcBef>
              <a:buSzPct val="100000"/>
              <a:buAutoNum type="alphaUcPeriod" startAt="1"/>
              <a:defRPr sz="2000">
                <a:uFill>
                  <a:solidFill>
                    <a:srgbClr val="000000"/>
                  </a:solidFill>
                </a:uFill>
                <a:latin typeface="Times New Roman"/>
                <a:ea typeface="Times New Roman"/>
                <a:cs typeface="Times New Roman"/>
                <a:sym typeface="Times New Roman"/>
              </a:defRPr>
            </a:pPr>
            <a:r>
              <a:t>The premise is false: the typical human in 1870 had roughly four times the standard of living of the typical human in 1500.</a:t>
            </a:r>
          </a:p>
          <a:p>
            <a:pPr marL="336883" indent="-336883" defTabSz="384047">
              <a:spcBef>
                <a:spcPts val="1000"/>
              </a:spcBef>
              <a:buSzPct val="100000"/>
              <a:buAutoNum type="alphaUcPeriod" startAt="1"/>
              <a:defRPr sz="2000">
                <a:uFill>
                  <a:solidFill>
                    <a:srgbClr val="000000"/>
                  </a:solidFill>
                </a:uFill>
                <a:latin typeface="Times New Roman"/>
                <a:ea typeface="Times New Roman"/>
                <a:cs typeface="Times New Roman"/>
                <a:sym typeface="Times New Roman"/>
              </a:defRPr>
            </a:pPr>
            <a:r>
              <a:t>Something different.</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9" name="Average Income per Capita"/>
          <p:cNvSpPr txBox="1"/>
          <p:nvPr>
            <p:ph type="title" idx="4294967295"/>
          </p:nvPr>
        </p:nvSpPr>
        <p:spPr>
          <a:xfrm>
            <a:off x="277663" y="-2"/>
            <a:ext cx="8572501" cy="1267126"/>
          </a:xfrm>
          <a:prstGeom prst="rect">
            <a:avLst/>
          </a:prstGeom>
        </p:spPr>
        <p:txBody>
          <a:bodyPr lIns="45718" tIns="45718" rIns="45718" bIns="45718"/>
          <a:lstStyle>
            <a:lvl1pPr defTabSz="393191">
              <a:defRPr sz="5100">
                <a:solidFill>
                  <a:srgbClr val="000080"/>
                </a:solidFill>
                <a:uFill>
                  <a:solidFill>
                    <a:srgbClr val="000000"/>
                  </a:solidFill>
                </a:uFill>
                <a:latin typeface="Calibri"/>
                <a:ea typeface="Calibri"/>
                <a:cs typeface="Calibri"/>
                <a:sym typeface="Calibri"/>
              </a:defRPr>
            </a:lvl1pPr>
          </a:lstStyle>
          <a:p>
            <a:pPr/>
            <a:r>
              <a:t>Average Income per Capita</a:t>
            </a:r>
          </a:p>
        </p:txBody>
      </p:sp>
      <p:sp>
        <p:nvSpPr>
          <p:cNvPr id="100" name="It was something like $900 per year in 1500, and still only $1300 in 1870. What is it today, roughly?…"/>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It was something like $900 per year in 1500, and still only $1300 in 1870. What is it today, roughly?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$1200 per year.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$12000 per year.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$120,000 per year.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The question makes no sense: our lives today are so different from those of people five centuries ago that qualitative comparisons inevitably mislead rather than illuminate.</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2" name="The Long 20th Century’s Economic Revolution"/>
          <p:cNvSpPr txBox="1"/>
          <p:nvPr>
            <p:ph type="title" idx="4294967295"/>
          </p:nvPr>
        </p:nvSpPr>
        <p:spPr>
          <a:xfrm>
            <a:off x="277663" y="-2"/>
            <a:ext cx="8572501" cy="1267126"/>
          </a:xfrm>
          <a:prstGeom prst="rect">
            <a:avLst/>
          </a:prstGeom>
        </p:spPr>
        <p:txBody>
          <a:bodyPr lIns="45718" tIns="45718" rIns="45718" bIns="45718"/>
          <a:lstStyle>
            <a:lvl1pPr defTabSz="288036">
              <a:defRPr sz="3700">
                <a:solidFill>
                  <a:srgbClr val="000080"/>
                </a:solidFill>
                <a:uFill>
                  <a:solidFill>
                    <a:srgbClr val="000000"/>
                  </a:solidFill>
                </a:uFill>
                <a:latin typeface="Calibri"/>
                <a:ea typeface="Calibri"/>
                <a:cs typeface="Calibri"/>
                <a:sym typeface="Calibri"/>
              </a:defRPr>
            </a:lvl1pPr>
          </a:lstStyle>
          <a:p>
            <a:pPr/>
            <a:r>
              <a:t>The Long 20th Century’s Economic Revolution</a:t>
            </a:r>
          </a:p>
        </p:txBody>
      </p:sp>
      <p:sp>
        <p:nvSpPr>
          <p:cNvPr id="103" name="Its principal source was:…"/>
          <p:cNvSpPr txBox="1"/>
          <p:nvPr>
            <p:ph type="body" idx="4294967295"/>
          </p:nvPr>
        </p:nvSpPr>
        <p:spPr>
          <a:xfrm>
            <a:off x="277663" y="1267121"/>
            <a:ext cx="8572501" cy="5397503"/>
          </a:xfrm>
          <a:prstGeom prst="rect">
            <a:avLst/>
          </a:prstGeom>
        </p:spPr>
        <p:txBody>
          <a:bodyPr lIns="45718" tIns="45718" rIns="45718" bIns="45718" anchor="t"/>
          <a:lstStyle/>
          <a:p>
            <a:pPr marL="0" indent="0" defTabSz="393191">
              <a:spcBef>
                <a:spcPts val="1000"/>
              </a:spcBef>
              <a:buSzTx/>
              <a:buFont typeface="Arial"/>
              <a:buNone/>
              <a:defRPr b="1" sz="2000">
                <a:uFill>
                  <a:solidFill>
                    <a:srgbClr val="000000"/>
                  </a:solidFill>
                </a:uFill>
                <a:latin typeface="+mn-lt"/>
                <a:ea typeface="+mn-ea"/>
                <a:cs typeface="+mn-cs"/>
                <a:sym typeface="Helvetica"/>
              </a:defRPr>
            </a:pPr>
            <a:r>
              <a:t>Its principal source was:</a:t>
            </a:r>
          </a:p>
          <a:p>
            <a:pPr marL="344905" indent="-344905" defTabSz="393191">
              <a:spcBef>
                <a:spcPts val="1000"/>
              </a:spcBef>
              <a:buSzPct val="100000"/>
              <a:buAutoNum type="alphaUcPeriod" startAt="1"/>
              <a:defRPr sz="2000">
                <a:uFill>
                  <a:solidFill>
                    <a:srgbClr val="000000"/>
                  </a:solidFill>
                </a:uFill>
                <a:latin typeface="Times New Roman"/>
                <a:ea typeface="Times New Roman"/>
                <a:cs typeface="Times New Roman"/>
                <a:sym typeface="Times New Roman"/>
              </a:defRPr>
            </a:pPr>
            <a:r>
              <a:t>The existence of a market economy: rapid modern economic growth is inevitable once you have a stable market economy with secure property rights.</a:t>
            </a:r>
          </a:p>
          <a:p>
            <a:pPr marL="344905" indent="-344905" defTabSz="393191">
              <a:spcBef>
                <a:spcPts val="1000"/>
              </a:spcBef>
              <a:buSzPct val="100000"/>
              <a:buAutoNum type="alphaUcPeriod" startAt="1"/>
              <a:defRPr sz="2000">
                <a:uFill>
                  <a:solidFill>
                    <a:srgbClr val="000000"/>
                  </a:solidFill>
                </a:uFill>
                <a:latin typeface="Times New Roman"/>
                <a:ea typeface="Times New Roman"/>
                <a:cs typeface="Times New Roman"/>
                <a:sym typeface="Times New Roman"/>
              </a:defRPr>
            </a:pPr>
            <a:r>
              <a:t>The cheap ocean and rail transport that destroyed distance as a cost and brought economies all over the world cheek-by-jowl: this greatly amplified the division of labor, and prosperity depends primarily on a fine division of labor.</a:t>
            </a:r>
          </a:p>
          <a:p>
            <a:pPr marL="344905" indent="-344905" defTabSz="393191">
              <a:spcBef>
                <a:spcPts val="1000"/>
              </a:spcBef>
              <a:buSzPct val="100000"/>
              <a:buAutoNum type="alphaUcPeriod" startAt="1"/>
              <a:defRPr sz="2000">
                <a:uFill>
                  <a:solidFill>
                    <a:srgbClr val="000000"/>
                  </a:solidFill>
                </a:uFill>
                <a:latin typeface="Times New Roman"/>
                <a:ea typeface="Times New Roman"/>
                <a:cs typeface="Times New Roman"/>
                <a:sym typeface="Times New Roman"/>
              </a:defRPr>
            </a:pPr>
            <a:r>
              <a:t>The transformation and routinization of invention, via the creation of the industrial research labs to develop and the communities of engineering practice to understand and the corporations to deploy—these were the things that supercharged economic growth</a:t>
            </a:r>
          </a:p>
          <a:p>
            <a:pPr marL="344905" indent="-344905" defTabSz="393191">
              <a:spcBef>
                <a:spcPts val="1000"/>
              </a:spcBef>
              <a:buSzPct val="100000"/>
              <a:buAutoNum type="alphaUcPeriod" startAt="1"/>
              <a:defRPr sz="2000">
                <a:uFill>
                  <a:solidFill>
                    <a:srgbClr val="000000"/>
                  </a:solidFill>
                </a:uFill>
                <a:latin typeface="Times New Roman"/>
                <a:ea typeface="Times New Roman"/>
                <a:cs typeface="Times New Roman"/>
                <a:sym typeface="Times New Roman"/>
              </a:defRPr>
            </a:pPr>
            <a:r>
              <a:t>The ability to greatly ramp up the rate of exploitation, and so devote much more of society’s production to investment and capital accumulation.</a:t>
            </a:r>
          </a:p>
          <a:p>
            <a:pPr marL="344905" indent="-344905" defTabSz="393191">
              <a:spcBef>
                <a:spcPts val="1000"/>
              </a:spcBef>
              <a:buSzPct val="100000"/>
              <a:buAutoNum type="alphaUcPeriod" startAt="1"/>
              <a:defRPr sz="2000">
                <a:uFill>
                  <a:solidFill>
                    <a:srgbClr val="000000"/>
                  </a:solidFill>
                </a:uFill>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5" name="What Is the Average Global Rate of Economic Growth per Capita over the Long 20th Century?"/>
          <p:cNvSpPr txBox="1"/>
          <p:nvPr>
            <p:ph type="title" idx="4294967295"/>
          </p:nvPr>
        </p:nvSpPr>
        <p:spPr>
          <a:xfrm>
            <a:off x="277663" y="-2"/>
            <a:ext cx="8572501" cy="1267126"/>
          </a:xfrm>
          <a:prstGeom prst="rect">
            <a:avLst/>
          </a:prstGeom>
        </p:spPr>
        <p:txBody>
          <a:bodyPr lIns="45718" tIns="45718" rIns="45718" bIns="45718"/>
          <a:lstStyle/>
          <a:p>
            <a:pPr defTabSz="224026">
              <a:defRPr sz="2900">
                <a:solidFill>
                  <a:srgbClr val="000080"/>
                </a:solidFill>
                <a:uFill>
                  <a:solidFill>
                    <a:srgbClr val="000000"/>
                  </a:solidFill>
                </a:uFill>
                <a:latin typeface="Calibri"/>
                <a:ea typeface="Calibri"/>
                <a:cs typeface="Calibri"/>
                <a:sym typeface="Calibri"/>
              </a:defRPr>
            </a:pPr>
            <a:r>
              <a:t>What Is the Average Global Rate of Economic Growth </a:t>
            </a:r>
            <a:r>
              <a:rPr i="1"/>
              <a:t>per Capita</a:t>
            </a:r>
            <a:r>
              <a:t> over the Long 20th Century?</a:t>
            </a:r>
          </a:p>
        </p:txBody>
      </p:sp>
      <p:sp>
        <p:nvSpPr>
          <p:cNvPr id="106" name="What is the single number you should hold in your head?…"/>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What is the single number you should hold in your head?</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0.15% per year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1.5% per year.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8% per year.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2.3% per year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8" name="Which Economist Was Right?"/>
          <p:cNvSpPr txBox="1"/>
          <p:nvPr>
            <p:ph type="title" idx="4294967295"/>
          </p:nvPr>
        </p:nvSpPr>
        <p:spPr>
          <a:xfrm>
            <a:off x="277663" y="-2"/>
            <a:ext cx="8572501" cy="1267126"/>
          </a:xfrm>
          <a:prstGeom prst="rect">
            <a:avLst/>
          </a:prstGeom>
        </p:spPr>
        <p:txBody>
          <a:bodyPr lIns="45718" tIns="45718" rIns="45718" bIns="45718"/>
          <a:lstStyle>
            <a:lvl1pPr defTabSz="356615">
              <a:defRPr sz="4600">
                <a:solidFill>
                  <a:srgbClr val="000080"/>
                </a:solidFill>
                <a:uFill>
                  <a:solidFill>
                    <a:srgbClr val="000000"/>
                  </a:solidFill>
                </a:uFill>
                <a:latin typeface="Calibri"/>
                <a:ea typeface="Calibri"/>
                <a:cs typeface="Calibri"/>
                <a:sym typeface="Calibri"/>
              </a:defRPr>
            </a:lvl1pPr>
          </a:lstStyle>
          <a:p>
            <a:pPr/>
            <a:r>
              <a:t>Which Economist Was Right?</a:t>
            </a:r>
          </a:p>
        </p:txBody>
      </p:sp>
      <p:sp>
        <p:nvSpPr>
          <p:cNvPr id="109" name="Who writing in the 19th century had more of a grasp of the possibilities that the 20th century was going to bring?…"/>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Who writing in the 19th century had more of a grasp of the possibilities that the 20th century was going to bring?</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Thomas Robert Malthus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Karl Marx (and his under-appreciated BFF, Friedrich Engels)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John Stuart Mill</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William Stanley Jevons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1" name="19th Century Best Selling Novelist Human Felicity"/>
          <p:cNvSpPr txBox="1"/>
          <p:nvPr>
            <p:ph type="title" idx="4294967295"/>
          </p:nvPr>
        </p:nvSpPr>
        <p:spPr>
          <a:xfrm>
            <a:off x="277663" y="-2"/>
            <a:ext cx="8572501" cy="1267126"/>
          </a:xfrm>
          <a:prstGeom prst="rect">
            <a:avLst/>
          </a:prstGeom>
        </p:spPr>
        <p:txBody>
          <a:bodyPr lIns="45718" tIns="45718" rIns="45718" bIns="45718"/>
          <a:lstStyle>
            <a:lvl1pPr defTabSz="288036">
              <a:defRPr sz="3700">
                <a:solidFill>
                  <a:srgbClr val="000080"/>
                </a:solidFill>
                <a:uFill>
                  <a:solidFill>
                    <a:srgbClr val="000000"/>
                  </a:solidFill>
                </a:uFill>
                <a:latin typeface="Calibri"/>
                <a:ea typeface="Calibri"/>
                <a:cs typeface="Calibri"/>
                <a:sym typeface="Calibri"/>
              </a:defRPr>
            </a:lvl1pPr>
          </a:lstStyle>
          <a:p>
            <a:pPr/>
            <a:r>
              <a:t>19th Century Best Selling Novelist Human Felicity</a:t>
            </a:r>
          </a:p>
        </p:txBody>
      </p:sp>
      <p:sp>
        <p:nvSpPr>
          <p:cNvPr id="112" name="According to Bellamy’s protagonist, what technological innovation of the year 2000 brings the people of that (to him, future) time to “the limit of human felicity?"/>
          <p:cNvSpPr txBox="1"/>
          <p:nvPr>
            <p:ph type="body" idx="4294967295"/>
          </p:nvPr>
        </p:nvSpPr>
        <p:spPr>
          <a:xfrm>
            <a:off x="277663" y="1267121"/>
            <a:ext cx="8572501" cy="5397503"/>
          </a:xfrm>
          <a:prstGeom prst="rect">
            <a:avLst/>
          </a:prstGeom>
        </p:spPr>
        <p:txBody>
          <a:bodyPr lIns="45718" tIns="45718" rIns="45718" bIns="45718" anchor="t"/>
          <a:lstStyle>
            <a:lvl1pPr marL="0" indent="0" defTabSz="457200">
              <a:spcBef>
                <a:spcPts val="1200"/>
              </a:spcBef>
              <a:buSzTx/>
              <a:buFont typeface="Arial"/>
              <a:buNone/>
              <a:defRPr b="1">
                <a:uFill>
                  <a:solidFill>
                    <a:srgbClr val="000000"/>
                  </a:solidFill>
                </a:uFill>
                <a:latin typeface="+mn-lt"/>
                <a:ea typeface="+mn-ea"/>
                <a:cs typeface="+mn-cs"/>
                <a:sym typeface="Helvetica"/>
              </a:defRPr>
            </a:lvl1pPr>
          </a:lstStyle>
          <a:p>
            <a:pPr/>
            <a:r>
              <a:t>According to Bellamy’s protagonist, what technological innovation of the year 2000 brings the people of that (to him, future) time to “the limit of human felicity?</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4" name="Shadows…"/>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latin typeface="Calibri"/>
                <a:ea typeface="Calibri"/>
                <a:cs typeface="Calibri"/>
                <a:sym typeface="Calibri"/>
              </a:defRPr>
            </a:lvl1pPr>
          </a:lstStyle>
          <a:p>
            <a:pPr/>
            <a:r>
              <a:t>Shadows…</a:t>
            </a:r>
          </a:p>
        </p:txBody>
      </p:sp>
      <p:sp>
        <p:nvSpPr>
          <p:cNvPr id="115" name="How many people today are still living on less than $2 a day?…"/>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How many people today are still living on less than $2 a 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70 million</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230 million</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700 million</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2.3 billion</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 name="Shadows…"/>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latin typeface="Calibri"/>
                <a:ea typeface="Calibri"/>
                <a:cs typeface="Calibri"/>
                <a:sym typeface="Calibri"/>
              </a:defRPr>
            </a:lvl1pPr>
          </a:lstStyle>
          <a:p>
            <a:pPr/>
            <a:r>
              <a:t>Shadows…</a:t>
            </a:r>
          </a:p>
        </p:txBody>
      </p:sp>
      <p:sp>
        <p:nvSpPr>
          <p:cNvPr id="118" name="What fraction of people today live in countries where average income per capita is greater than $40,000 per year?…"/>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What fraction of people today live in countries where average income</a:t>
            </a:r>
            <a:r>
              <a:rPr i="1"/>
              <a:t> per capita</a:t>
            </a:r>
            <a:r>
              <a:t> is greater than $40,000 per year?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50%</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15%</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5%</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1.5%</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 name="How I End the Chapter"/>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latin typeface="Calibri"/>
                <a:ea typeface="Calibri"/>
                <a:cs typeface="Calibri"/>
                <a:sym typeface="Calibri"/>
              </a:defRPr>
            </a:lvl1pPr>
          </a:lstStyle>
          <a:p>
            <a:pPr/>
            <a:r>
              <a:t>How I End the Chapter</a:t>
            </a:r>
          </a:p>
        </p:txBody>
      </p:sp>
      <p:sp>
        <p:nvSpPr>
          <p:cNvPr id="121" name="I try to cement in your brains two words to describe how you should think about the history of the long 20th century. What are those two words?"/>
          <p:cNvSpPr txBox="1"/>
          <p:nvPr>
            <p:ph type="body" idx="4294967295"/>
          </p:nvPr>
        </p:nvSpPr>
        <p:spPr>
          <a:xfrm>
            <a:off x="277663" y="1267121"/>
            <a:ext cx="8572501" cy="5397503"/>
          </a:xfrm>
          <a:prstGeom prst="rect">
            <a:avLst/>
          </a:prstGeom>
        </p:spPr>
        <p:txBody>
          <a:bodyPr lIns="45718" tIns="45718" rIns="45718" bIns="45718" anchor="t"/>
          <a:lstStyle>
            <a:lvl1pPr marL="0" indent="0" defTabSz="457200">
              <a:spcBef>
                <a:spcPts val="1200"/>
              </a:spcBef>
              <a:buSzTx/>
              <a:buFont typeface="Arial"/>
              <a:buNone/>
              <a:defRPr b="1">
                <a:uFill>
                  <a:solidFill>
                    <a:srgbClr val="000000"/>
                  </a:solidFill>
                </a:uFill>
                <a:latin typeface="+mn-lt"/>
                <a:ea typeface="+mn-ea"/>
                <a:cs typeface="+mn-cs"/>
                <a:sym typeface="Helvetica"/>
              </a:defRPr>
            </a:lvl1pPr>
          </a:lstStyle>
          <a:p>
            <a:pPr/>
            <a:r>
              <a:t>I try to cement in your brains two words to describe how you should think about the history of the long 20th century. What are those two words?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 name="Administration, etc."/>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Administration, etc.</a:t>
            </a:r>
          </a:p>
        </p:txBody>
      </p:sp>
      <p:sp>
        <p:nvSpPr>
          <p:cNvPr id="43" name="bCourses website &lt;https://bcourses.berkeley.edu/courses/1487684&gt;…"/>
          <p:cNvSpPr txBox="1"/>
          <p:nvPr>
            <p:ph type="body" idx="4294967295"/>
          </p:nvPr>
        </p:nvSpPr>
        <p:spPr>
          <a:xfrm>
            <a:off x="277663" y="1267121"/>
            <a:ext cx="8572501" cy="5397503"/>
          </a:xfrm>
          <a:prstGeom prst="rect">
            <a:avLst/>
          </a:prstGeom>
        </p:spPr>
        <p:txBody>
          <a:bodyPr lIns="45718" tIns="45718" rIns="45718" bIns="45718" anchor="t"/>
          <a:lstStyle/>
          <a:p>
            <a:pPr marL="0" indent="0" defTabSz="388620">
              <a:spcBef>
                <a:spcPts val="1000"/>
              </a:spcBef>
              <a:buSzTx/>
              <a:buFont typeface="Arial"/>
              <a:buNone/>
              <a:defRPr b="1" sz="2000">
                <a:uFill>
                  <a:solidFill>
                    <a:srgbClr val="000000"/>
                  </a:solidFill>
                </a:uFill>
                <a:latin typeface="+mn-lt"/>
                <a:ea typeface="+mn-ea"/>
                <a:cs typeface="+mn-cs"/>
                <a:sym typeface="Helvetica"/>
              </a:defRPr>
            </a:pPr>
            <a:r>
              <a:t>bCourses website &lt;</a:t>
            </a:r>
            <a:r>
              <a:rPr u="sng">
                <a:solidFill>
                  <a:srgbClr val="0000FF"/>
                </a:solidFill>
                <a:uFill>
                  <a:solidFill>
                    <a:srgbClr val="0000FF"/>
                  </a:solidFill>
                </a:uFill>
                <a:hlinkClick r:id="rId2" invalidUrl="" action="" tgtFrame="" tooltip="" history="1" highlightClick="0" endSnd="0"/>
              </a:rPr>
              <a:t>https://bcourses.berkeley.edu/courses/1487684</a:t>
            </a:r>
            <a:r>
              <a:t>&gt;</a:t>
            </a:r>
          </a:p>
          <a:p>
            <a:pPr marL="204535" indent="-204535" defTabSz="388620">
              <a:spcBef>
                <a:spcPts val="1000"/>
              </a:spcBef>
              <a:buSzPct val="100000"/>
              <a:defRPr sz="2000">
                <a:uFill>
                  <a:solidFill>
                    <a:srgbClr val="000000"/>
                  </a:solidFill>
                </a:uFill>
                <a:latin typeface="Times New Roman"/>
                <a:ea typeface="Times New Roman"/>
                <a:cs typeface="Times New Roman"/>
                <a:sym typeface="Times New Roman"/>
              </a:defRPr>
            </a:pPr>
            <a:r>
              <a:t>Essential administrative details for economics courses &lt;</a:t>
            </a:r>
            <a:r>
              <a:rPr u="sng">
                <a:solidFill>
                  <a:srgbClr val="0000FF"/>
                </a:solidFill>
                <a:uFill>
                  <a:solidFill>
                    <a:srgbClr val="0000FF"/>
                  </a:solidFill>
                </a:uFill>
                <a:hlinkClick r:id="rId3" invalidUrl="" action="" tgtFrame="" tooltip="" history="1" highlightClick="0" endSnd="0"/>
              </a:rPr>
              <a:t>https://bcourses.berkeley.edu/courses/1487684/discussion_topics/5655555</a:t>
            </a:r>
            <a:r>
              <a:t>&gt;</a:t>
            </a:r>
          </a:p>
          <a:p>
            <a:pPr marL="204535" indent="-204535" defTabSz="388620">
              <a:spcBef>
                <a:spcPts val="1000"/>
              </a:spcBef>
              <a:buSzPct val="100000"/>
              <a:defRPr sz="2000">
                <a:uFill>
                  <a:solidFill>
                    <a:srgbClr val="000000"/>
                  </a:solidFill>
                </a:uFill>
                <a:latin typeface="Times New Roman"/>
                <a:ea typeface="Times New Roman"/>
                <a:cs typeface="Times New Roman"/>
                <a:sym typeface="Times New Roman"/>
              </a:defRPr>
            </a:pPr>
            <a:r>
              <a:t>Course procedures &lt;</a:t>
            </a:r>
            <a:r>
              <a:rPr u="sng">
                <a:solidFill>
                  <a:srgbClr val="0000FF"/>
                </a:solidFill>
                <a:uFill>
                  <a:solidFill>
                    <a:srgbClr val="0000FF"/>
                  </a:solidFill>
                </a:uFill>
                <a:hlinkClick r:id="rId4" invalidUrl="" action="" tgtFrame="" tooltip="" history="1" highlightClick="0" endSnd="0"/>
              </a:rPr>
              <a:t>https://bcourses.berkeley.edu/courses/1487684/discussion_topics/5655977</a:t>
            </a:r>
            <a:r>
              <a:t>&gt;</a:t>
            </a:r>
          </a:p>
          <a:p>
            <a:pPr marL="204535" indent="-204535" defTabSz="388620">
              <a:spcBef>
                <a:spcPts val="1000"/>
              </a:spcBef>
              <a:buSzPct val="100000"/>
              <a:defRPr sz="2000">
                <a:uFill>
                  <a:solidFill>
                    <a:srgbClr val="000000"/>
                  </a:solidFill>
                </a:uFill>
                <a:latin typeface="Times New Roman"/>
                <a:ea typeface="Times New Roman"/>
                <a:cs typeface="Times New Roman"/>
                <a:sym typeface="Times New Roman"/>
              </a:defRPr>
            </a:pPr>
            <a:r>
              <a:t>Discussions &lt;</a:t>
            </a:r>
            <a:r>
              <a:rPr u="sng">
                <a:solidFill>
                  <a:srgbClr val="0000FF"/>
                </a:solidFill>
                <a:uFill>
                  <a:solidFill>
                    <a:srgbClr val="0000FF"/>
                  </a:solidFill>
                </a:uFill>
                <a:hlinkClick r:id="rId5" invalidUrl="" action="" tgtFrame="" tooltip="" history="1" highlightClick="0" endSnd="0"/>
              </a:rPr>
              <a:t>https://bcourses.berkeley.edu/courses/1487684/discussion_topics</a:t>
            </a:r>
            <a:r>
              <a:t>&gt;</a:t>
            </a:r>
          </a:p>
          <a:p>
            <a:pPr marL="204535" indent="-204535" defTabSz="388620">
              <a:spcBef>
                <a:spcPts val="1000"/>
              </a:spcBef>
              <a:buSzPct val="100000"/>
              <a:defRPr sz="2000">
                <a:uFill>
                  <a:solidFill>
                    <a:srgbClr val="000000"/>
                  </a:solidFill>
                </a:uFill>
                <a:latin typeface="Times New Roman"/>
                <a:ea typeface="Times New Roman"/>
                <a:cs typeface="Times New Roman"/>
                <a:sym typeface="Times New Roman"/>
              </a:defRPr>
            </a:pPr>
            <a:r>
              <a:t>Readings:</a:t>
            </a:r>
          </a:p>
          <a:p>
            <a:pPr lvl="1" marL="528386" indent="-204535" defTabSz="388620">
              <a:spcBef>
                <a:spcPts val="1000"/>
              </a:spcBef>
              <a:buSzPct val="100000"/>
              <a:defRPr sz="2000">
                <a:uFill>
                  <a:solidFill>
                    <a:srgbClr val="000000"/>
                  </a:solidFill>
                </a:uFill>
                <a:latin typeface="Times New Roman"/>
                <a:ea typeface="Times New Roman"/>
                <a:cs typeface="Times New Roman"/>
                <a:sym typeface="Times New Roman"/>
              </a:defRPr>
            </a:pPr>
            <a:r>
              <a:t>Major reading: &lt;</a:t>
            </a:r>
            <a:r>
              <a:rPr u="sng">
                <a:solidFill>
                  <a:srgbClr val="0000FF"/>
                </a:solidFill>
                <a:uFill>
                  <a:solidFill>
                    <a:srgbClr val="0000FF"/>
                  </a:solidFill>
                </a:uFill>
                <a:hlinkClick r:id="rId6" invalidUrl="" action="" tgtFrame="" tooltip="" history="1" highlightClick="0" endSnd="0"/>
              </a:rPr>
              <a:t>https://delong.typepad.com/files/slouching-towards-utopia-fall-2019.zip</a:t>
            </a:r>
            <a:r>
              <a:t>&gt;</a:t>
            </a:r>
          </a:p>
          <a:p>
            <a:pPr lvl="1" marL="528386" indent="-204535" defTabSz="388620">
              <a:spcBef>
                <a:spcPts val="1000"/>
              </a:spcBef>
              <a:buSzPct val="100000"/>
              <a:defRPr sz="2000">
                <a:uFill>
                  <a:solidFill>
                    <a:srgbClr val="000000"/>
                  </a:solidFill>
                </a:uFill>
                <a:latin typeface="Times New Roman"/>
                <a:ea typeface="Times New Roman"/>
                <a:cs typeface="Times New Roman"/>
                <a:sym typeface="Times New Roman"/>
              </a:defRPr>
            </a:pPr>
            <a:r>
              <a:t>Five books: Allen: </a:t>
            </a:r>
            <a:r>
              <a:rPr i="1"/>
              <a:t>Global Economic History; </a:t>
            </a:r>
            <a:r>
              <a:t>Cohen and DeLong: </a:t>
            </a:r>
            <a:r>
              <a:rPr i="1"/>
              <a:t>Concrete Economics</a:t>
            </a:r>
            <a:r>
              <a:t>; Dasgupta: </a:t>
            </a:r>
            <a:r>
              <a:rPr i="1"/>
              <a:t>Economics</a:t>
            </a:r>
            <a:r>
              <a:t>; Eichengreen: </a:t>
            </a:r>
            <a:r>
              <a:rPr i="1"/>
              <a:t>Globalizing</a:t>
            </a:r>
            <a:r>
              <a:t> </a:t>
            </a:r>
            <a:r>
              <a:rPr i="1"/>
              <a:t>Capital</a:t>
            </a:r>
            <a:r>
              <a:t>; Skidelsky: </a:t>
            </a:r>
            <a:r>
              <a:rPr i="1"/>
              <a:t>Keynes.</a:t>
            </a:r>
            <a:endParaRPr i="1"/>
          </a:p>
          <a:p>
            <a:pPr marL="204535" indent="-204535" defTabSz="388620">
              <a:spcBef>
                <a:spcPts val="1000"/>
              </a:spcBef>
              <a:buSzPct val="100000"/>
              <a:defRPr sz="2000">
                <a:uFill>
                  <a:solidFill>
                    <a:srgbClr val="000000"/>
                  </a:solidFill>
                </a:uFill>
                <a:latin typeface="Times New Roman"/>
                <a:ea typeface="Times New Roman"/>
                <a:cs typeface="Times New Roman"/>
                <a:sym typeface="Times New Roman"/>
              </a:defRPr>
            </a:pPr>
            <a:r>
              <a:t>Questions?</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Edward Bellamy: Looking Backward"/>
          <p:cNvSpPr txBox="1"/>
          <p:nvPr>
            <p:ph type="title" idx="4294967295"/>
          </p:nvPr>
        </p:nvSpPr>
        <p:spPr>
          <a:xfrm>
            <a:off x="277663" y="-2"/>
            <a:ext cx="8572501" cy="1267126"/>
          </a:xfrm>
          <a:prstGeom prst="rect">
            <a:avLst/>
          </a:prstGeom>
        </p:spPr>
        <p:txBody>
          <a:bodyPr lIns="45718" tIns="45718" rIns="45718" bIns="45718"/>
          <a:lstStyle/>
          <a:p>
            <a:pPr defTabSz="292606">
              <a:defRPr sz="3800">
                <a:uFill>
                  <a:solidFill>
                    <a:srgbClr val="000000"/>
                  </a:solidFill>
                </a:uFill>
              </a:defRPr>
            </a:pPr>
            <a:r>
              <a:t>Edward Bellamy: </a:t>
            </a:r>
            <a:r>
              <a:rPr i="1"/>
              <a:t>Looking Backward</a:t>
            </a:r>
          </a:p>
        </p:txBody>
      </p:sp>
      <p:sp>
        <p:nvSpPr>
          <p:cNvPr id="124" name="Edward Bellamy: Looking Backward &lt;https://delong.typepad.com/files/bellamy-backward.pdf&gt;: Perhaps the third best-selling novel of the 19th century in the United States…"/>
          <p:cNvSpPr txBox="1"/>
          <p:nvPr>
            <p:ph type="body" sz="half" idx="4294967295"/>
          </p:nvPr>
        </p:nvSpPr>
        <p:spPr>
          <a:xfrm>
            <a:off x="277663" y="1267121"/>
            <a:ext cx="4545065" cy="5397503"/>
          </a:xfrm>
          <a:prstGeom prst="rect">
            <a:avLst/>
          </a:prstGeom>
        </p:spPr>
        <p:txBody>
          <a:bodyPr lIns="45718" tIns="45718" rIns="45718" bIns="45718" anchor="t"/>
          <a:lstStyle/>
          <a:p>
            <a:pPr marL="0" indent="0" defTabSz="288036">
              <a:spcBef>
                <a:spcPts val="700"/>
              </a:spcBef>
              <a:buSzTx/>
              <a:buFont typeface="Arial"/>
              <a:buNone/>
              <a:defRPr b="1" sz="1500">
                <a:uFill>
                  <a:solidFill>
                    <a:srgbClr val="000000"/>
                  </a:solidFill>
                </a:uFill>
                <a:latin typeface="+mn-lt"/>
                <a:ea typeface="+mn-ea"/>
                <a:cs typeface="+mn-cs"/>
                <a:sym typeface="Helvetica"/>
              </a:defRPr>
            </a:pPr>
            <a:r>
              <a:t>Edward Bellamy:</a:t>
            </a:r>
            <a:r>
              <a:rPr i="1"/>
              <a:t> Looking Backward </a:t>
            </a:r>
            <a:r>
              <a:t>&lt;</a:t>
            </a:r>
            <a:r>
              <a:rPr u="sng">
                <a:solidFill>
                  <a:srgbClr val="0000FF"/>
                </a:solidFill>
                <a:uFill>
                  <a:solidFill>
                    <a:srgbClr val="0000FF"/>
                  </a:solidFill>
                </a:uFill>
                <a:hlinkClick r:id="rId2" invalidUrl="" action="" tgtFrame="" tooltip="" history="1" highlightClick="0" endSnd="0"/>
              </a:rPr>
              <a:t>https://delong.typepad.com/files/bellamy-backward.pdf</a:t>
            </a:r>
            <a:r>
              <a:t>&gt;: Perhaps the third best-selling novel of the 19th century in the United States</a:t>
            </a:r>
          </a:p>
          <a:p>
            <a:pPr marL="151596" indent="-151596" defTabSz="288036">
              <a:spcBef>
                <a:spcPts val="700"/>
              </a:spcBef>
              <a:buSzPct val="100000"/>
              <a:defRPr sz="1500">
                <a:uFill>
                  <a:solidFill>
                    <a:srgbClr val="000000"/>
                  </a:solidFill>
                </a:uFill>
                <a:latin typeface="Times New Roman"/>
                <a:ea typeface="Times New Roman"/>
                <a:cs typeface="Times New Roman"/>
                <a:sym typeface="Times New Roman"/>
              </a:defRPr>
            </a:pPr>
            <a:r>
              <a:t>2000 is a utopia…</a:t>
            </a:r>
          </a:p>
          <a:p>
            <a:pPr marL="151596" indent="-151596" defTabSz="288036">
              <a:spcBef>
                <a:spcPts val="700"/>
              </a:spcBef>
              <a:buSzPct val="100000"/>
              <a:defRPr sz="1500">
                <a:uFill>
                  <a:solidFill>
                    <a:srgbClr val="000000"/>
                  </a:solidFill>
                </a:uFill>
                <a:latin typeface="Times New Roman"/>
                <a:ea typeface="Times New Roman"/>
                <a:cs typeface="Times New Roman"/>
                <a:sym typeface="Times New Roman"/>
              </a:defRPr>
            </a:pPr>
            <a:r>
              <a:t>The narrator is carried forward in time from 1887-2000 by an implausible plot device:</a:t>
            </a:r>
          </a:p>
          <a:p>
            <a:pPr lvl="1" marL="391626" indent="-151596" defTabSz="288036">
              <a:spcBef>
                <a:spcPts val="700"/>
              </a:spcBef>
              <a:buSzPct val="100000"/>
              <a:defRPr sz="1500">
                <a:uFill>
                  <a:solidFill>
                    <a:srgbClr val="000000"/>
                  </a:solidFill>
                </a:uFill>
                <a:latin typeface="Times New Roman"/>
                <a:ea typeface="Times New Roman"/>
                <a:cs typeface="Times New Roman"/>
                <a:sym typeface="Times New Roman"/>
              </a:defRPr>
            </a:pPr>
            <a:r>
              <a:t>‘“This is the tenth day of September in the year 2000, and you have slept exactly one hundred and thirteen years, three months, and eleven days…”’</a:t>
            </a:r>
          </a:p>
          <a:p>
            <a:pPr marL="151596" indent="-151596" defTabSz="288036">
              <a:spcBef>
                <a:spcPts val="700"/>
              </a:spcBef>
              <a:buSzPct val="100000"/>
              <a:defRPr sz="1500">
                <a:uFill>
                  <a:solidFill>
                    <a:srgbClr val="000000"/>
                  </a:solidFill>
                </a:uFill>
                <a:latin typeface="Times New Roman"/>
                <a:ea typeface="Times New Roman"/>
                <a:cs typeface="Times New Roman"/>
                <a:sym typeface="Times New Roman"/>
              </a:defRPr>
            </a:pPr>
            <a:r>
              <a:t>He then wanders around, looking at the utopia of 2000…</a:t>
            </a:r>
          </a:p>
          <a:p>
            <a:pPr marL="151596" indent="-151596" defTabSz="288036">
              <a:spcBef>
                <a:spcPts val="700"/>
              </a:spcBef>
              <a:buSzPct val="100000"/>
              <a:defRPr sz="1500">
                <a:uFill>
                  <a:solidFill>
                    <a:srgbClr val="000000"/>
                  </a:solidFill>
                </a:uFill>
                <a:latin typeface="Times New Roman"/>
                <a:ea typeface="Times New Roman"/>
                <a:cs typeface="Times New Roman"/>
                <a:sym typeface="Times New Roman"/>
              </a:defRPr>
            </a:pPr>
            <a:r>
              <a:t>The opening:</a:t>
            </a:r>
          </a:p>
          <a:p>
            <a:pPr lvl="1" marL="391626" indent="-151596" defTabSz="288036">
              <a:spcBef>
                <a:spcPts val="700"/>
              </a:spcBef>
              <a:buSzPct val="100000"/>
              <a:defRPr sz="1500">
                <a:uFill>
                  <a:solidFill>
                    <a:srgbClr val="000000"/>
                  </a:solidFill>
                </a:uFill>
                <a:latin typeface="Times New Roman"/>
                <a:ea typeface="Times New Roman"/>
                <a:cs typeface="Times New Roman"/>
                <a:sym typeface="Times New Roman"/>
              </a:defRPr>
            </a:pPr>
            <a:r>
              <a:t>‘“How could I live without service to the world?” you ask…. The answer is that my great-grandfather had accumulated a sum of money on which his descendants had ever since…. The sum had been originally by no means large. It was, in fact, much larger now that three generations had been supported upon it in idleness, than it was at first…’</a:t>
            </a:r>
          </a:p>
        </p:txBody>
      </p:sp>
      <p:pic>
        <p:nvPicPr>
          <p:cNvPr id="125" name="Image" descr="Image"/>
          <p:cNvPicPr>
            <a:picLocks noChangeAspect="1"/>
          </p:cNvPicPr>
          <p:nvPr/>
        </p:nvPicPr>
        <p:blipFill>
          <a:blip r:embed="rId3">
            <a:extLst/>
          </a:blip>
          <a:stretch>
            <a:fillRect/>
          </a:stretch>
        </p:blipFill>
        <p:spPr>
          <a:xfrm>
            <a:off x="4822726" y="1267121"/>
            <a:ext cx="4027439" cy="5397503"/>
          </a:xfrm>
          <a:prstGeom prst="rect">
            <a:avLst/>
          </a:prstGeom>
          <a:ln w="12700">
            <a:miter lim="400000"/>
          </a:ln>
        </p:spPr>
      </p:pic>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The Stagecoach of Society"/>
          <p:cNvSpPr txBox="1"/>
          <p:nvPr>
            <p:ph type="title" idx="4294967295"/>
          </p:nvPr>
        </p:nvSpPr>
        <p:spPr>
          <a:xfrm>
            <a:off x="277663" y="-2"/>
            <a:ext cx="8572501" cy="1267126"/>
          </a:xfrm>
          <a:prstGeom prst="rect">
            <a:avLst/>
          </a:prstGeom>
        </p:spPr>
        <p:txBody>
          <a:bodyPr lIns="45718" tIns="45718" rIns="45718" bIns="45718"/>
          <a:lstStyle>
            <a:lvl1pPr defTabSz="397763">
              <a:defRPr sz="5200">
                <a:solidFill>
                  <a:srgbClr val="000080"/>
                </a:solidFill>
                <a:uFill>
                  <a:solidFill>
                    <a:srgbClr val="000000"/>
                  </a:solidFill>
                </a:uFill>
              </a:defRPr>
            </a:lvl1pPr>
          </a:lstStyle>
          <a:p>
            <a:pPr/>
            <a:r>
              <a:t>The Stagecoach of Society</a:t>
            </a:r>
          </a:p>
        </p:txBody>
      </p:sp>
      <p:sp>
        <p:nvSpPr>
          <p:cNvPr id="128" name="Those who ride and this who pull:…"/>
          <p:cNvSpPr txBox="1"/>
          <p:nvPr>
            <p:ph type="body" idx="4294967295"/>
          </p:nvPr>
        </p:nvSpPr>
        <p:spPr>
          <a:xfrm>
            <a:off x="277663" y="1267121"/>
            <a:ext cx="8572501" cy="5397503"/>
          </a:xfrm>
          <a:prstGeom prst="rect">
            <a:avLst/>
          </a:prstGeom>
        </p:spPr>
        <p:txBody>
          <a:bodyPr lIns="45718" tIns="45718" rIns="45718" bIns="45718" anchor="t"/>
          <a:lstStyle/>
          <a:p>
            <a:pPr marL="0" indent="0" defTabSz="342900">
              <a:spcBef>
                <a:spcPts val="900"/>
              </a:spcBef>
              <a:buSzTx/>
              <a:buFont typeface="Arial"/>
              <a:buNone/>
              <a:defRPr b="1" sz="1800">
                <a:uFill>
                  <a:solidFill>
                    <a:srgbClr val="000000"/>
                  </a:solidFill>
                </a:uFill>
                <a:latin typeface="+mn-lt"/>
                <a:ea typeface="+mn-ea"/>
                <a:cs typeface="+mn-cs"/>
                <a:sym typeface="Helvetica"/>
              </a:defRPr>
            </a:pPr>
            <a:r>
              <a:t>Those who ride and this who pull:</a:t>
            </a:r>
          </a:p>
          <a:p>
            <a:pPr marL="180472" indent="-180472" defTabSz="342900">
              <a:spcBef>
                <a:spcPts val="900"/>
              </a:spcBef>
              <a:buSzPct val="100000"/>
              <a:defRPr sz="1800">
                <a:uFill>
                  <a:solidFill>
                    <a:srgbClr val="000000"/>
                  </a:solidFill>
                </a:uFill>
                <a:latin typeface="Times New Roman"/>
                <a:ea typeface="Times New Roman"/>
                <a:cs typeface="Times New Roman"/>
                <a:sym typeface="Times New Roman"/>
              </a:defRPr>
            </a:pPr>
            <a:r>
              <a:t>‘Commiseration was frequently expressed by those who rode for those who had to pull the coach, especially when the vehicle came to a bad place in the road, as it was constantly doing, or to a particularly steep hill. At such times, the desperate straining of the team, their agonized leaping and plunging under the pitiless lashing of hunger, the many who fainted at the rope and were trampled in the mire, made a very distressing spectacle, which often called forth highly creditable displays of feeling on the top of the coach. </a:t>
            </a:r>
          </a:p>
          <a:p>
            <a:pPr marL="180472" indent="-180472" defTabSz="342900">
              <a:spcBef>
                <a:spcPts val="900"/>
              </a:spcBef>
              <a:buSzPct val="100000"/>
              <a:defRPr sz="1800">
                <a:uFill>
                  <a:solidFill>
                    <a:srgbClr val="000000"/>
                  </a:solidFill>
                </a:uFill>
                <a:latin typeface="Times New Roman"/>
                <a:ea typeface="Times New Roman"/>
                <a:cs typeface="Times New Roman"/>
                <a:sym typeface="Times New Roman"/>
              </a:defRPr>
            </a:pPr>
            <a:r>
              <a:t>‘At such times the passengers would call down encouragingly to the toilers of the rope, exhorting them to patience, and holding out hopes of possible compensation in another world for the hardness of their lot, while others contributed to buy salves and liniments for the crippled and injured. It was agreed that it was a great pity that the coach should be so hard to pull, and there was a sense of general relief when the specially bad piece of road was gotten over. This relief was not, indeed, wholly on account of the team, for there was always some danger at these bad places of a general overturn in which all would lose their seats. </a:t>
            </a:r>
          </a:p>
          <a:p>
            <a:pPr marL="180472" indent="-180472" defTabSz="342900">
              <a:spcBef>
                <a:spcPts val="900"/>
              </a:spcBef>
              <a:buSzPct val="100000"/>
              <a:defRPr sz="1800">
                <a:uFill>
                  <a:solidFill>
                    <a:srgbClr val="000000"/>
                  </a:solidFill>
                </a:uFill>
                <a:latin typeface="Times New Roman"/>
                <a:ea typeface="Times New Roman"/>
                <a:cs typeface="Times New Roman"/>
                <a:sym typeface="Times New Roman"/>
              </a:defRPr>
            </a:pPr>
            <a:r>
              <a:t>‘It must in truth be admitted that the main effect of the spectacle of the misery of the toilers at the rope was to enhance the passengers’ sense of the value of their seats upon the coach, and to cause them to hold on to them more desperately than before…</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The Stagecoach of Society II"/>
          <p:cNvSpPr txBox="1"/>
          <p:nvPr>
            <p:ph type="title" idx="4294967295"/>
          </p:nvPr>
        </p:nvSpPr>
        <p:spPr>
          <a:xfrm>
            <a:off x="277663" y="-2"/>
            <a:ext cx="8572501" cy="1267126"/>
          </a:xfrm>
          <a:prstGeom prst="rect">
            <a:avLst/>
          </a:prstGeom>
        </p:spPr>
        <p:txBody>
          <a:bodyPr lIns="45718" tIns="45718" rIns="45718" bIns="45718"/>
          <a:lstStyle>
            <a:lvl1pPr defTabSz="374904">
              <a:defRPr sz="4900">
                <a:solidFill>
                  <a:srgbClr val="000080"/>
                </a:solidFill>
                <a:uFill>
                  <a:solidFill>
                    <a:srgbClr val="000000"/>
                  </a:solidFill>
                </a:uFill>
              </a:defRPr>
            </a:lvl1pPr>
          </a:lstStyle>
          <a:p>
            <a:pPr/>
            <a:r>
              <a:t>The Stagecoach of Society II</a:t>
            </a:r>
          </a:p>
        </p:txBody>
      </p:sp>
      <p:sp>
        <p:nvSpPr>
          <p:cNvPr id="131" name="“Finer clay”:…"/>
          <p:cNvSpPr txBox="1"/>
          <p:nvPr>
            <p:ph type="body" idx="4294967295"/>
          </p:nvPr>
        </p:nvSpPr>
        <p:spPr>
          <a:xfrm>
            <a:off x="277663" y="1267121"/>
            <a:ext cx="8572501" cy="5397503"/>
          </a:xfrm>
          <a:prstGeom prst="rect">
            <a:avLst/>
          </a:prstGeom>
        </p:spPr>
        <p:txBody>
          <a:bodyPr lIns="45718" tIns="45718" rIns="45718" bIns="45718" anchor="t"/>
          <a:lstStyle/>
          <a:p>
            <a:pPr marL="0" indent="0" defTabSz="370331">
              <a:spcBef>
                <a:spcPts val="900"/>
              </a:spcBef>
              <a:buSzTx/>
              <a:buFont typeface="Arial"/>
              <a:buNone/>
              <a:defRPr b="1" sz="1900">
                <a:uFill>
                  <a:solidFill>
                    <a:srgbClr val="000000"/>
                  </a:solidFill>
                </a:uFill>
                <a:latin typeface="+mn-lt"/>
                <a:ea typeface="+mn-ea"/>
                <a:cs typeface="+mn-cs"/>
                <a:sym typeface="Helvetica"/>
              </a:defRPr>
            </a:pPr>
            <a:r>
              <a:t>“Finer clay”:</a:t>
            </a:r>
          </a:p>
          <a:p>
            <a:pPr marL="194910"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‘The other fact is yet more curious, consisting in a singular hallucination which those on the top of the coach generally shared, that they were not exactly like their brothers and sisters who pulled at the rope, but of finer clay, in some way belonging to a higher order of beings who might justly expect to be drawn. This seems unaccountable, but, as I once rode on this very coach and shared that very hallucination, I ought to be believed. </a:t>
            </a:r>
          </a:p>
          <a:p>
            <a:pPr marL="194910"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‘The strangest thing about the hallucination was that those who had but just climbed up from the ground, before they had outgrown the marks of the rope upon their hands, began to fall under its influence. As for those whose parents and grand-parents before them had been so fortunate as to keep their seats on the top, the conviction they cherished of the essential difference between their sort of humanity and the common article was absolute. The effect of such a delusion in moderating fellow feeling for the sufferings of the mass of men into a distant and philosophical compassion is obvious. </a:t>
            </a:r>
          </a:p>
          <a:p>
            <a:pPr marL="194910"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‘To it I refer as the only extenuation I can offer for the indifference which, at the period I write of, marked my own attitude toward the misery of my brothers…</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The Stagecoach of Society III"/>
          <p:cNvSpPr txBox="1"/>
          <p:nvPr>
            <p:ph type="title" idx="4294967295"/>
          </p:nvPr>
        </p:nvSpPr>
        <p:spPr>
          <a:xfrm>
            <a:off x="277663" y="-2"/>
            <a:ext cx="8572501" cy="1267126"/>
          </a:xfrm>
          <a:prstGeom prst="rect">
            <a:avLst/>
          </a:prstGeom>
        </p:spPr>
        <p:txBody>
          <a:bodyPr lIns="45718" tIns="45718" rIns="45718" bIns="45718"/>
          <a:lstStyle>
            <a:lvl1pPr defTabSz="365759">
              <a:defRPr sz="4800">
                <a:solidFill>
                  <a:srgbClr val="000080"/>
                </a:solidFill>
                <a:uFill>
                  <a:solidFill>
                    <a:srgbClr val="000000"/>
                  </a:solidFill>
                </a:uFill>
              </a:defRPr>
            </a:lvl1pPr>
          </a:lstStyle>
          <a:p>
            <a:pPr/>
            <a:r>
              <a:t>The Stagecoach of Society III</a:t>
            </a:r>
          </a:p>
        </p:txBody>
      </p:sp>
      <p:sp>
        <p:nvSpPr>
          <p:cNvPr id="134" name="Class war:…"/>
          <p:cNvSpPr txBox="1"/>
          <p:nvPr>
            <p:ph type="body" idx="4294967295"/>
          </p:nvPr>
        </p:nvSpPr>
        <p:spPr>
          <a:xfrm>
            <a:off x="277663" y="1267121"/>
            <a:ext cx="8572501" cy="5397503"/>
          </a:xfrm>
          <a:prstGeom prst="rect">
            <a:avLst/>
          </a:prstGeom>
        </p:spPr>
        <p:txBody>
          <a:bodyPr lIns="45718" tIns="45718" rIns="45718" bIns="45718" anchor="t"/>
          <a:lstStyle/>
          <a:p>
            <a:pPr marL="0" indent="0" defTabSz="352042">
              <a:spcBef>
                <a:spcPts val="900"/>
              </a:spcBef>
              <a:buSzTx/>
              <a:buFont typeface="Arial"/>
              <a:buNone/>
              <a:defRPr b="1" sz="1800">
                <a:uFill>
                  <a:solidFill>
                    <a:srgbClr val="000000"/>
                  </a:solidFill>
                </a:uFill>
                <a:latin typeface="+mn-lt"/>
                <a:ea typeface="+mn-ea"/>
                <a:cs typeface="+mn-cs"/>
                <a:sym typeface="Helvetica"/>
              </a:defRPr>
            </a:pPr>
            <a:r>
              <a:t>Class war:</a:t>
            </a:r>
          </a:p>
          <a:p>
            <a:pPr marL="185286" indent="-185286" defTabSz="352042">
              <a:spcBef>
                <a:spcPts val="900"/>
              </a:spcBef>
              <a:buSzPct val="100000"/>
              <a:defRPr sz="1800">
                <a:uFill>
                  <a:solidFill>
                    <a:srgbClr val="000000"/>
                  </a:solidFill>
                </a:uFill>
                <a:latin typeface="Times New Roman"/>
                <a:ea typeface="Times New Roman"/>
                <a:cs typeface="Times New Roman"/>
                <a:sym typeface="Times New Roman"/>
              </a:defRPr>
            </a:pPr>
            <a:r>
              <a:t>‘The sanguine argued very forcibly that it was in the very nature of things impossible that the new hopes of the workingmen could be satisfied, simply because the world had not the wherewithal to satisfy them. It was only because the masses worked very hard and lived on short commons that the race did not starve outright, and no considerable improvement in their condition was possible while the world, as a whole, remained so poor. </a:t>
            </a:r>
          </a:p>
          <a:p>
            <a:pPr marL="185286" indent="-185286" defTabSz="352042">
              <a:spcBef>
                <a:spcPts val="900"/>
              </a:spcBef>
              <a:buSzPct val="100000"/>
              <a:defRPr sz="1800">
                <a:uFill>
                  <a:solidFill>
                    <a:srgbClr val="000000"/>
                  </a:solidFill>
                </a:uFill>
                <a:latin typeface="Times New Roman"/>
                <a:ea typeface="Times New Roman"/>
                <a:cs typeface="Times New Roman"/>
                <a:sym typeface="Times New Roman"/>
              </a:defRPr>
            </a:pPr>
            <a:r>
              <a:t>‘It was not the capitalists whom the laboring men were contending with, these maintained, but the iron-bound environment of humanity, and it was merely a question of the thickness of their skulls when they would discover the fact and make up their minds to endure what they could not cure. </a:t>
            </a:r>
          </a:p>
          <a:p>
            <a:pPr marL="185286" indent="-185286" defTabSz="352042">
              <a:spcBef>
                <a:spcPts val="900"/>
              </a:spcBef>
              <a:buSzPct val="100000"/>
              <a:defRPr sz="1800">
                <a:uFill>
                  <a:solidFill>
                    <a:srgbClr val="000000"/>
                  </a:solidFill>
                </a:uFill>
                <a:latin typeface="Times New Roman"/>
                <a:ea typeface="Times New Roman"/>
                <a:cs typeface="Times New Roman"/>
                <a:sym typeface="Times New Roman"/>
              </a:defRPr>
            </a:pPr>
            <a:r>
              <a:t>The less sanguine admitted all this. Of course the workingmen’s aspirations were impossible of fulfillment for natural reasons, but there were grounds to fear that they would not discover this fact until they had made a sad mess of society. They had the votes and the power to do so if they pleased, and their leaders meant they should. Some of these desponding observers went so far as to predict an impending social cataclysm. Humanity, they argued, having climbed to the top round of the ladder of civilization, was about to take a header into chaos…’</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The Limit of Human Felicity"/>
          <p:cNvSpPr txBox="1"/>
          <p:nvPr>
            <p:ph type="title" idx="4294967295"/>
          </p:nvPr>
        </p:nvSpPr>
        <p:spPr>
          <a:xfrm>
            <a:off x="277663" y="-2"/>
            <a:ext cx="8572501" cy="1267126"/>
          </a:xfrm>
          <a:prstGeom prst="rect">
            <a:avLst/>
          </a:prstGeom>
        </p:spPr>
        <p:txBody>
          <a:bodyPr lIns="45718" tIns="45718" rIns="45718" bIns="45718"/>
          <a:lstStyle>
            <a:lvl1pPr defTabSz="388620">
              <a:defRPr sz="5100">
                <a:solidFill>
                  <a:srgbClr val="000080"/>
                </a:solidFill>
                <a:uFill>
                  <a:solidFill>
                    <a:srgbClr val="000000"/>
                  </a:solidFill>
                </a:uFill>
              </a:defRPr>
            </a:lvl1pPr>
          </a:lstStyle>
          <a:p>
            <a:pPr/>
            <a:r>
              <a:t>The Limit of Human Felicity</a:t>
            </a:r>
          </a:p>
        </p:txBody>
      </p:sp>
      <p:sp>
        <p:nvSpPr>
          <p:cNvPr id="137" name="Technological marvels of 2000: great cities, Amazon drop-shipments, music…"/>
          <p:cNvSpPr txBox="1"/>
          <p:nvPr>
            <p:ph type="body" idx="4294967295"/>
          </p:nvPr>
        </p:nvSpPr>
        <p:spPr>
          <a:xfrm>
            <a:off x="277663" y="1267121"/>
            <a:ext cx="8572501" cy="5397503"/>
          </a:xfrm>
          <a:prstGeom prst="rect">
            <a:avLst/>
          </a:prstGeom>
        </p:spPr>
        <p:txBody>
          <a:bodyPr lIns="45718" tIns="45718" rIns="45718" bIns="45718" anchor="t"/>
          <a:lstStyle/>
          <a:p>
            <a:pPr marL="0" indent="0" defTabSz="393191">
              <a:spcBef>
                <a:spcPts val="1000"/>
              </a:spcBef>
              <a:buSzTx/>
              <a:buFont typeface="Arial"/>
              <a:buNone/>
              <a:defRPr b="1" sz="2000">
                <a:uFill>
                  <a:solidFill>
                    <a:srgbClr val="000000"/>
                  </a:solidFill>
                </a:uFill>
                <a:latin typeface="+mn-lt"/>
                <a:ea typeface="+mn-ea"/>
                <a:cs typeface="+mn-cs"/>
                <a:sym typeface="Helvetica"/>
              </a:defRPr>
            </a:pPr>
            <a:r>
              <a:t>Technological marvels of 2000: great cities, Amazon drop-shipments, music</a:t>
            </a:r>
          </a:p>
          <a:p>
            <a:pPr marL="206942" indent="-206942" defTabSz="393191">
              <a:spcBef>
                <a:spcPts val="1000"/>
              </a:spcBef>
              <a:buSzPct val="100000"/>
              <a:defRPr sz="2000">
                <a:uFill>
                  <a:solidFill>
                    <a:srgbClr val="000000"/>
                  </a:solidFill>
                </a:uFill>
                <a:latin typeface="Times New Roman"/>
                <a:ea typeface="Times New Roman"/>
                <a:cs typeface="Times New Roman"/>
                <a:sym typeface="Times New Roman"/>
              </a:defRPr>
            </a:pPr>
            <a:r>
              <a:t>Julian West expects Edith Leete to play the piano, but:</a:t>
            </a:r>
          </a:p>
          <a:p>
            <a:pPr marL="206942" indent="-206942" defTabSz="393191">
              <a:spcBef>
                <a:spcPts val="1000"/>
              </a:spcBef>
              <a:buSzPct val="100000"/>
              <a:defRPr sz="2000">
                <a:uFill>
                  <a:solidFill>
                    <a:srgbClr val="000000"/>
                  </a:solidFill>
                </a:uFill>
                <a:latin typeface="Times New Roman"/>
                <a:ea typeface="Times New Roman"/>
                <a:cs typeface="Times New Roman"/>
                <a:sym typeface="Times New Roman"/>
              </a:defRPr>
            </a:pPr>
            <a:r>
              <a:t>‘“Nothing would delight me so much as to listen to you,” I said. </a:t>
            </a:r>
          </a:p>
          <a:p>
            <a:pPr marL="206942" indent="-206942" defTabSz="393191">
              <a:spcBef>
                <a:spcPts val="1000"/>
              </a:spcBef>
              <a:buSzPct val="100000"/>
              <a:defRPr sz="2000">
                <a:uFill>
                  <a:solidFill>
                    <a:srgbClr val="000000"/>
                  </a:solidFill>
                </a:uFill>
                <a:latin typeface="Times New Roman"/>
                <a:ea typeface="Times New Roman"/>
                <a:cs typeface="Times New Roman"/>
                <a:sym typeface="Times New Roman"/>
              </a:defRPr>
            </a:pPr>
            <a:r>
              <a:t>‘“To me!” she exclaimed, laughing. “Did you think I was going to play or sing to you?” </a:t>
            </a:r>
          </a:p>
          <a:p>
            <a:pPr marL="206942" indent="-206942" defTabSz="393191">
              <a:spcBef>
                <a:spcPts val="1000"/>
              </a:spcBef>
              <a:buSzPct val="100000"/>
              <a:defRPr sz="2000">
                <a:uFill>
                  <a:solidFill>
                    <a:srgbClr val="000000"/>
                  </a:solidFill>
                </a:uFill>
                <a:latin typeface="Times New Roman"/>
                <a:ea typeface="Times New Roman"/>
                <a:cs typeface="Times New Roman"/>
                <a:sym typeface="Times New Roman"/>
              </a:defRPr>
            </a:pPr>
            <a:r>
              <a:t>‘“I hoped so, certainly,” I replied. </a:t>
            </a:r>
          </a:p>
          <a:p>
            <a:pPr marL="206942" indent="-206942" defTabSz="393191">
              <a:spcBef>
                <a:spcPts val="1000"/>
              </a:spcBef>
              <a:buSzPct val="100000"/>
              <a:defRPr sz="2000">
                <a:uFill>
                  <a:solidFill>
                    <a:srgbClr val="000000"/>
                  </a:solidFill>
                </a:uFill>
                <a:latin typeface="Times New Roman"/>
                <a:ea typeface="Times New Roman"/>
                <a:cs typeface="Times New Roman"/>
                <a:sym typeface="Times New Roman"/>
              </a:defRPr>
            </a:pPr>
            <a:r>
              <a:t>‘Seeing that I was a little abashed, she subdued her merriment and explained. “Of course, we all sing nowadays as a matter of course in the training of the voice, and some learn to play instruments for their private amusement; but the professional music is so much grander and more perfect than any performance of ours, and so easily com- manded when we wish to hear it, that we don’t think of calling our singing or playing music at all. All the really fine singers and players are in the musical service, and the rest of us hold our peace for the main part. But would you really like to hear some music?”…’ </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The Limit of Human Felicity II"/>
          <p:cNvSpPr txBox="1"/>
          <p:nvPr>
            <p:ph type="title" idx="4294967295"/>
          </p:nvPr>
        </p:nvSpPr>
        <p:spPr>
          <a:xfrm>
            <a:off x="277663" y="-2"/>
            <a:ext cx="8572501" cy="1267126"/>
          </a:xfrm>
          <a:prstGeom prst="rect">
            <a:avLst/>
          </a:prstGeom>
        </p:spPr>
        <p:txBody>
          <a:bodyPr lIns="45718" tIns="45718" rIns="45718" bIns="45718"/>
          <a:lstStyle>
            <a:lvl1pPr defTabSz="365759">
              <a:defRPr sz="4800">
                <a:solidFill>
                  <a:srgbClr val="000080"/>
                </a:solidFill>
                <a:uFill>
                  <a:solidFill>
                    <a:srgbClr val="000000"/>
                  </a:solidFill>
                </a:uFill>
              </a:defRPr>
            </a:lvl1pPr>
          </a:lstStyle>
          <a:p>
            <a:pPr/>
            <a:r>
              <a:t>The Limit of Human Felicity II</a:t>
            </a:r>
          </a:p>
        </p:txBody>
      </p:sp>
      <p:sp>
        <p:nvSpPr>
          <p:cNvPr id="140" name="In the music room:…"/>
          <p:cNvSpPr txBox="1"/>
          <p:nvPr>
            <p:ph type="body" idx="4294967295"/>
          </p:nvPr>
        </p:nvSpPr>
        <p:spPr>
          <a:xfrm>
            <a:off x="277663" y="1267121"/>
            <a:ext cx="8572501" cy="5397503"/>
          </a:xfrm>
          <a:prstGeom prst="rect">
            <a:avLst/>
          </a:prstGeom>
        </p:spPr>
        <p:txBody>
          <a:bodyPr lIns="45718" tIns="45718" rIns="45718" bIns="45718" anchor="t"/>
          <a:lstStyle/>
          <a:p>
            <a:pPr marL="0" indent="0" defTabSz="411479">
              <a:spcBef>
                <a:spcPts val="1000"/>
              </a:spcBef>
              <a:buSzTx/>
              <a:buFont typeface="Arial"/>
              <a:buNone/>
              <a:defRPr b="1" sz="2100">
                <a:uFill>
                  <a:solidFill>
                    <a:srgbClr val="000000"/>
                  </a:solidFill>
                </a:uFill>
                <a:latin typeface="+mn-lt"/>
                <a:ea typeface="+mn-ea"/>
                <a:cs typeface="+mn-cs"/>
                <a:sym typeface="Helvetica"/>
              </a:defRPr>
            </a:pPr>
            <a:r>
              <a:t>In the music room:</a:t>
            </a:r>
          </a:p>
          <a:p>
            <a:pPr marL="216568" indent="-216568" defTabSz="411479">
              <a:spcBef>
                <a:spcPts val="1000"/>
              </a:spcBef>
              <a:buSzPct val="100000"/>
              <a:defRPr sz="2100">
                <a:uFill>
                  <a:solidFill>
                    <a:srgbClr val="000000"/>
                  </a:solidFill>
                </a:uFill>
                <a:latin typeface="Times New Roman"/>
                <a:ea typeface="Times New Roman"/>
                <a:cs typeface="Times New Roman"/>
                <a:sym typeface="Times New Roman"/>
              </a:defRPr>
            </a:pPr>
            <a:r>
              <a:t>‘She made me sit down comfortably, and, crossing the room, so far as I could see, merely touched one or two screws, and at once the room was filled with the music of a grand organ anthem; filled, not flooded, for, by some means, the volume of melody had been per- fectly graduated to the size of the apartment. I listened, scarcely breathing, to the close. Such music, so perfectly rendered, I had never expected to hear. </a:t>
            </a:r>
          </a:p>
          <a:p>
            <a:pPr marL="216568" indent="-216568" defTabSz="411479">
              <a:spcBef>
                <a:spcPts val="1000"/>
              </a:spcBef>
              <a:buSzPct val="100000"/>
              <a:defRPr sz="2100">
                <a:uFill>
                  <a:solidFill>
                    <a:srgbClr val="000000"/>
                  </a:solidFill>
                </a:uFill>
                <a:latin typeface="Times New Roman"/>
                <a:ea typeface="Times New Roman"/>
                <a:cs typeface="Times New Roman"/>
                <a:sym typeface="Times New Roman"/>
              </a:defRPr>
            </a:pPr>
            <a:r>
              <a:t>‘“Grand!” I cried, as the last great wave of sound broke and ebbed away into silence. “Bach must be at the keys of that organ; but where is the organ?”…</a:t>
            </a:r>
          </a:p>
          <a:p>
            <a:pPr marL="216568" indent="-216568" defTabSz="411479">
              <a:spcBef>
                <a:spcPts val="1000"/>
              </a:spcBef>
              <a:buSzPct val="100000"/>
              <a:defRPr sz="2100">
                <a:uFill>
                  <a:solidFill>
                    <a:srgbClr val="000000"/>
                  </a:solidFill>
                </a:uFill>
                <a:latin typeface="Times New Roman"/>
                <a:ea typeface="Times New Roman"/>
                <a:cs typeface="Times New Roman"/>
                <a:sym typeface="Times New Roman"/>
              </a:defRPr>
            </a:pPr>
            <a:r>
              <a:t>‘“There are a number of music rooms in the city, perfectly adapted acoustically to the different sorts of music. These halls are connected by telephone with all the houses of the city…. Any one of the four pieces now going on that you prefer, you can hear by merely pressing the button which will connect your house-wire with the hall where it is being rendered…”’</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The Limit of Human Felicity III"/>
          <p:cNvSpPr txBox="1"/>
          <p:nvPr>
            <p:ph type="title" idx="4294967295"/>
          </p:nvPr>
        </p:nvSpPr>
        <p:spPr>
          <a:xfrm>
            <a:off x="277663" y="-2"/>
            <a:ext cx="8572501" cy="1267126"/>
          </a:xfrm>
          <a:prstGeom prst="rect">
            <a:avLst/>
          </a:prstGeom>
        </p:spPr>
        <p:txBody>
          <a:bodyPr lIns="45718" tIns="45718" rIns="45718" bIns="45718"/>
          <a:lstStyle>
            <a:lvl1pPr defTabSz="356615">
              <a:defRPr sz="4600">
                <a:solidFill>
                  <a:srgbClr val="000080"/>
                </a:solidFill>
                <a:uFill>
                  <a:solidFill>
                    <a:srgbClr val="000000"/>
                  </a:solidFill>
                </a:uFill>
              </a:defRPr>
            </a:lvl1pPr>
          </a:lstStyle>
          <a:p>
            <a:pPr/>
            <a:r>
              <a:t>The Limit of Human Felicity III</a:t>
            </a:r>
          </a:p>
        </p:txBody>
      </p:sp>
      <p:sp>
        <p:nvSpPr>
          <p:cNvPr id="143" name="Four live orchestras you can listen to on the speakerphone!…"/>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Four live orchestras you can listen to on the speakerphone!</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‘“It appears to me, Miss Leete,” I said, “that if we could have devised an arrangement for providing everybody with music in their homes, perfect in quality, unlimited in quantity, suited to every mood, and beginning and ceasing at will, we should have considered the limit of human felicity already attained, and ceased to strive for further improvements…”’</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Feminism"/>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Feminism</a:t>
            </a:r>
          </a:p>
        </p:txBody>
      </p:sp>
      <p:sp>
        <p:nvSpPr>
          <p:cNvPr id="146" name="The elimination of housework—and of the servant class:…"/>
          <p:cNvSpPr txBox="1"/>
          <p:nvPr>
            <p:ph type="body" idx="4294967295"/>
          </p:nvPr>
        </p:nvSpPr>
        <p:spPr>
          <a:xfrm>
            <a:off x="277663" y="1267121"/>
            <a:ext cx="8572501" cy="5397503"/>
          </a:xfrm>
          <a:prstGeom prst="rect">
            <a:avLst/>
          </a:prstGeom>
        </p:spPr>
        <p:txBody>
          <a:bodyPr lIns="45718" tIns="45718" rIns="45718" bIns="45718" anchor="t"/>
          <a:lstStyle/>
          <a:p>
            <a:pPr marL="0" indent="0" defTabSz="452627">
              <a:spcBef>
                <a:spcPts val="1100"/>
              </a:spcBef>
              <a:buSzTx/>
              <a:buFont typeface="Arial"/>
              <a:buNone/>
              <a:defRPr b="1" sz="2300">
                <a:uFill>
                  <a:solidFill>
                    <a:srgbClr val="000000"/>
                  </a:solidFill>
                </a:uFill>
                <a:latin typeface="+mn-lt"/>
                <a:ea typeface="+mn-ea"/>
                <a:cs typeface="+mn-cs"/>
                <a:sym typeface="Helvetica"/>
              </a:defRPr>
            </a:pPr>
            <a:r>
              <a:t>The elimination of housework—and of the servant class:</a:t>
            </a:r>
          </a:p>
          <a:p>
            <a:pPr marL="238224" indent="-238224" defTabSz="452627">
              <a:spcBef>
                <a:spcPts val="1100"/>
              </a:spcBef>
              <a:buSzPct val="100000"/>
              <a:defRPr sz="2300">
                <a:uFill>
                  <a:solidFill>
                    <a:srgbClr val="000000"/>
                  </a:solidFill>
                </a:uFill>
                <a:latin typeface="Times New Roman"/>
                <a:ea typeface="Times New Roman"/>
                <a:cs typeface="Times New Roman"/>
                <a:sym typeface="Times New Roman"/>
              </a:defRPr>
            </a:pPr>
            <a:r>
              <a:t>‘“Who does your house-work, then?” I asked. </a:t>
            </a:r>
          </a:p>
          <a:p>
            <a:pPr marL="238224" indent="-238224" defTabSz="452627">
              <a:spcBef>
                <a:spcPts val="1100"/>
              </a:spcBef>
              <a:buSzPct val="100000"/>
              <a:defRPr sz="2300">
                <a:uFill>
                  <a:solidFill>
                    <a:srgbClr val="000000"/>
                  </a:solidFill>
                </a:uFill>
                <a:latin typeface="Times New Roman"/>
                <a:ea typeface="Times New Roman"/>
                <a:cs typeface="Times New Roman"/>
                <a:sym typeface="Times New Roman"/>
              </a:defRPr>
            </a:pPr>
            <a:r>
              <a:t>‘“There is none to do,” said Mrs. Leete.… “Our washing is all done at public laundries at exces- sively cheap rates, and our cooking at public kitchens. The making and repairing of all we wear are done outside in public shops. Elec- tricity,* of course, takes the place of all fires and lighting. We choose houses no larger than we need, and furnish them so as to involve the minimum of trouble to keep them in order. We have no use for domestic servants….</a:t>
            </a:r>
          </a:p>
          <a:p>
            <a:pPr marL="238224" indent="-238224" defTabSz="452627">
              <a:spcBef>
                <a:spcPts val="1100"/>
              </a:spcBef>
              <a:buSzPct val="100000"/>
              <a:defRPr sz="2300">
                <a:uFill>
                  <a:solidFill>
                    <a:srgbClr val="000000"/>
                  </a:solidFill>
                </a:uFill>
                <a:latin typeface="Times New Roman"/>
                <a:ea typeface="Times New Roman"/>
                <a:cs typeface="Times New Roman"/>
                <a:sym typeface="Times New Roman"/>
              </a:defRPr>
            </a:pPr>
            <a:r>
              <a:t>‘“What a paradise for womankind the world must be now!” I exclaimed. “In my day, even wealth and unlimited servants did not enfranchise their possessors from household cares, while the women of the merely well-to-do and poorer classes lived and died martyrs to them…”’</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Reinforcement Learning"/>
          <p:cNvSpPr txBox="1"/>
          <p:nvPr>
            <p:ph type="title" idx="4294967295"/>
          </p:nvPr>
        </p:nvSpPr>
        <p:spPr>
          <a:xfrm>
            <a:off x="277663" y="-2"/>
            <a:ext cx="8572501" cy="1267126"/>
          </a:xfrm>
          <a:prstGeom prst="rect">
            <a:avLst/>
          </a:prstGeom>
        </p:spPr>
        <p:txBody>
          <a:bodyPr lIns="45718" tIns="45718" rIns="45718" bIns="45718"/>
          <a:lstStyle>
            <a:lvl1pPr defTabSz="438911">
              <a:defRPr sz="5700">
                <a:uFill>
                  <a:solidFill>
                    <a:srgbClr val="000000"/>
                  </a:solidFill>
                </a:uFill>
              </a:defRPr>
            </a:lvl1pPr>
          </a:lstStyle>
          <a:p>
            <a:pPr/>
            <a:r>
              <a:t>Reinforcement Learning</a:t>
            </a:r>
          </a:p>
        </p:txBody>
      </p:sp>
      <p:sp>
        <p:nvSpPr>
          <p:cNvPr id="149" name="Ideas come in an overwhelming number, a tsunami of unfamiliar concepts, and understanding later ideas requires fluency with all the earlier ideas. It’s overwhelming……"/>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Ideas come in an overwhelming number, a tsunami of unfamiliar concepts, and understanding later ideas requires fluency with all the earlier ideas. It’s overwhelming…</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Quiz you on what you read…</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For long-term memory it’s not enough for users to be tested just once…</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Through repeated review sessions, people consolidate the answers to those questions into their long-term memory.</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And as we are repeatedly tested on a question, our memory of the answer gets stronger, and we are likely to retain it for longer.</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2. The View from 3000: Themes &amp; Big Ideas"/>
          <p:cNvSpPr txBox="1"/>
          <p:nvPr>
            <p:ph type="title" idx="4294967295"/>
          </p:nvPr>
        </p:nvSpPr>
        <p:spPr>
          <a:xfrm>
            <a:off x="277663" y="-2"/>
            <a:ext cx="8572501" cy="1267126"/>
          </a:xfrm>
          <a:prstGeom prst="rect">
            <a:avLst/>
          </a:prstGeom>
        </p:spPr>
        <p:txBody>
          <a:bodyPr lIns="45718" tIns="45718" rIns="45718" bIns="45718"/>
          <a:lstStyle>
            <a:lvl1pPr defTabSz="288036">
              <a:defRPr sz="3700">
                <a:uFill>
                  <a:solidFill>
                    <a:srgbClr val="000000"/>
                  </a:solidFill>
                </a:uFill>
              </a:defRPr>
            </a:lvl1pPr>
          </a:lstStyle>
          <a:p>
            <a:pPr/>
            <a:r>
              <a:t>2. The View from 3000: Themes &amp; Big Ideas</a:t>
            </a:r>
          </a:p>
        </p:txBody>
      </p:sp>
      <p:sp>
        <p:nvSpPr>
          <p:cNvPr id="152" name="Science reaches critical mass and from it springs engineering—all of the engineering subdisciplines, including the management of human resources and of organizations. From a liberal political order spring national and then the global market economy. And from engineering and the market then, over the course of 1870-2016, spring……"/>
          <p:cNvSpPr txBox="1"/>
          <p:nvPr>
            <p:ph type="body" idx="4294967295"/>
          </p:nvPr>
        </p:nvSpPr>
        <p:spPr>
          <a:xfrm>
            <a:off x="277663" y="1267121"/>
            <a:ext cx="8572501" cy="5397503"/>
          </a:xfrm>
          <a:prstGeom prst="rect">
            <a:avLst/>
          </a:prstGeom>
        </p:spPr>
        <p:txBody>
          <a:bodyPr lIns="45718" tIns="45718" rIns="45718" bIns="45718" anchor="t"/>
          <a:lstStyle/>
          <a:p>
            <a:pPr marL="0" indent="0" defTabSz="379474">
              <a:spcBef>
                <a:spcPts val="900"/>
              </a:spcBef>
              <a:buSzTx/>
              <a:buFont typeface="Arial"/>
              <a:buNone/>
              <a:defRPr b="1" sz="1900">
                <a:uFill>
                  <a:solidFill>
                    <a:srgbClr val="000000"/>
                  </a:solidFill>
                </a:uFill>
                <a:latin typeface="+mn-lt"/>
                <a:ea typeface="+mn-ea"/>
                <a:cs typeface="+mn-cs"/>
                <a:sym typeface="Helvetica"/>
              </a:defRPr>
            </a:pPr>
            <a:r>
              <a:t>Science reaches critical mass and from it springs engineering—all of the engineering subdisciplines, including the management of human resources and of organizations. From a liberal political order spring national and then the global market economy. And from engineering and the market then, over the course of 1870-2016, spring…</a:t>
            </a:r>
          </a:p>
          <a:p>
            <a:pPr marL="199724" indent="-199724" defTabSz="379474">
              <a:spcBef>
                <a:spcPts val="900"/>
              </a:spcBef>
              <a:buSzPct val="100000"/>
              <a:defRPr sz="1900">
                <a:uFill>
                  <a:solidFill>
                    <a:srgbClr val="000000"/>
                  </a:solidFill>
                </a:uFill>
                <a:latin typeface="Times New Roman"/>
                <a:ea typeface="Times New Roman"/>
                <a:cs typeface="Times New Roman"/>
                <a:sym typeface="Times New Roman"/>
              </a:defRPr>
            </a:pPr>
            <a:r>
              <a:t>History was economic…</a:t>
            </a:r>
          </a:p>
          <a:p>
            <a:pPr marL="199724" indent="-199724" defTabSz="379474">
              <a:spcBef>
                <a:spcPts val="900"/>
              </a:spcBef>
              <a:buSzPct val="100000"/>
              <a:defRPr sz="1900">
                <a:uFill>
                  <a:solidFill>
                    <a:srgbClr val="000000"/>
                  </a:solidFill>
                </a:uFill>
                <a:latin typeface="Times New Roman"/>
                <a:ea typeface="Times New Roman"/>
                <a:cs typeface="Times New Roman"/>
                <a:sym typeface="Times New Roman"/>
              </a:defRPr>
            </a:pPr>
            <a:r>
              <a:t>Explosion of wealth…</a:t>
            </a:r>
          </a:p>
          <a:p>
            <a:pPr marL="199724" indent="-199724" defTabSz="379474">
              <a:spcBef>
                <a:spcPts val="900"/>
              </a:spcBef>
              <a:buSzPct val="100000"/>
              <a:defRPr sz="1900">
                <a:uFill>
                  <a:solidFill>
                    <a:srgbClr val="000000"/>
                  </a:solidFill>
                </a:uFill>
                <a:latin typeface="Times New Roman"/>
                <a:ea typeface="Times New Roman"/>
                <a:cs typeface="Times New Roman"/>
                <a:sym typeface="Times New Roman"/>
              </a:defRPr>
            </a:pPr>
            <a:r>
              <a:t>Cornucopia of technology…</a:t>
            </a:r>
          </a:p>
          <a:p>
            <a:pPr marL="199724" indent="-199724" defTabSz="379474">
              <a:spcBef>
                <a:spcPts val="900"/>
              </a:spcBef>
              <a:buSzPct val="100000"/>
              <a:defRPr sz="1900">
                <a:uFill>
                  <a:solidFill>
                    <a:srgbClr val="000000"/>
                  </a:solidFill>
                </a:uFill>
                <a:latin typeface="Times New Roman"/>
                <a:ea typeface="Times New Roman"/>
                <a:cs typeface="Times New Roman"/>
                <a:sym typeface="Times New Roman"/>
              </a:defRPr>
            </a:pPr>
            <a:r>
              <a:t>Demographic transition…</a:t>
            </a:r>
          </a:p>
          <a:p>
            <a:pPr marL="199724" indent="-199724" defTabSz="379474">
              <a:spcBef>
                <a:spcPts val="900"/>
              </a:spcBef>
              <a:buSzPct val="100000"/>
              <a:defRPr sz="1900">
                <a:uFill>
                  <a:solidFill>
                    <a:srgbClr val="000000"/>
                  </a:solidFill>
                </a:uFill>
                <a:latin typeface="Times New Roman"/>
                <a:ea typeface="Times New Roman"/>
                <a:cs typeface="Times New Roman"/>
                <a:sym typeface="Times New Roman"/>
              </a:defRPr>
            </a:pPr>
            <a:r>
              <a:t>Feminist revolution…</a:t>
            </a:r>
          </a:p>
          <a:p>
            <a:pPr marL="199724" indent="-199724" defTabSz="379474">
              <a:spcBef>
                <a:spcPts val="900"/>
              </a:spcBef>
              <a:buSzPct val="100000"/>
              <a:defRPr sz="1900">
                <a:uFill>
                  <a:solidFill>
                    <a:srgbClr val="000000"/>
                  </a:solidFill>
                </a:uFill>
                <a:latin typeface="Times New Roman"/>
                <a:ea typeface="Times New Roman"/>
                <a:cs typeface="Times New Roman"/>
                <a:sym typeface="Times New Roman"/>
              </a:defRPr>
            </a:pPr>
            <a:r>
              <a:t>Empowered tyrannies…</a:t>
            </a:r>
          </a:p>
          <a:p>
            <a:pPr marL="199724" indent="-199724" defTabSz="379474">
              <a:spcBef>
                <a:spcPts val="900"/>
              </a:spcBef>
              <a:buSzPct val="100000"/>
              <a:defRPr sz="1900">
                <a:uFill>
                  <a:solidFill>
                    <a:srgbClr val="000000"/>
                  </a:solidFill>
                </a:uFill>
                <a:latin typeface="Times New Roman"/>
                <a:ea typeface="Times New Roman"/>
                <a:cs typeface="Times New Roman"/>
                <a:sym typeface="Times New Roman"/>
              </a:defRPr>
            </a:pPr>
            <a:r>
              <a:t>Wealth gulfs…</a:t>
            </a:r>
          </a:p>
          <a:p>
            <a:pPr marL="199724" indent="-199724" defTabSz="379474">
              <a:spcBef>
                <a:spcPts val="900"/>
              </a:spcBef>
              <a:buSzPct val="100000"/>
              <a:defRPr sz="1900">
                <a:uFill>
                  <a:solidFill>
                    <a:srgbClr val="000000"/>
                  </a:solidFill>
                </a:uFill>
                <a:latin typeface="Times New Roman"/>
                <a:ea typeface="Times New Roman"/>
                <a:cs typeface="Times New Roman"/>
                <a:sym typeface="Times New Roman"/>
              </a:defRPr>
            </a:pPr>
            <a:r>
              <a:t>Inclusion and hierarchy attenuation…</a:t>
            </a:r>
          </a:p>
          <a:p>
            <a:pPr marL="199724" indent="-199724" defTabSz="379474">
              <a:spcBef>
                <a:spcPts val="900"/>
              </a:spcBef>
              <a:buSzPct val="100000"/>
              <a:defRPr sz="1900">
                <a:uFill>
                  <a:solidFill>
                    <a:srgbClr val="000000"/>
                  </a:solidFill>
                </a:uFill>
                <a:latin typeface="Times New Roman"/>
                <a:ea typeface="Times New Roman"/>
                <a:cs typeface="Times New Roman"/>
                <a:sym typeface="Times New Roman"/>
              </a:defRPr>
            </a:pPr>
            <a:r>
              <a:t>Mismanagement and insecurity…</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 name="Office Hours"/>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Office Hours</a:t>
            </a:r>
          </a:p>
        </p:txBody>
      </p:sp>
      <p:sp>
        <p:nvSpPr>
          <p:cNvPr id="46" name="When should I have my office hours?…"/>
          <p:cNvSpPr txBox="1"/>
          <p:nvPr>
            <p:ph type="body" idx="4294967295"/>
          </p:nvPr>
        </p:nvSpPr>
        <p:spPr>
          <a:xfrm>
            <a:off x="277663" y="1267121"/>
            <a:ext cx="8572501" cy="5397503"/>
          </a:xfrm>
          <a:prstGeom prst="rect">
            <a:avLst/>
          </a:prstGeom>
        </p:spPr>
        <p:txBody>
          <a:bodyPr lIns="45718" tIns="45718" rIns="45718" bIns="45718" anchor="t"/>
          <a:lstStyle/>
          <a:p>
            <a:pPr marL="0" indent="0" defTabSz="379474">
              <a:spcBef>
                <a:spcPts val="900"/>
              </a:spcBef>
              <a:buSzTx/>
              <a:buFont typeface="Arial"/>
              <a:buNone/>
              <a:defRPr b="1" sz="1900">
                <a:uFill>
                  <a:solidFill>
                    <a:srgbClr val="000000"/>
                  </a:solidFill>
                </a:uFill>
                <a:latin typeface="+mn-lt"/>
                <a:ea typeface="+mn-ea"/>
                <a:cs typeface="+mn-cs"/>
                <a:sym typeface="Helvetica"/>
              </a:defRPr>
            </a:pPr>
            <a:r>
              <a:t>When should I have my office hours?</a:t>
            </a:r>
          </a:p>
          <a:p>
            <a:pPr marL="332872" indent="-332872" defTabSz="379474">
              <a:spcBef>
                <a:spcPts val="900"/>
              </a:spcBef>
              <a:buSzPct val="100000"/>
              <a:buAutoNum type="alphaUcPeriod" startAt="1"/>
              <a:defRPr sz="1900">
                <a:uFill>
                  <a:solidFill>
                    <a:srgbClr val="000000"/>
                  </a:solidFill>
                </a:uFill>
                <a:latin typeface="Times New Roman"/>
                <a:ea typeface="Times New Roman"/>
                <a:cs typeface="Times New Roman"/>
                <a:sym typeface="Times New Roman"/>
              </a:defRPr>
            </a:pPr>
            <a:r>
              <a:t>M 11:00-12:00 &amp; T 10:30-11:30, and by appointment: email </a:t>
            </a:r>
            <a:r>
              <a:rPr u="sng">
                <a:solidFill>
                  <a:srgbClr val="0000FF"/>
                </a:solidFill>
                <a:uFill>
                  <a:solidFill>
                    <a:srgbClr val="0000FF"/>
                  </a:solidFill>
                </a:uFill>
                <a:hlinkClick r:id="rId2" invalidUrl="" action="" tgtFrame="" tooltip="" history="1" highlightClick="0" endSnd="0"/>
              </a:rPr>
              <a:t>delong@econ.berkeley.edu</a:t>
            </a:r>
            <a:r>
              <a:t> with “Econ 115: Office Hours Appointment” as the subject.</a:t>
            </a:r>
          </a:p>
          <a:p>
            <a:pPr marL="332872" indent="-332872" defTabSz="379474">
              <a:spcBef>
                <a:spcPts val="900"/>
              </a:spcBef>
              <a:buSzPct val="100000"/>
              <a:buAutoNum type="alphaUcPeriod" startAt="1"/>
              <a:defRPr sz="1900">
                <a:uFill>
                  <a:solidFill>
                    <a:srgbClr val="000000"/>
                  </a:solidFill>
                </a:uFill>
                <a:latin typeface="Times New Roman"/>
                <a:ea typeface="Times New Roman"/>
                <a:cs typeface="Times New Roman"/>
                <a:sym typeface="Times New Roman"/>
              </a:defRPr>
            </a:pPr>
            <a:r>
              <a:t>W 11:00-12:00 &amp; Th 11:00-12:00, and by appointment: email </a:t>
            </a:r>
            <a:r>
              <a:rPr u="sng">
                <a:solidFill>
                  <a:srgbClr val="0000FF"/>
                </a:solidFill>
                <a:uFill>
                  <a:solidFill>
                    <a:srgbClr val="0000FF"/>
                  </a:solidFill>
                </a:uFill>
                <a:hlinkClick r:id="rId2" invalidUrl="" action="" tgtFrame="" tooltip="" history="1" highlightClick="0" endSnd="0"/>
              </a:rPr>
              <a:t>delong@econ.berkeley.edu</a:t>
            </a:r>
            <a:r>
              <a:t> with “Econ 115: Office Hours Appointment” as the subject.</a:t>
            </a:r>
          </a:p>
          <a:p>
            <a:pPr marL="332872" indent="-332872" defTabSz="379474">
              <a:spcBef>
                <a:spcPts val="900"/>
              </a:spcBef>
              <a:buSzPct val="100000"/>
              <a:buAutoNum type="alphaUcPeriod" startAt="1"/>
              <a:defRPr sz="1900">
                <a:uFill>
                  <a:solidFill>
                    <a:srgbClr val="000000"/>
                  </a:solidFill>
                </a:uFill>
                <a:latin typeface="Times New Roman"/>
                <a:ea typeface="Times New Roman"/>
                <a:cs typeface="Times New Roman"/>
                <a:sym typeface="Times New Roman"/>
              </a:defRPr>
            </a:pPr>
            <a:r>
              <a:t>M 16:00-17:00 &amp; T 8:30-9:30, and by appointment: email </a:t>
            </a:r>
            <a:r>
              <a:rPr u="sng">
                <a:solidFill>
                  <a:srgbClr val="0000FF"/>
                </a:solidFill>
                <a:uFill>
                  <a:solidFill>
                    <a:srgbClr val="0000FF"/>
                  </a:solidFill>
                </a:uFill>
                <a:hlinkClick r:id="rId2" invalidUrl="" action="" tgtFrame="" tooltip="" history="1" highlightClick="0" endSnd="0"/>
              </a:rPr>
              <a:t>delong@econ.berkeley.edu</a:t>
            </a:r>
            <a:r>
              <a:t> with “Econ 115: Office Hours Appointment” as the subject.</a:t>
            </a:r>
          </a:p>
          <a:p>
            <a:pPr marL="332872" indent="-332872" defTabSz="379474">
              <a:spcBef>
                <a:spcPts val="900"/>
              </a:spcBef>
              <a:buSzPct val="100000"/>
              <a:buAutoNum type="alphaUcPeriod" startAt="1"/>
              <a:defRPr sz="1900">
                <a:uFill>
                  <a:solidFill>
                    <a:srgbClr val="000000"/>
                  </a:solidFill>
                </a:uFill>
                <a:latin typeface="Times New Roman"/>
                <a:ea typeface="Times New Roman"/>
                <a:cs typeface="Times New Roman"/>
                <a:sym typeface="Times New Roman"/>
              </a:defRPr>
            </a:pPr>
            <a:r>
              <a:t>W 16:00-17:00 &amp; Th 8:30-9:30, and by appointment: email </a:t>
            </a:r>
            <a:r>
              <a:rPr u="sng">
                <a:solidFill>
                  <a:srgbClr val="0000FF"/>
                </a:solidFill>
                <a:uFill>
                  <a:solidFill>
                    <a:srgbClr val="0000FF"/>
                  </a:solidFill>
                </a:uFill>
                <a:hlinkClick r:id="rId2" invalidUrl="" action="" tgtFrame="" tooltip="" history="1" highlightClick="0" endSnd="0"/>
              </a:rPr>
              <a:t>delong@econ.berkeley.edu</a:t>
            </a:r>
            <a:r>
              <a:t> with “Econ 115: Office Hours Appointment” as the subject.</a:t>
            </a:r>
          </a:p>
          <a:p>
            <a:pPr marL="332872" indent="-332872" defTabSz="379474">
              <a:spcBef>
                <a:spcPts val="900"/>
              </a:spcBef>
              <a:buSzPct val="100000"/>
              <a:buAutoNum type="alphaUcPeriod" startAt="1"/>
              <a:defRPr sz="1900">
                <a:uFill>
                  <a:solidFill>
                    <a:srgbClr val="000000"/>
                  </a:solidFill>
                </a:uFill>
                <a:latin typeface="Times New Roman"/>
                <a:ea typeface="Times New Roman"/>
                <a:cs typeface="Times New Roman"/>
                <a:sym typeface="Times New Roman"/>
              </a:defRPr>
            </a:pPr>
            <a:r>
              <a:t>M 11:00-12:00 &amp; Th 8:30-9:30, and by appointment: email </a:t>
            </a:r>
            <a:r>
              <a:rPr u="sng">
                <a:solidFill>
                  <a:srgbClr val="0000FF"/>
                </a:solidFill>
                <a:uFill>
                  <a:solidFill>
                    <a:srgbClr val="0000FF"/>
                  </a:solidFill>
                </a:uFill>
                <a:hlinkClick r:id="rId2" invalidUrl="" action="" tgtFrame="" tooltip="" history="1" highlightClick="0" endSnd="0"/>
              </a:rPr>
              <a:t>delong@econ.berkeley.edu</a:t>
            </a:r>
            <a:r>
              <a:t> with “Econ 115: Office Hours Appointment” as the subject.</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Measuring Growth"/>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Measuring Growth</a:t>
            </a:r>
          </a:p>
        </p:txBody>
      </p:sp>
      <p:sp>
        <p:nvSpPr>
          <p:cNvPr id="155" name="Is it the case that British Queen Victoria I Hanover was a better queen but not a happier woman than Queen Elizabeth I Tudor?…"/>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Is it the case that British Queen Victoria I Hanover was a better queen but not a happier woman than Queen Elizabeth I Tudor?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Yes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Not sure</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Measuring Growth II"/>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Measuring Growth II</a:t>
            </a:r>
          </a:p>
        </p:txBody>
      </p:sp>
      <p:sp>
        <p:nvSpPr>
          <p:cNvPr id="158" name="What are my estimates of the rate of growth of economically-useful human knowledge over 1-1500, 1500-1800, 1800-1870, and 1870-2000?…"/>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What are my estimates of the rate of growth of economically-useful human knowledge over 1-1500, 1500-1800, 1800-1870, and 1870-2000?</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0.02%/year, 0.2%/year, 0.5%/year, and 0.8%/year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0.000%/year, 0.02%/year, 0.2%/year, and 0.8%/year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0.02%/year, 0.2%/year, 0.8%/year, and 2.3%/year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0.2%/year, 0.8%/year, 2.3%/year, and 4.7%/year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What Is the Key Factor in the Explosion of Wealth in the 20th Century?"/>
          <p:cNvSpPr txBox="1"/>
          <p:nvPr>
            <p:ph type="title" idx="4294967295"/>
          </p:nvPr>
        </p:nvSpPr>
        <p:spPr>
          <a:xfrm>
            <a:off x="277663" y="-2"/>
            <a:ext cx="8572501" cy="1267126"/>
          </a:xfrm>
          <a:prstGeom prst="rect">
            <a:avLst/>
          </a:prstGeom>
        </p:spPr>
        <p:txBody>
          <a:bodyPr lIns="45718" tIns="45718" rIns="45718" bIns="45718"/>
          <a:lstStyle>
            <a:lvl1pPr defTabSz="269747">
              <a:defRPr sz="3500">
                <a:solidFill>
                  <a:srgbClr val="000080"/>
                </a:solidFill>
                <a:uFill>
                  <a:solidFill>
                    <a:srgbClr val="000000"/>
                  </a:solidFill>
                </a:uFill>
              </a:defRPr>
            </a:lvl1pPr>
          </a:lstStyle>
          <a:p>
            <a:pPr/>
            <a:r>
              <a:t>What Is the Key Factor in the Explosion of Wealth in the 20th Century?</a:t>
            </a:r>
          </a:p>
        </p:txBody>
      </p:sp>
      <p:sp>
        <p:nvSpPr>
          <p:cNvPr id="161" name="Yes, many things contributed. But suppose you have to pick just one"/>
          <p:cNvSpPr txBox="1"/>
          <p:nvPr>
            <p:ph type="body" idx="4294967295"/>
          </p:nvPr>
        </p:nvSpPr>
        <p:spPr>
          <a:xfrm>
            <a:off x="277663" y="1267121"/>
            <a:ext cx="8572501" cy="5397503"/>
          </a:xfrm>
          <a:prstGeom prst="rect">
            <a:avLst/>
          </a:prstGeom>
        </p:spPr>
        <p:txBody>
          <a:bodyPr lIns="45718" tIns="45718" rIns="45718" bIns="45718" anchor="t"/>
          <a:lstStyle>
            <a:lvl1pPr marL="0" indent="0" defTabSz="457200">
              <a:spcBef>
                <a:spcPts val="1200"/>
              </a:spcBef>
              <a:buSzTx/>
              <a:buFont typeface="Arial"/>
              <a:buNone/>
              <a:defRPr b="1">
                <a:uFill>
                  <a:solidFill>
                    <a:srgbClr val="000000"/>
                  </a:solidFill>
                </a:uFill>
                <a:latin typeface="+mn-lt"/>
                <a:ea typeface="+mn-ea"/>
                <a:cs typeface="+mn-cs"/>
                <a:sym typeface="Helvetica"/>
              </a:defRPr>
            </a:lvl1pPr>
          </a:lstStyle>
          <a:p>
            <a:pPr/>
            <a:r>
              <a:t>Yes, many things contributed. But suppose you have to pick just one</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What Are the Four Factors That I See as Making for the Explosion of Wealth in the 20th Century?"/>
          <p:cNvSpPr txBox="1"/>
          <p:nvPr>
            <p:ph type="title" idx="4294967295"/>
          </p:nvPr>
        </p:nvSpPr>
        <p:spPr>
          <a:xfrm>
            <a:off x="277663" y="-2"/>
            <a:ext cx="8572501" cy="1267126"/>
          </a:xfrm>
          <a:prstGeom prst="rect">
            <a:avLst/>
          </a:prstGeom>
        </p:spPr>
        <p:txBody>
          <a:bodyPr lIns="45718" tIns="45718" rIns="45718" bIns="45718"/>
          <a:lstStyle>
            <a:lvl1pPr defTabSz="219454">
              <a:defRPr sz="2800">
                <a:solidFill>
                  <a:srgbClr val="000080"/>
                </a:solidFill>
                <a:uFill>
                  <a:solidFill>
                    <a:srgbClr val="000000"/>
                  </a:solidFill>
                </a:uFill>
              </a:defRPr>
            </a:lvl1pPr>
          </a:lstStyle>
          <a:p>
            <a:pPr/>
            <a:r>
              <a:t>What Are the Four Factors That I See as Making for the Explosion of Wealth in the 20th Century?</a:t>
            </a:r>
          </a:p>
        </p:txBody>
      </p:sp>
      <p:sp>
        <p:nvSpPr>
          <p:cNvPr id="164" name="Yes, there are many, many more things that contributed. But suppose you have to pick just four:"/>
          <p:cNvSpPr txBox="1"/>
          <p:nvPr>
            <p:ph type="body" idx="4294967295"/>
          </p:nvPr>
        </p:nvSpPr>
        <p:spPr>
          <a:xfrm>
            <a:off x="277663" y="1267121"/>
            <a:ext cx="8572501" cy="5397503"/>
          </a:xfrm>
          <a:prstGeom prst="rect">
            <a:avLst/>
          </a:prstGeom>
        </p:spPr>
        <p:txBody>
          <a:bodyPr lIns="45718" tIns="45718" rIns="45718" bIns="45718" anchor="t"/>
          <a:lstStyle>
            <a:lvl1pPr marL="0" indent="0" defTabSz="457200">
              <a:spcBef>
                <a:spcPts val="1200"/>
              </a:spcBef>
              <a:buSzTx/>
              <a:buFont typeface="Arial"/>
              <a:buNone/>
              <a:defRPr b="1">
                <a:uFill>
                  <a:solidFill>
                    <a:srgbClr val="000000"/>
                  </a:solidFill>
                </a:uFill>
                <a:latin typeface="+mn-lt"/>
                <a:ea typeface="+mn-ea"/>
                <a:cs typeface="+mn-cs"/>
                <a:sym typeface="Helvetica"/>
              </a:defRPr>
            </a:lvl1pPr>
          </a:lstStyle>
          <a:p>
            <a:pPr/>
            <a:r>
              <a:t>Yes, there are many, many more things that contributed. But suppose you have to pick just four:</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Demography"/>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Demography</a:t>
            </a:r>
          </a:p>
        </p:txBody>
      </p:sp>
      <p:sp>
        <p:nvSpPr>
          <p:cNvPr id="167" name="What is the “demographic transition”?"/>
          <p:cNvSpPr txBox="1"/>
          <p:nvPr>
            <p:ph type="body" idx="4294967295"/>
          </p:nvPr>
        </p:nvSpPr>
        <p:spPr>
          <a:xfrm>
            <a:off x="277663" y="1267121"/>
            <a:ext cx="8572501" cy="5397503"/>
          </a:xfrm>
          <a:prstGeom prst="rect">
            <a:avLst/>
          </a:prstGeom>
        </p:spPr>
        <p:txBody>
          <a:bodyPr lIns="45718" tIns="45718" rIns="45718" bIns="45718" anchor="t"/>
          <a:lstStyle>
            <a:lvl1pPr marL="0" indent="0" defTabSz="457200">
              <a:spcBef>
                <a:spcPts val="1200"/>
              </a:spcBef>
              <a:buSzTx/>
              <a:buFont typeface="Arial"/>
              <a:buNone/>
              <a:defRPr b="1">
                <a:uFill>
                  <a:solidFill>
                    <a:srgbClr val="000000"/>
                  </a:solidFill>
                </a:uFill>
                <a:latin typeface="+mn-lt"/>
                <a:ea typeface="+mn-ea"/>
                <a:cs typeface="+mn-cs"/>
                <a:sym typeface="Helvetica"/>
              </a:defRPr>
            </a:lvl1pPr>
          </a:lstStyle>
          <a:p>
            <a:pPr/>
            <a:r>
              <a:t>What is the “demographic transition”?</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Demography II"/>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Demography II</a:t>
            </a:r>
          </a:p>
        </p:txBody>
      </p:sp>
      <p:sp>
        <p:nvSpPr>
          <p:cNvPr id="170" name="What is the principal cause of the demographic transition?…"/>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What is the principal cause of the demographic transition?</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Female wealth and control of property.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Female literacy.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Falling infant and child mortality.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Land shortages and high unemployment.</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Something else.</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Feminism"/>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Feminism</a:t>
            </a:r>
          </a:p>
        </p:txBody>
      </p:sp>
      <p:sp>
        <p:nvSpPr>
          <p:cNvPr id="173" name="How many pregnancies do we think Abigail Smith Adams had between when she was 20 and 34?…"/>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How many pregnancies do we think Abigail Smith Adams had between when she was 20 and 34?</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2.</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4.</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6.</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8.</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18.</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Empowered Tyrannies II"/>
          <p:cNvSpPr txBox="1"/>
          <p:nvPr>
            <p:ph type="title" idx="4294967295"/>
          </p:nvPr>
        </p:nvSpPr>
        <p:spPr>
          <a:xfrm>
            <a:off x="277663" y="-2"/>
            <a:ext cx="8572501" cy="1267126"/>
          </a:xfrm>
          <a:prstGeom prst="rect">
            <a:avLst/>
          </a:prstGeom>
        </p:spPr>
        <p:txBody>
          <a:bodyPr lIns="45718" tIns="45718" rIns="45718" bIns="45718"/>
          <a:lstStyle>
            <a:lvl1pPr defTabSz="443483">
              <a:defRPr sz="5800">
                <a:solidFill>
                  <a:srgbClr val="000080"/>
                </a:solidFill>
                <a:uFill>
                  <a:solidFill>
                    <a:srgbClr val="000000"/>
                  </a:solidFill>
                </a:uFill>
              </a:defRPr>
            </a:lvl1pPr>
          </a:lstStyle>
          <a:p>
            <a:pPr/>
            <a:r>
              <a:t>Empowered Tyrannies II</a:t>
            </a:r>
          </a:p>
        </p:txBody>
      </p:sp>
      <p:sp>
        <p:nvSpPr>
          <p:cNvPr id="176" name="How many world leaders are members of the 10-million club?…"/>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How many world leaders are members of the 10-million club?</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2.</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4.</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6.</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8.</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18.</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Wealth Gulfs"/>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Wealth Gulfs</a:t>
            </a:r>
          </a:p>
        </p:txBody>
      </p:sp>
      <p:sp>
        <p:nvSpPr>
          <p:cNvPr id="179" name="What fraction of humanity has not climbed onto the “escalator to modernity”?…"/>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What fraction of humanity has not climbed onto the “escalator to modernity”?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10%</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50%</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75%</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We cannot yet tell.</a:t>
            </a: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Inclusion and Hierarchy Attenuation"/>
          <p:cNvSpPr txBox="1"/>
          <p:nvPr>
            <p:ph type="title" idx="4294967295"/>
          </p:nvPr>
        </p:nvSpPr>
        <p:spPr>
          <a:xfrm>
            <a:off x="277663" y="-2"/>
            <a:ext cx="8572501" cy="1267126"/>
          </a:xfrm>
          <a:prstGeom prst="rect">
            <a:avLst/>
          </a:prstGeom>
        </p:spPr>
        <p:txBody>
          <a:bodyPr lIns="45718" tIns="45718" rIns="45718" bIns="45718"/>
          <a:lstStyle>
            <a:lvl1pPr defTabSz="292606">
              <a:defRPr sz="3800">
                <a:solidFill>
                  <a:srgbClr val="000080"/>
                </a:solidFill>
                <a:uFill>
                  <a:solidFill>
                    <a:srgbClr val="000000"/>
                  </a:solidFill>
                </a:uFill>
              </a:defRPr>
            </a:lvl1pPr>
          </a:lstStyle>
          <a:p>
            <a:pPr/>
            <a:r>
              <a:t>Inclusion and Hierarchy Attenuation</a:t>
            </a:r>
          </a:p>
        </p:txBody>
      </p:sp>
      <p:sp>
        <p:nvSpPr>
          <p:cNvPr id="182" name="At the start of the 1970s, future President Ronald Reagan said that diplomats from Tanzania appeared uncomfortable:…"/>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At the start of the 1970s, future President Ronald Reagan said that diplomats from Tanzania appeared uncomfortable:</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resisting pressure to vote with the Soviet Union at the United Nations.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making small talk with New York socialites.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wearing shoes.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in formal tuxedos.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 name="You Should Have Already"/>
          <p:cNvSpPr txBox="1"/>
          <p:nvPr>
            <p:ph type="title" idx="4294967295"/>
          </p:nvPr>
        </p:nvSpPr>
        <p:spPr>
          <a:xfrm>
            <a:off x="277663" y="-2"/>
            <a:ext cx="8572501" cy="1267126"/>
          </a:xfrm>
          <a:prstGeom prst="rect">
            <a:avLst/>
          </a:prstGeom>
        </p:spPr>
        <p:txBody>
          <a:bodyPr lIns="45718" tIns="45718" rIns="45718" bIns="45718"/>
          <a:lstStyle>
            <a:lvl1pPr defTabSz="420623">
              <a:defRPr sz="5500">
                <a:uFill>
                  <a:solidFill>
                    <a:srgbClr val="000000"/>
                  </a:solidFill>
                </a:uFill>
              </a:defRPr>
            </a:lvl1pPr>
          </a:lstStyle>
          <a:p>
            <a:pPr/>
            <a:r>
              <a:t>You Should Have Already</a:t>
            </a:r>
          </a:p>
        </p:txBody>
      </p:sp>
      <p:sp>
        <p:nvSpPr>
          <p:cNvPr id="49" name="Bought your books…"/>
          <p:cNvSpPr txBox="1"/>
          <p:nvPr>
            <p:ph type="body" idx="4294967295"/>
          </p:nvPr>
        </p:nvSpPr>
        <p:spPr>
          <a:xfrm>
            <a:off x="277663" y="1267121"/>
            <a:ext cx="8572501" cy="5397503"/>
          </a:xfrm>
          <a:prstGeom prst="rect">
            <a:avLst/>
          </a:prstGeom>
        </p:spPr>
        <p:txBody>
          <a:bodyPr lIns="45718" tIns="45718" rIns="45718" bIns="45718" anchor="t"/>
          <a:lstStyle/>
          <a:p>
            <a:pPr marL="317633" indent="-317633" defTabSz="452627">
              <a:spcBef>
                <a:spcPts val="1100"/>
              </a:spcBef>
              <a:buSzPct val="100000"/>
              <a:buAutoNum type="arabicPeriod" startAt="1"/>
              <a:defRPr sz="2300">
                <a:uFill>
                  <a:solidFill>
                    <a:srgbClr val="000000"/>
                  </a:solidFill>
                </a:uFill>
                <a:latin typeface="Times New Roman"/>
                <a:ea typeface="Times New Roman"/>
                <a:cs typeface="Times New Roman"/>
                <a:sym typeface="Times New Roman"/>
              </a:defRPr>
            </a:pPr>
            <a:r>
              <a:t>Bought your books</a:t>
            </a:r>
          </a:p>
          <a:p>
            <a:pPr lvl="1" marL="615415" indent="-238224" defTabSz="452627">
              <a:spcBef>
                <a:spcPts val="0"/>
              </a:spcBef>
              <a:buSzPct val="100000"/>
              <a:defRPr b="1" sz="2300">
                <a:latin typeface="Times New Roman"/>
                <a:ea typeface="Times New Roman"/>
                <a:cs typeface="Times New Roman"/>
                <a:sym typeface="Times New Roman"/>
              </a:defRPr>
            </a:pPr>
            <a:r>
              <a:t>Robert Allen</a:t>
            </a:r>
            <a:r>
              <a:rPr b="0"/>
              <a:t> (2011): </a:t>
            </a:r>
            <a:r>
              <a:rPr b="0" i="1"/>
              <a:t>Global Economic History: A Very Short Introduction</a:t>
            </a:r>
            <a:r>
              <a:rPr b="0"/>
              <a:t> </a:t>
            </a:r>
          </a:p>
          <a:p>
            <a:pPr lvl="1" marL="615415" indent="-238224" defTabSz="452627">
              <a:spcBef>
                <a:spcPts val="0"/>
              </a:spcBef>
              <a:buSzPct val="100000"/>
              <a:defRPr b="1" sz="2300">
                <a:latin typeface="Times New Roman"/>
                <a:ea typeface="Times New Roman"/>
                <a:cs typeface="Times New Roman"/>
                <a:sym typeface="Times New Roman"/>
              </a:defRPr>
            </a:pPr>
            <a:r>
              <a:t>Stephen Cohen and J. Bradford DeLong</a:t>
            </a:r>
            <a:r>
              <a:rPr b="0"/>
              <a:t> (2016): </a:t>
            </a:r>
            <a:r>
              <a:rPr b="0" i="1"/>
              <a:t>Concrete Economics: A Hamilton Approach to Economic Policy</a:t>
            </a:r>
          </a:p>
          <a:p>
            <a:pPr lvl="1" marL="615415" indent="-238224" defTabSz="452627">
              <a:spcBef>
                <a:spcPts val="0"/>
              </a:spcBef>
              <a:buSzPct val="100000"/>
              <a:defRPr b="1" sz="2300">
                <a:latin typeface="Times New Roman"/>
                <a:ea typeface="Times New Roman"/>
                <a:cs typeface="Times New Roman"/>
                <a:sym typeface="Times New Roman"/>
              </a:defRPr>
            </a:pPr>
            <a:r>
              <a:t>Partha Dasgupta</a:t>
            </a:r>
            <a:r>
              <a:rPr b="0"/>
              <a:t> (2007): </a:t>
            </a:r>
            <a:r>
              <a:rPr b="0" i="1"/>
              <a:t>Economics: A Very Short Introduction</a:t>
            </a:r>
          </a:p>
          <a:p>
            <a:pPr lvl="1" marL="615415" indent="-238224" defTabSz="452627">
              <a:spcBef>
                <a:spcPts val="0"/>
              </a:spcBef>
              <a:buSzPct val="100000"/>
              <a:defRPr b="1" sz="2300">
                <a:latin typeface="Times New Roman"/>
                <a:ea typeface="Times New Roman"/>
                <a:cs typeface="Times New Roman"/>
                <a:sym typeface="Times New Roman"/>
              </a:defRPr>
            </a:pPr>
            <a:r>
              <a:t>Barry Eichengreen</a:t>
            </a:r>
            <a:r>
              <a:rPr b="0"/>
              <a:t> (2008): </a:t>
            </a:r>
            <a:r>
              <a:rPr b="0" i="1"/>
              <a:t>Globalizing Capital: A Short History of the World Monetary System</a:t>
            </a:r>
          </a:p>
          <a:p>
            <a:pPr lvl="1" marL="615415" indent="-238224" defTabSz="452627">
              <a:spcBef>
                <a:spcPts val="0"/>
              </a:spcBef>
              <a:buSzPct val="100000"/>
              <a:defRPr b="1" sz="2300">
                <a:latin typeface="Times New Roman"/>
                <a:ea typeface="Times New Roman"/>
                <a:cs typeface="Times New Roman"/>
                <a:sym typeface="Times New Roman"/>
              </a:defRPr>
            </a:pPr>
            <a:r>
              <a:t>Robert Skidelsky</a:t>
            </a:r>
            <a:r>
              <a:rPr b="0"/>
              <a:t> (2010): </a:t>
            </a:r>
            <a:r>
              <a:rPr b="0" i="1"/>
              <a:t>Keynes: A Very Short Introduction</a:t>
            </a:r>
          </a:p>
          <a:p>
            <a:pPr marL="317633" indent="-317633" defTabSz="452627">
              <a:spcBef>
                <a:spcPts val="0"/>
              </a:spcBef>
              <a:buSzPct val="100000"/>
              <a:buAutoNum type="arabicPeriod" startAt="1"/>
              <a:defRPr sz="2300">
                <a:latin typeface="Times New Roman"/>
                <a:ea typeface="Times New Roman"/>
                <a:cs typeface="Times New Roman"/>
                <a:sym typeface="Times New Roman"/>
              </a:defRPr>
            </a:pPr>
            <a:r>
              <a:t>Downloaded the main (DRAFT) course text: J. Bradford DeLong: </a:t>
            </a:r>
            <a:r>
              <a:rPr i="1"/>
              <a:t>Slouching Towards Utopia?: An Economic History of the Long Twentieth Century</a:t>
            </a:r>
            <a:r>
              <a:t> &lt;</a:t>
            </a:r>
            <a:r>
              <a:rPr u="sng">
                <a:solidFill>
                  <a:srgbClr val="0000FF"/>
                </a:solidFill>
                <a:uFill>
                  <a:solidFill>
                    <a:srgbClr val="0000FF"/>
                  </a:solidFill>
                </a:uFill>
                <a:hlinkClick r:id="rId2" invalidUrl="" action="" tgtFrame="" tooltip="" history="1" highlightClick="0" endSnd="0"/>
              </a:rPr>
              <a:t>https://delong.typepad.com/files/slouching-towards-utopia-fall-2019.zip</a:t>
            </a:r>
            <a:r>
              <a:t>&gt;</a:t>
            </a:r>
          </a:p>
          <a:p>
            <a:pPr marL="317633" indent="-317633" defTabSz="452627">
              <a:spcBef>
                <a:spcPts val="0"/>
              </a:spcBef>
              <a:buSzPct val="100000"/>
              <a:buAutoNum type="arabicPeriod" startAt="1"/>
              <a:defRPr sz="2300">
                <a:latin typeface="Times New Roman"/>
                <a:ea typeface="Times New Roman"/>
                <a:cs typeface="Times New Roman"/>
                <a:sym typeface="Times New Roman"/>
              </a:defRPr>
            </a:pPr>
            <a:r>
              <a:t>Bought and registered your iClicker; and brought it to class today</a:t>
            </a:r>
          </a:p>
          <a:p>
            <a:pPr marL="317633" indent="-317633" defTabSz="452627">
              <a:spcBef>
                <a:spcPts val="1100"/>
              </a:spcBef>
              <a:buSzPct val="100000"/>
              <a:buAutoNum type="arabicPeriod" startAt="1"/>
              <a:defRPr sz="2300">
                <a:uFill>
                  <a:solidFill>
                    <a:srgbClr val="000000"/>
                  </a:solidFill>
                </a:uFill>
                <a:latin typeface="Times New Roman"/>
                <a:ea typeface="Times New Roman"/>
                <a:cs typeface="Times New Roman"/>
                <a:sym typeface="Times New Roman"/>
              </a:defRPr>
            </a:pPr>
            <a:r>
              <a:t>Done </a:t>
            </a:r>
            <a:r>
              <a:rPr b="1"/>
              <a:t>Assignment 1</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Economic Mismanagement and Insecurity"/>
          <p:cNvSpPr txBox="1"/>
          <p:nvPr>
            <p:ph type="title" idx="4294967295"/>
          </p:nvPr>
        </p:nvSpPr>
        <p:spPr>
          <a:xfrm>
            <a:off x="277663" y="-2"/>
            <a:ext cx="8572501" cy="1267126"/>
          </a:xfrm>
          <a:prstGeom prst="rect">
            <a:avLst/>
          </a:prstGeom>
        </p:spPr>
        <p:txBody>
          <a:bodyPr lIns="45718" tIns="45718" rIns="45718" bIns="45718"/>
          <a:lstStyle>
            <a:lvl1pPr defTabSz="288036">
              <a:defRPr sz="3700">
                <a:solidFill>
                  <a:srgbClr val="000080"/>
                </a:solidFill>
                <a:uFill>
                  <a:solidFill>
                    <a:srgbClr val="000000"/>
                  </a:solidFill>
                </a:uFill>
              </a:defRPr>
            </a:lvl1pPr>
          </a:lstStyle>
          <a:p>
            <a:pPr/>
            <a:r>
              <a:t>Economic Mismanagement and Insecurity</a:t>
            </a:r>
          </a:p>
        </p:txBody>
      </p:sp>
      <p:sp>
        <p:nvSpPr>
          <p:cNvPr id="185" name="Karl Polanyi argued that people have rights to what things that the market economy turns into “commodities”?…"/>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Karl Polanyi argued that people have rights to what things that the market economy turns into “commodities”?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land (a stable community), labor (a “just” income), and finance (a stable economic place).</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labor (a “just” income), finance (a stable economic place), and property (the ability to keep what you earn).</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labor (a “just” income), finance (a stable economic place), and respect (deference from your peers).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land (a stable community), property (the ability to keep what you earn), and finance (a stable economic place).</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Economic Mismanagement and Insecurity II"/>
          <p:cNvSpPr txBox="1"/>
          <p:nvPr>
            <p:ph type="title" idx="4294967295"/>
          </p:nvPr>
        </p:nvSpPr>
        <p:spPr>
          <a:xfrm>
            <a:off x="277663" y="-2"/>
            <a:ext cx="8572501" cy="1267126"/>
          </a:xfrm>
          <a:prstGeom prst="rect">
            <a:avLst/>
          </a:prstGeom>
        </p:spPr>
        <p:txBody>
          <a:bodyPr lIns="45718" tIns="45718" rIns="45718" bIns="45718"/>
          <a:lstStyle>
            <a:lvl1pPr defTabSz="288036">
              <a:defRPr sz="3700">
                <a:solidFill>
                  <a:srgbClr val="000080"/>
                </a:solidFill>
                <a:uFill>
                  <a:solidFill>
                    <a:srgbClr val="000000"/>
                  </a:solidFill>
                </a:uFill>
              </a:defRPr>
            </a:lvl1pPr>
          </a:lstStyle>
          <a:p>
            <a:pPr/>
            <a:r>
              <a:t>Economic Mismanagement and Insecurity II</a:t>
            </a:r>
          </a:p>
        </p:txBody>
      </p:sp>
      <p:sp>
        <p:nvSpPr>
          <p:cNvPr id="188" name="According to Karl Polanyi, what rights does the market economy respect?…"/>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According to Karl Polanyi, what rights does the market economy respect?</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rights to land (a stable community).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rights to labor (a “just” income).</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rights to finance (a stable economic place).</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rights to property (the ability to keep what you earn).</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What Was Unconvincing Today?"/>
          <p:cNvSpPr txBox="1"/>
          <p:nvPr>
            <p:ph type="title" idx="4294967295"/>
          </p:nvPr>
        </p:nvSpPr>
        <p:spPr>
          <a:xfrm>
            <a:off x="277663" y="-2"/>
            <a:ext cx="8572501" cy="1267126"/>
          </a:xfrm>
          <a:prstGeom prst="rect">
            <a:avLst/>
          </a:prstGeom>
        </p:spPr>
        <p:txBody>
          <a:bodyPr lIns="45718" tIns="45718" rIns="45718" bIns="45718"/>
          <a:lstStyle>
            <a:lvl1pPr defTabSz="329184">
              <a:defRPr sz="4300">
                <a:uFill>
                  <a:solidFill>
                    <a:srgbClr val="000000"/>
                  </a:solidFill>
                </a:uFill>
              </a:defRPr>
            </a:lvl1pPr>
          </a:lstStyle>
          <a:p>
            <a:pPr/>
            <a:r>
              <a:t>What Was Unconvincing Today?</a:t>
            </a:r>
          </a:p>
        </p:txBody>
      </p:sp>
      <p:sp>
        <p:nvSpPr>
          <p:cNvPr id="191" name="Mistakes and unclarities: typos, wordos, and mindos……"/>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Mistakes and unclarities: typos, wordos, and mindos…</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In the DRAFT textbook?</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In the lecture?</a:t>
            </a:r>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Preview: Next Time"/>
          <p:cNvSpPr txBox="1"/>
          <p:nvPr>
            <p:ph type="title" idx="4294967295"/>
          </p:nvPr>
        </p:nvSpPr>
        <p:spPr>
          <a:xfrm>
            <a:off x="277663" y="-2"/>
            <a:ext cx="8572501" cy="1267126"/>
          </a:xfrm>
          <a:prstGeom prst="rect">
            <a:avLst/>
          </a:prstGeom>
        </p:spPr>
        <p:txBody>
          <a:bodyPr lIns="45718" tIns="45718" rIns="45718" bIns="45718"/>
          <a:lstStyle>
            <a:lvl1pPr defTabSz="457200">
              <a:defRPr sz="6000">
                <a:uFill>
                  <a:solidFill>
                    <a:srgbClr val="000000"/>
                  </a:solidFill>
                </a:uFill>
              </a:defRPr>
            </a:lvl1pPr>
          </a:lstStyle>
          <a:p>
            <a:pPr/>
            <a:r>
              <a:t>Preview: Next Time</a:t>
            </a:r>
          </a:p>
        </p:txBody>
      </p:sp>
      <p:sp>
        <p:nvSpPr>
          <p:cNvPr id="194" name="On to Chapter 3: Globalizing the World, 1870-1914 (&amp; Eichengreen, 1&amp;2):…"/>
          <p:cNvSpPr txBox="1"/>
          <p:nvPr>
            <p:ph type="body" idx="4294967295"/>
          </p:nvPr>
        </p:nvSpPr>
        <p:spPr>
          <a:xfrm>
            <a:off x="277663" y="1267121"/>
            <a:ext cx="8572501" cy="5397503"/>
          </a:xfrm>
          <a:prstGeom prst="rect">
            <a:avLst/>
          </a:prstGeom>
        </p:spPr>
        <p:txBody>
          <a:bodyPr lIns="45718" tIns="45718" rIns="45718" bIns="45718" anchor="t"/>
          <a:lstStyle/>
          <a:p>
            <a:pPr marL="0" indent="0" defTabSz="429768">
              <a:spcBef>
                <a:spcPts val="1100"/>
              </a:spcBef>
              <a:buSzTx/>
              <a:buFont typeface="Arial"/>
              <a:buNone/>
              <a:defRPr b="1" sz="2200">
                <a:uFill>
                  <a:solidFill>
                    <a:srgbClr val="000000"/>
                  </a:solidFill>
                </a:uFill>
                <a:latin typeface="+mn-lt"/>
                <a:ea typeface="+mn-ea"/>
                <a:cs typeface="+mn-cs"/>
                <a:sym typeface="Helvetica"/>
              </a:defRPr>
            </a:pPr>
            <a:r>
              <a:t>On to Chapter 3: Globalizing the World, 1870-1914 (&amp; Eichengreen, 1&amp;2):</a:t>
            </a:r>
          </a:p>
          <a:p>
            <a:pPr marL="226193" indent="-226193" defTabSz="429768">
              <a:spcBef>
                <a:spcPts val="1100"/>
              </a:spcBef>
              <a:buSzPct val="100000"/>
              <a:defRPr sz="2200">
                <a:uFill>
                  <a:solidFill>
                    <a:srgbClr val="000000"/>
                  </a:solidFill>
                </a:uFill>
                <a:latin typeface="Times New Roman"/>
                <a:ea typeface="Times New Roman"/>
                <a:cs typeface="Times New Roman"/>
                <a:sym typeface="Times New Roman"/>
              </a:defRPr>
            </a:pPr>
            <a:r>
              <a:t>1870 (and not 1800, or 1730, or 1500) as when things really change…</a:t>
            </a:r>
          </a:p>
          <a:p>
            <a:pPr marL="226193" indent="-226193" defTabSz="429768">
              <a:spcBef>
                <a:spcPts val="1100"/>
              </a:spcBef>
              <a:buSzPct val="100000"/>
              <a:defRPr sz="2200">
                <a:uFill>
                  <a:solidFill>
                    <a:srgbClr val="000000"/>
                  </a:solidFill>
                </a:uFill>
                <a:latin typeface="Times New Roman"/>
                <a:ea typeface="Times New Roman"/>
                <a:cs typeface="Times New Roman"/>
                <a:sym typeface="Times New Roman"/>
              </a:defRPr>
            </a:pPr>
            <a:r>
              <a:t>Globalization in trade and migration and communications…</a:t>
            </a:r>
          </a:p>
          <a:p>
            <a:pPr marL="226193" indent="-226193" defTabSz="429768">
              <a:spcBef>
                <a:spcPts val="1100"/>
              </a:spcBef>
              <a:buSzPct val="100000"/>
              <a:defRPr sz="2200">
                <a:uFill>
                  <a:solidFill>
                    <a:srgbClr val="000000"/>
                  </a:solidFill>
                </a:uFill>
                <a:latin typeface="Times New Roman"/>
                <a:ea typeface="Times New Roman"/>
                <a:cs typeface="Times New Roman"/>
                <a:sym typeface="Times New Roman"/>
              </a:defRPr>
            </a:pPr>
            <a:r>
              <a:t>Invention and innovation through science and technology via industrial research labs, communities of engineering practice, and large corporations with their value chains…</a:t>
            </a:r>
          </a:p>
          <a:p>
            <a:pPr marL="226193" indent="-226193" defTabSz="429768">
              <a:spcBef>
                <a:spcPts val="1100"/>
              </a:spcBef>
              <a:buSzPct val="100000"/>
              <a:defRPr sz="2200">
                <a:uFill>
                  <a:solidFill>
                    <a:srgbClr val="000000"/>
                  </a:solidFill>
                </a:uFill>
                <a:latin typeface="Times New Roman"/>
                <a:ea typeface="Times New Roman"/>
                <a:cs typeface="Times New Roman"/>
                <a:sym typeface="Times New Roman"/>
              </a:defRPr>
            </a:pPr>
            <a:r>
              <a:t>The world economy becomes one story…</a:t>
            </a:r>
          </a:p>
          <a:p>
            <a:pPr marL="226193" indent="-226193" defTabSz="429768">
              <a:spcBef>
                <a:spcPts val="1100"/>
              </a:spcBef>
              <a:buSzPct val="100000"/>
              <a:defRPr sz="2200">
                <a:uFill>
                  <a:solidFill>
                    <a:srgbClr val="000000"/>
                  </a:solidFill>
                </a:uFill>
                <a:latin typeface="Times New Roman"/>
                <a:ea typeface="Times New Roman"/>
                <a:cs typeface="Times New Roman"/>
                <a:sym typeface="Times New Roman"/>
              </a:defRPr>
            </a:pPr>
            <a:r>
              <a:t>And a progressive story…</a:t>
            </a:r>
          </a:p>
          <a:p>
            <a:pPr marL="226193" indent="-226193" defTabSz="429768">
              <a:spcBef>
                <a:spcPts val="1100"/>
              </a:spcBef>
              <a:buSzPct val="100000"/>
              <a:defRPr sz="2200">
                <a:uFill>
                  <a:solidFill>
                    <a:srgbClr val="000000"/>
                  </a:solidFill>
                </a:uFill>
                <a:latin typeface="Times New Roman"/>
                <a:ea typeface="Times New Roman"/>
                <a:cs typeface="Times New Roman"/>
                <a:sym typeface="Times New Roman"/>
              </a:defRPr>
            </a:pPr>
            <a:r>
              <a:t>Plus: beating up on Henry David Thoreau</a:t>
            </a:r>
          </a:p>
          <a:p>
            <a:pPr lvl="1" marL="584332" indent="-226193" defTabSz="429768">
              <a:spcBef>
                <a:spcPts val="1100"/>
              </a:spcBef>
              <a:buSzPct val="100000"/>
              <a:defRPr sz="2200">
                <a:uFill>
                  <a:solidFill>
                    <a:srgbClr val="000000"/>
                  </a:solidFill>
                </a:uFill>
                <a:latin typeface="Times New Roman"/>
                <a:ea typeface="Times New Roman"/>
                <a:cs typeface="Times New Roman"/>
                <a:sym typeface="Times New Roman"/>
              </a:defRPr>
            </a:pPr>
            <a:r>
              <a:t>And worrying about Princess Adelaide and the whooping cough (which in 1840 killed 2% of all those born, and 10% of those affected)</a:t>
            </a: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Catch Our Breath…"/>
          <p:cNvSpPr txBox="1"/>
          <p:nvPr>
            <p:ph type="title"/>
          </p:nvPr>
        </p:nvSpPr>
        <p:spPr>
          <a:xfrm>
            <a:off x="276457" y="-2"/>
            <a:ext cx="8572501" cy="1270003"/>
          </a:xfrm>
          <a:prstGeom prst="rect">
            <a:avLst/>
          </a:prstGeom>
        </p:spPr>
        <p:txBody>
          <a:bodyPr/>
          <a:lstStyle/>
          <a:p>
            <a:pPr/>
            <a:r>
              <a:t>Catch Our Breath…</a:t>
            </a:r>
          </a:p>
        </p:txBody>
      </p:sp>
      <p:sp>
        <p:nvSpPr>
          <p:cNvPr id="197" name="Ask a couple of questions?…"/>
          <p:cNvSpPr txBox="1"/>
          <p:nvPr>
            <p:ph type="body" sz="half" idx="1"/>
          </p:nvPr>
        </p:nvSpPr>
        <p:spPr>
          <a:xfrm>
            <a:off x="276456" y="1270000"/>
            <a:ext cx="3810003" cy="4762500"/>
          </a:xfrm>
          <a:prstGeom prst="rect">
            <a:avLst/>
          </a:prstGeom>
        </p:spPr>
        <p:txBody>
          <a:bodyPr anchor="t"/>
          <a:lstStyle/>
          <a:p>
            <a:pPr>
              <a:spcBef>
                <a:spcPts val="1200"/>
              </a:spcBef>
            </a:pPr>
            <a:r>
              <a:t>Ask a couple of questions? </a:t>
            </a:r>
          </a:p>
          <a:p>
            <a:pPr>
              <a:spcBef>
                <a:spcPts val="1200"/>
              </a:spcBef>
            </a:pPr>
            <a:r>
              <a:t>Make a couple of comments?</a:t>
            </a:r>
          </a:p>
          <a:p>
            <a:pPr>
              <a:spcBef>
                <a:spcPts val="1200"/>
              </a:spcBef>
            </a:pPr>
            <a:r>
              <a:t>Any more readings to recommend?</a:t>
            </a:r>
          </a:p>
        </p:txBody>
      </p:sp>
      <p:pic>
        <p:nvPicPr>
          <p:cNvPr id="198" name="Image" descr="Image"/>
          <p:cNvPicPr>
            <a:picLocks noChangeAspect="1"/>
          </p:cNvPicPr>
          <p:nvPr/>
        </p:nvPicPr>
        <p:blipFill>
          <a:blip r:embed="rId2">
            <a:extLst/>
          </a:blip>
          <a:stretch>
            <a:fillRect/>
          </a:stretch>
        </p:blipFill>
        <p:spPr>
          <a:xfrm>
            <a:off x="4086457" y="1270000"/>
            <a:ext cx="4762502" cy="4762500"/>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 name="Assignment 1: Suggested Question for Course FAQ"/>
          <p:cNvSpPr txBox="1"/>
          <p:nvPr>
            <p:ph type="title" idx="4294967295"/>
          </p:nvPr>
        </p:nvSpPr>
        <p:spPr>
          <a:xfrm>
            <a:off x="277663" y="-2"/>
            <a:ext cx="8572501" cy="1267126"/>
          </a:xfrm>
          <a:prstGeom prst="rect">
            <a:avLst/>
          </a:prstGeom>
        </p:spPr>
        <p:txBody>
          <a:bodyPr lIns="45718" tIns="45718" rIns="45718" bIns="45718"/>
          <a:lstStyle>
            <a:lvl1pPr defTabSz="288036">
              <a:defRPr sz="3700">
                <a:uFill>
                  <a:solidFill>
                    <a:srgbClr val="000000"/>
                  </a:solidFill>
                </a:uFill>
              </a:defRPr>
            </a:lvl1pPr>
          </a:lstStyle>
          <a:p>
            <a:pPr/>
            <a:r>
              <a:t>Assignment 1: Suggested Question for Course FAQ</a:t>
            </a:r>
          </a:p>
        </p:txBody>
      </p:sp>
      <p:sp>
        <p:nvSpPr>
          <p:cNvPr id="52" name="Read the syllabus documents at: &lt;https://bcourses.berkeley.edu/courses/1487684&gt;, &lt;https://bcourses.berkeley.edu/courses/1487684/discussion_topics/5655555&gt;, &lt;https://bcourses.berkeley.edu/courses/1487684/discussion_topics/5655977&gt;, and &lt;https://bcourses.berkeley.edu/courses/1487684/discussion_topics/5656252&gt;…"/>
          <p:cNvSpPr txBox="1"/>
          <p:nvPr>
            <p:ph type="body" idx="4294967295"/>
          </p:nvPr>
        </p:nvSpPr>
        <p:spPr>
          <a:xfrm>
            <a:off x="277663" y="1267121"/>
            <a:ext cx="8572501" cy="5397503"/>
          </a:xfrm>
          <a:prstGeom prst="rect">
            <a:avLst/>
          </a:prstGeom>
        </p:spPr>
        <p:txBody>
          <a:bodyPr lIns="45718" tIns="45718" rIns="45718" bIns="45718" anchor="t"/>
          <a:lstStyle/>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Read the syllabus documents at: &lt;</a:t>
            </a:r>
            <a:r>
              <a:rPr u="sng">
                <a:solidFill>
                  <a:srgbClr val="0000FF"/>
                </a:solidFill>
                <a:uFill>
                  <a:solidFill>
                    <a:srgbClr val="0000FF"/>
                  </a:solidFill>
                </a:uFill>
                <a:hlinkClick r:id="rId2" invalidUrl="" action="" tgtFrame="" tooltip="" history="1" highlightClick="0" endSnd="0"/>
              </a:rPr>
              <a:t>https://bcourses.berkeley.edu/courses/1487684</a:t>
            </a:r>
            <a:r>
              <a:t>&gt;, &lt;</a:t>
            </a:r>
            <a:r>
              <a:rPr u="sng">
                <a:solidFill>
                  <a:srgbClr val="0000FF"/>
                </a:solidFill>
                <a:uFill>
                  <a:solidFill>
                    <a:srgbClr val="0000FF"/>
                  </a:solidFill>
                </a:uFill>
                <a:hlinkClick r:id="rId3" invalidUrl="" action="" tgtFrame="" tooltip="" history="1" highlightClick="0" endSnd="0"/>
              </a:rPr>
              <a:t>https://bcourses.berkeley.edu/courses/1487684/discussion_topics/5655555</a:t>
            </a:r>
            <a:r>
              <a:t>&gt;, &lt;</a:t>
            </a:r>
            <a:r>
              <a:rPr u="sng">
                <a:solidFill>
                  <a:srgbClr val="0000FF"/>
                </a:solidFill>
                <a:uFill>
                  <a:solidFill>
                    <a:srgbClr val="0000FF"/>
                  </a:solidFill>
                </a:uFill>
                <a:hlinkClick r:id="rId4" invalidUrl="" action="" tgtFrame="" tooltip="" history="1" highlightClick="0" endSnd="0"/>
              </a:rPr>
              <a:t>https://bcourses.berkeley.edu/courses/1487684/discussion_topics/5655977</a:t>
            </a:r>
            <a:r>
              <a:t>&gt;, and &lt;</a:t>
            </a:r>
            <a:r>
              <a:rPr u="sng">
                <a:solidFill>
                  <a:srgbClr val="0000FF"/>
                </a:solidFill>
                <a:uFill>
                  <a:solidFill>
                    <a:srgbClr val="0000FF"/>
                  </a:solidFill>
                </a:uFill>
                <a:hlinkClick r:id="rId5" invalidUrl="" action="" tgtFrame="" tooltip="" history="1" highlightClick="0" endSnd="0"/>
              </a:rPr>
              <a:t>https://bcourses.berkeley.edu/courses/1487684/discussion_topics/5656252</a:t>
            </a:r>
            <a:r>
              <a:t>&gt;</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Using the information in the syllabus, think up a question that should be on the FAQ—the Frequently Asked Question—list for the course</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Answer the question you thought up</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Upload your question and answer to your account at the course on canvas at: &lt;</a:t>
            </a:r>
            <a:r>
              <a:rPr u="sng">
                <a:solidFill>
                  <a:srgbClr val="0000FF"/>
                </a:solidFill>
                <a:uFill>
                  <a:solidFill>
                    <a:srgbClr val="0000FF"/>
                  </a:solidFill>
                </a:uFill>
                <a:hlinkClick r:id="rId2" invalidUrl="" action="" tgtFrame="" tooltip="" history="1" highlightClick="0" endSnd="0"/>
              </a:rPr>
              <a:t>https://bcourses.berkeley.edu/courses/1487684</a:t>
            </a:r>
            <a:r>
              <a:t>&gt;</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uFill>
                  <a:solidFill>
                    <a:srgbClr val="000000"/>
                  </a:solidFill>
                </a:uFill>
              </a:defRPr>
            </a:lvl1pPr>
          </a:lstStyle>
          <a:p>
            <a:pPr/>
            <a:r>
              <a:t>1. My Grand Narrative</a:t>
            </a:r>
          </a:p>
        </p:txBody>
      </p:sp>
      <p:sp>
        <p:nvSpPr>
          <p:cNvPr id="55" name="This course covers the history of the long twentieth century, beginning in 1870 and ending in 2016:…"/>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This course covers the history of the long twentieth century, beginning in 1870 and ending in 2016:</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By now you all should have finished reading chapters 1 &amp; 2 of my book draft…</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But it is well known that most of us are, most of the time, bad readers…</a:t>
            </a:r>
          </a:p>
          <a:p>
            <a:pPr marL="240631" indent="-240631" defTabSz="457200">
              <a:spcBef>
                <a:spcPts val="1200"/>
              </a:spcBef>
              <a:buSzPct val="100000"/>
              <a:defRPr b="1">
                <a:uFill>
                  <a:solidFill>
                    <a:srgbClr val="000000"/>
                  </a:solidFill>
                </a:uFill>
                <a:latin typeface="Times New Roman"/>
                <a:ea typeface="Times New Roman"/>
                <a:cs typeface="Times New Roman"/>
                <a:sym typeface="Times New Roman"/>
              </a:defRPr>
            </a:pPr>
            <a:r>
              <a:t>Andy Matuschak</a:t>
            </a:r>
            <a:r>
              <a:rPr b="0"/>
              <a:t>: </a:t>
            </a:r>
            <a:r>
              <a:rPr b="0" i="1"/>
              <a:t>Why Books Don’t Work</a:t>
            </a:r>
            <a:r>
              <a:rPr b="0"/>
              <a:t> &lt;</a:t>
            </a:r>
            <a:r>
              <a:rPr b="0" u="sng">
                <a:solidFill>
                  <a:srgbClr val="0000FF"/>
                </a:solidFill>
                <a:uFill>
                  <a:solidFill>
                    <a:srgbClr val="0000FF"/>
                  </a:solidFill>
                </a:uFill>
                <a:hlinkClick r:id="rId2" invalidUrl="" action="" tgtFrame="" tooltip="" history="1" highlightClick="0" endSnd="0"/>
              </a:rPr>
              <a:t>https://andymatuschak.org/books/</a:t>
            </a:r>
            <a:r>
              <a:rPr b="0"/>
              <a:t>&gt;: ‘Have you ever had a book… discover[ed] that you’d absorbed what amounts to a few sentences?… It happens to me regularly…. When someone asks a basic probing question, the edifice instantly collapses. Sometimes it’s a memory issue… just as often… I’ll realize I had never really understood… though I’d certainly thought I understood when I read the book…’</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 name="But: Active Reading"/>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But: Active Reading</a:t>
            </a:r>
          </a:p>
        </p:txBody>
      </p:sp>
      <p:sp>
        <p:nvSpPr>
          <p:cNvPr id="58" name="How can this be, since books are in fact ‘shockingly powerful knowledge-carrying artifacts’?…"/>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How can this be, since books are in fact ‘shockingly powerful knowledge-carrying artifacts’?</a:t>
            </a:r>
          </a:p>
          <a:p>
            <a:pPr marL="240631" indent="-240631" defTabSz="457200">
              <a:spcBef>
                <a:spcPts val="1200"/>
              </a:spcBef>
              <a:buSzPct val="100000"/>
              <a:defRPr b="1">
                <a:uFill>
                  <a:solidFill>
                    <a:srgbClr val="000000"/>
                  </a:solidFill>
                </a:uFill>
                <a:latin typeface="Times New Roman"/>
                <a:ea typeface="Times New Roman"/>
                <a:cs typeface="Times New Roman"/>
                <a:sym typeface="Times New Roman"/>
              </a:defRPr>
            </a:pPr>
            <a:r>
              <a:t>Matuschak</a:t>
            </a:r>
            <a:r>
              <a:rPr b="0"/>
              <a:t>: ‘Human progress in the era of mass communication makes clear that some readers really do absorb deep knowledge from books….</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‘Readers can’t just read the words. They have to really think about them. Maybe take some notes. Discuss with others. Write an essay in response…. A book is a warmup for the thinking that happens later…’</a:t>
            </a:r>
          </a:p>
          <a:p>
            <a:pPr lvl="1" marL="621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Cf.: </a:t>
            </a:r>
            <a:r>
              <a:rPr b="1"/>
              <a:t>Mortimer Adler and Charles van Doren</a:t>
            </a:r>
            <a:r>
              <a:t> (1972): </a:t>
            </a:r>
            <a:r>
              <a:rPr i="1"/>
              <a:t>How to Read a Book</a:t>
            </a:r>
            <a:r>
              <a:t> &lt;</a:t>
            </a:r>
            <a:r>
              <a:rPr u="sng">
                <a:solidFill>
                  <a:srgbClr val="0000FF"/>
                </a:solidFill>
                <a:uFill>
                  <a:solidFill>
                    <a:srgbClr val="0000FF"/>
                  </a:solidFill>
                </a:uFill>
                <a:hlinkClick r:id="rId2" invalidUrl="" action="" tgtFrame="" tooltip="" history="1" highlightClick="0" endSnd="0"/>
              </a:rPr>
              <a:t>https://delong.typepad.com/files/adler-read.pdf</a:t>
            </a:r>
            <a:r>
              <a:t>&gt;</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So let’s get started…</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 name="When?"/>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When?</a:t>
            </a:r>
          </a:p>
        </p:txBody>
      </p:sp>
      <p:sp>
        <p:nvSpPr>
          <p:cNvPr id="61" name="When do I say the long twentieth century really started? Why?…"/>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When do I say the long twentieth century really started? Why?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1870</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1900</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1901</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1914</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