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2" name="Shape 42"/>
          <p:cNvSpPr/>
          <p:nvPr>
            <p:ph type="sldImg"/>
          </p:nvPr>
        </p:nvSpPr>
        <p:spPr>
          <a:xfrm>
            <a:off x="1143000" y="685800"/>
            <a:ext cx="4572000" cy="3429000"/>
          </a:xfrm>
          <a:prstGeom prst="rect">
            <a:avLst/>
          </a:prstGeom>
        </p:spPr>
        <p:txBody>
          <a:bodyPr/>
          <a:lstStyle/>
          <a:p>
            <a:pPr/>
          </a:p>
        </p:txBody>
      </p:sp>
      <p:sp>
        <p:nvSpPr>
          <p:cNvPr id="43" name="Shape 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bb0qK4PFlXfY2xlQmUZl1rjQ"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Rick Steckel: Height and Income in the Late 20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Rick Steckel: Height and Income in the Late 20th Century</a:t>
            </a:r>
          </a:p>
        </p:txBody>
      </p:sp>
      <p:sp>
        <p:nvSpPr>
          <p:cNvPr id="46" name="Height as a proxy for living standards……"/>
          <p:cNvSpPr txBox="1"/>
          <p:nvPr>
            <p:ph type="body" sz="half" idx="4294967295"/>
          </p:nvPr>
        </p:nvSpPr>
        <p:spPr>
          <a:xfrm>
            <a:off x="457200" y="1417637"/>
            <a:ext cx="3149600" cy="5080001"/>
          </a:xfrm>
          <a:prstGeom prst="rect">
            <a:avLst/>
          </a:prstGeom>
        </p:spPr>
        <p:txBody>
          <a:bodyPr>
            <a:normAutofit fontScale="100000" lnSpcReduction="0"/>
          </a:bodyPr>
          <a:lstStyle/>
          <a:p>
            <a:pPr marL="257496" indent="-257496" defTabSz="406908">
              <a:lnSpc>
                <a:spcPct val="90000"/>
              </a:lnSpc>
              <a:spcBef>
                <a:spcPts val="500"/>
              </a:spcBef>
              <a:defRPr sz="2403"/>
            </a:pPr>
            <a:r>
              <a:t>Height as a proxy for living standards…</a:t>
            </a:r>
          </a:p>
          <a:p>
            <a:pPr marL="257496" indent="-257496" defTabSz="406908">
              <a:lnSpc>
                <a:spcPct val="90000"/>
              </a:lnSpc>
              <a:spcBef>
                <a:spcPts val="500"/>
              </a:spcBef>
              <a:defRPr sz="2403"/>
            </a:pPr>
            <a:r>
              <a:t>Nutrition…</a:t>
            </a:r>
          </a:p>
          <a:p>
            <a:pPr marL="257496" indent="-257496" defTabSz="406908">
              <a:lnSpc>
                <a:spcPct val="90000"/>
              </a:lnSpc>
              <a:spcBef>
                <a:spcPts val="500"/>
              </a:spcBef>
              <a:defRPr sz="2403"/>
            </a:pPr>
            <a:r>
              <a:t>Get more than so poor, and nutrition is compromised…</a:t>
            </a:r>
          </a:p>
          <a:p>
            <a:pPr marL="257496" indent="-257496" defTabSz="406908">
              <a:lnSpc>
                <a:spcPct val="90000"/>
              </a:lnSpc>
              <a:spcBef>
                <a:spcPts val="500"/>
              </a:spcBef>
              <a:defRPr sz="2403"/>
            </a:pPr>
            <a:r>
              <a:t>The relationship is strong for levels of income $(1985) 6000 or so…</a:t>
            </a:r>
          </a:p>
          <a:p>
            <a:pPr marL="257496" indent="-257496" defTabSz="406908">
              <a:lnSpc>
                <a:spcPct val="90000"/>
              </a:lnSpc>
              <a:spcBef>
                <a:spcPts val="500"/>
              </a:spcBef>
              <a:defRPr sz="2403"/>
            </a:pPr>
            <a:r>
              <a:t>The relationship very weak if richer: nutritional sufficiency…</a:t>
            </a:r>
          </a:p>
        </p:txBody>
      </p:sp>
      <p:pic>
        <p:nvPicPr>
          <p:cNvPr id="47" name="pubs_aeaweb_org_doi_pdfplus_10_1257_jep_22_1_129.png" descr="pubs_aeaweb_org_doi_pdfplus_10_1257_jep_22_1_129.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Nasty, Brutish, and Short"/>
          <p:cNvSpPr txBox="1"/>
          <p:nvPr>
            <p:ph type="title" idx="4294967295"/>
          </p:nvPr>
        </p:nvSpPr>
        <p:spPr>
          <a:xfrm>
            <a:off x="457200" y="274637"/>
            <a:ext cx="8229600" cy="1143001"/>
          </a:xfrm>
          <a:prstGeom prst="rect">
            <a:avLst/>
          </a:prstGeom>
        </p:spPr>
        <p:txBody>
          <a:bodyPr>
            <a:normAutofit fontScale="100000" lnSpcReduction="0"/>
          </a:bodyPr>
          <a:lstStyle/>
          <a:p>
            <a:pPr/>
            <a:r>
              <a:t>Nasty, Brutish, and Short</a:t>
            </a:r>
          </a:p>
        </p:txBody>
      </p:sp>
      <p:sp>
        <p:nvSpPr>
          <p:cNvPr id="50" name="The phrase is Thomas Hobbes’s…"/>
          <p:cNvSpPr txBox="1"/>
          <p:nvPr>
            <p:ph type="body" sz="half" idx="4294967295"/>
          </p:nvPr>
        </p:nvSpPr>
        <p:spPr>
          <a:xfrm>
            <a:off x="457200" y="1600200"/>
            <a:ext cx="3484563" cy="4525963"/>
          </a:xfrm>
          <a:prstGeom prst="rect">
            <a:avLst/>
          </a:prstGeom>
        </p:spPr>
        <p:txBody>
          <a:bodyPr>
            <a:normAutofit fontScale="100000" lnSpcReduction="0"/>
          </a:bodyPr>
          <a:lstStyle/>
          <a:p>
            <a:pPr marL="233386" indent="-233386" defTabSz="452627">
              <a:lnSpc>
                <a:spcPct val="80000"/>
              </a:lnSpc>
              <a:spcBef>
                <a:spcPts val="500"/>
              </a:spcBef>
              <a:defRPr sz="3168"/>
            </a:pPr>
            <a:r>
              <a:rPr sz="2178"/>
              <a:t>The phrase is Thomas Hobbes’s</a:t>
            </a:r>
            <a:endParaRPr sz="2178"/>
          </a:p>
          <a:p>
            <a:pPr marL="233386" indent="-233386" defTabSz="452627">
              <a:lnSpc>
                <a:spcPct val="80000"/>
              </a:lnSpc>
              <a:spcBef>
                <a:spcPts val="500"/>
              </a:spcBef>
              <a:defRPr sz="3168"/>
            </a:pPr>
            <a:r>
              <a:rPr sz="2178"/>
              <a:t>Modern standard of living is worth 10 cm.</a:t>
            </a:r>
            <a:endParaRPr sz="2178"/>
          </a:p>
          <a:p>
            <a:pPr marL="233386" indent="-233386" defTabSz="452627">
              <a:lnSpc>
                <a:spcPct val="80000"/>
              </a:lnSpc>
              <a:spcBef>
                <a:spcPts val="500"/>
              </a:spcBef>
              <a:defRPr sz="3168"/>
            </a:pPr>
            <a:r>
              <a:rPr sz="2178"/>
              <a:t>Practically every non-aristo skeleton from our agrarian past is really short</a:t>
            </a:r>
            <a:endParaRPr sz="2178"/>
          </a:p>
          <a:p>
            <a:pPr lvl="1" marL="654694" indent="-202066" defTabSz="452627">
              <a:lnSpc>
                <a:spcPct val="80000"/>
              </a:lnSpc>
              <a:spcBef>
                <a:spcPts val="400"/>
              </a:spcBef>
              <a:defRPr sz="2772"/>
            </a:pPr>
            <a:r>
              <a:rPr sz="1979"/>
              <a:t>Exceptions: fish eaters</a:t>
            </a:r>
            <a:endParaRPr sz="1979"/>
          </a:p>
          <a:p>
            <a:pPr lvl="1" marL="654694" indent="-202066" defTabSz="452627">
              <a:lnSpc>
                <a:spcPct val="80000"/>
              </a:lnSpc>
              <a:spcBef>
                <a:spcPts val="400"/>
              </a:spcBef>
              <a:defRPr sz="2772"/>
            </a:pPr>
            <a:r>
              <a:rPr sz="1979"/>
              <a:t>Exceptions: Souix</a:t>
            </a:r>
            <a:endParaRPr sz="1979"/>
          </a:p>
          <a:p>
            <a:pPr lvl="1" marL="654694" indent="-202066" defTabSz="452627">
              <a:lnSpc>
                <a:spcPct val="80000"/>
              </a:lnSpc>
              <a:spcBef>
                <a:spcPts val="400"/>
              </a:spcBef>
              <a:defRPr sz="2772"/>
            </a:pPr>
            <a:r>
              <a:rPr sz="1979"/>
              <a:t>Exceptions: Hunter-gatherers</a:t>
            </a:r>
            <a:endParaRPr sz="1979"/>
          </a:p>
          <a:p>
            <a:pPr marL="233386" indent="-233386" defTabSz="452627">
              <a:lnSpc>
                <a:spcPct val="80000"/>
              </a:lnSpc>
              <a:spcBef>
                <a:spcPts val="500"/>
              </a:spcBef>
              <a:defRPr sz="3168"/>
            </a:pPr>
            <a:r>
              <a:rPr sz="2178"/>
              <a:t>What does being 10 cm. shorter do to brain development?</a:t>
            </a:r>
          </a:p>
        </p:txBody>
      </p:sp>
      <p:pic>
        <p:nvPicPr>
          <p:cNvPr id="51" name="http___delong.typepad.com_20090121_growth_delong-2.pdf-2.png" descr="http___delong.typepad.com_20090121_growth_delong-2.pdf-2.png"/>
          <p:cNvPicPr>
            <a:picLocks noChangeAspect="1"/>
          </p:cNvPicPr>
          <p:nvPr/>
        </p:nvPicPr>
        <p:blipFill>
          <a:blip r:embed="rId2">
            <a:extLst/>
          </a:blip>
          <a:stretch>
            <a:fillRect/>
          </a:stretch>
        </p:blipFill>
        <p:spPr>
          <a:xfrm>
            <a:off x="3941762" y="1600200"/>
            <a:ext cx="5202238" cy="294957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From Rick Steckel: Income Indicators Throughout the 20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From Rick Steckel: Income Indicators Throughout the 20th Century</a:t>
            </a:r>
          </a:p>
        </p:txBody>
      </p:sp>
      <p:sp>
        <p:nvSpPr>
          <p:cNvPr id="54" name="We can check whether the cross-sectional relationship between prosperity and biomedical indicators holds across time roughly back to the start of the twentieth century……"/>
          <p:cNvSpPr txBox="1"/>
          <p:nvPr>
            <p:ph type="body" sz="half" idx="4294967295"/>
          </p:nvPr>
        </p:nvSpPr>
        <p:spPr>
          <a:xfrm>
            <a:off x="457200" y="1417637"/>
            <a:ext cx="3149600" cy="5080001"/>
          </a:xfrm>
          <a:prstGeom prst="rect">
            <a:avLst/>
          </a:prstGeom>
        </p:spPr>
        <p:txBody>
          <a:bodyPr>
            <a:normAutofit fontScale="100000" lnSpcReduction="0"/>
          </a:bodyPr>
          <a:lstStyle/>
          <a:p>
            <a:pPr marL="228564" indent="-228564" defTabSz="361188">
              <a:lnSpc>
                <a:spcPct val="90000"/>
              </a:lnSpc>
              <a:spcBef>
                <a:spcPts val="500"/>
              </a:spcBef>
              <a:defRPr sz="2528"/>
            </a:pPr>
            <a:r>
              <a:rPr sz="2133"/>
              <a:t>We can check whether the cross-sectional relationship between prosperity and biomedical indicators holds across time roughly back to the start of the twentieth century…</a:t>
            </a:r>
            <a:endParaRPr sz="2133"/>
          </a:p>
          <a:p>
            <a:pPr marL="228564" indent="-228564" defTabSz="361188">
              <a:lnSpc>
                <a:spcPct val="90000"/>
              </a:lnSpc>
              <a:spcBef>
                <a:spcPts val="500"/>
              </a:spcBef>
              <a:defRPr sz="2528"/>
            </a:pPr>
            <a:r>
              <a:rPr sz="2133"/>
              <a:t>It looks like it does…</a:t>
            </a:r>
            <a:endParaRPr sz="2133"/>
          </a:p>
          <a:p>
            <a:pPr marL="228564" indent="-228564" defTabSz="361188">
              <a:lnSpc>
                <a:spcPct val="90000"/>
              </a:lnSpc>
              <a:spcBef>
                <a:spcPts val="500"/>
              </a:spcBef>
              <a:defRPr sz="2528"/>
            </a:pPr>
            <a:r>
              <a:rPr sz="2133"/>
              <a:t>Then we can guess and leap further into the past with biomedical information, checked with shaky—very shaky—historical documents…</a:t>
            </a:r>
          </a:p>
        </p:txBody>
      </p:sp>
      <p:pic>
        <p:nvPicPr>
          <p:cNvPr id="55" name="pubs_aeaweb_org_doi_pdfplus_10_1257_jep_22_1_129.png" descr="pubs_aeaweb_org_doi_pdfplus_10_1257_jep_22_1_129.png"/>
          <p:cNvPicPr>
            <a:picLocks noChangeAspect="0"/>
          </p:cNvPicPr>
          <p:nvPr/>
        </p:nvPicPr>
        <p:blipFill>
          <a:blip r:embed="rId2">
            <a:extLst/>
          </a:blip>
          <a:srcRect l="25988" t="25988" r="25988" b="25988"/>
          <a:stretch>
            <a:fillRect/>
          </a:stretch>
        </p:blipFill>
        <p:spPr>
          <a:xfrm>
            <a:off x="3606799" y="1417637"/>
            <a:ext cx="5080001" cy="5080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From Rick Steckel: The New World Back to the Early 18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From Rick Steckel: The New World Back to the Early 18th Century</a:t>
            </a:r>
          </a:p>
        </p:txBody>
      </p:sp>
      <p:sp>
        <p:nvSpPr>
          <p:cNvPr id="58" name="Even New World populations in the eighteenth century are 2” short……"/>
          <p:cNvSpPr txBox="1"/>
          <p:nvPr>
            <p:ph type="body" sz="half" idx="4294967295"/>
          </p:nvPr>
        </p:nvSpPr>
        <p:spPr>
          <a:xfrm>
            <a:off x="457200" y="1417637"/>
            <a:ext cx="3149600" cy="5080001"/>
          </a:xfrm>
          <a:prstGeom prst="rect">
            <a:avLst/>
          </a:prstGeom>
        </p:spPr>
        <p:txBody>
          <a:bodyPr>
            <a:normAutofit fontScale="100000" lnSpcReduction="0"/>
          </a:bodyPr>
          <a:lstStyle/>
          <a:p>
            <a:pPr marL="283535" indent="-283535" defTabSz="448055">
              <a:lnSpc>
                <a:spcPct val="90000"/>
              </a:lnSpc>
              <a:spcBef>
                <a:spcPts val="600"/>
              </a:spcBef>
              <a:defRPr sz="3136"/>
            </a:pPr>
            <a:r>
              <a:rPr sz="2646"/>
              <a:t>Even New World populations in the eighteenth century are 2” short…</a:t>
            </a:r>
            <a:endParaRPr sz="2646"/>
          </a:p>
          <a:p>
            <a:pPr marL="283535" indent="-283535" defTabSz="448055">
              <a:lnSpc>
                <a:spcPct val="90000"/>
              </a:lnSpc>
              <a:spcBef>
                <a:spcPts val="600"/>
              </a:spcBef>
              <a:defRPr sz="3136"/>
            </a:pPr>
            <a:r>
              <a:rPr sz="2646"/>
              <a:t>And there is a remarkable mid- and late-nineteenth century decline as urbanization and industrialization take hold…</a:t>
            </a:r>
            <a:endParaRPr sz="2646"/>
          </a:p>
          <a:p>
            <a:pPr marL="283535" indent="-283535" defTabSz="448055">
              <a:lnSpc>
                <a:spcPct val="90000"/>
              </a:lnSpc>
              <a:spcBef>
                <a:spcPts val="600"/>
              </a:spcBef>
              <a:defRPr sz="3136"/>
            </a:pPr>
            <a:r>
              <a:rPr sz="2646"/>
              <a:t>Nadir for those born in 1900…</a:t>
            </a:r>
          </a:p>
        </p:txBody>
      </p:sp>
      <p:pic>
        <p:nvPicPr>
          <p:cNvPr id="59" name="pubs_aeaweb_org_doi_pdfplus_10_1257_jep_22_1_129.png" descr="pubs_aeaweb_org_doi_pdfplus_10_1257_jep_22_1_129.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From Rick Steckel: The Old World"/>
          <p:cNvSpPr txBox="1"/>
          <p:nvPr>
            <p:ph type="title" idx="4294967295"/>
          </p:nvPr>
        </p:nvSpPr>
        <p:spPr>
          <a:xfrm>
            <a:off x="457200" y="274637"/>
            <a:ext cx="8229600" cy="1143001"/>
          </a:xfrm>
          <a:prstGeom prst="rect">
            <a:avLst/>
          </a:prstGeom>
        </p:spPr>
        <p:txBody>
          <a:bodyPr>
            <a:normAutofit fontScale="100000" lnSpcReduction="0"/>
          </a:bodyPr>
          <a:lstStyle/>
          <a:p>
            <a:pPr/>
            <a:r>
              <a:t>From Rick Steckel: The Old World</a:t>
            </a:r>
          </a:p>
        </p:txBody>
      </p:sp>
      <p:sp>
        <p:nvSpPr>
          <p:cNvPr id="62" name="“In nineteenth century Sweden, for example, average height was three to eight centimeters greater in rural areas compared with Stockholm, depending upon the time period and rural area (Sandberg and Steckel, 1988)….…"/>
          <p:cNvSpPr txBox="1"/>
          <p:nvPr>
            <p:ph type="body" idx="4294967295"/>
          </p:nvPr>
        </p:nvSpPr>
        <p:spPr>
          <a:xfrm>
            <a:off x="457200" y="1417637"/>
            <a:ext cx="8320660" cy="5080001"/>
          </a:xfrm>
          <a:prstGeom prst="rect">
            <a:avLst/>
          </a:prstGeom>
        </p:spPr>
        <p:txBody>
          <a:bodyPr>
            <a:normAutofit fontScale="100000" lnSpcReduction="0"/>
          </a:bodyPr>
          <a:lstStyle/>
          <a:p>
            <a:pPr marL="298322" indent="-298322" defTabSz="397763">
              <a:lnSpc>
                <a:spcPct val="90000"/>
              </a:lnSpc>
              <a:spcBef>
                <a:spcPts val="500"/>
              </a:spcBef>
              <a:defRPr sz="2349"/>
            </a:pPr>
            <a:r>
              <a:t>“In nineteenth century Sweden, for example, average height was three to eight centimeters greater in rural areas compared with Stockholm, depending upon the time period and rural area (Sandberg and Steckel, 1988)….</a:t>
            </a:r>
          </a:p>
          <a:p>
            <a:pPr marL="298322" indent="-298322" defTabSz="397763">
              <a:lnSpc>
                <a:spcPct val="90000"/>
              </a:lnSpc>
              <a:spcBef>
                <a:spcPts val="500"/>
              </a:spcBef>
              <a:defRPr sz="2784"/>
            </a:pPr>
            <a:r>
              <a:t>“</a:t>
            </a:r>
            <a:r>
              <a:rPr sz="2349"/>
              <a:t>In late eighteenth-century England, for example, the average heights at age 14 of poor boys admitted to the Marine Society were 20 centimeters below those of upper-class boys who attended the elite academy at Sandhurst (Floud, Wachter, and Gregory, 1990). During the same era, the difference in average height between the rich and the poor in the United States was roughly 3 centimeters (Margo and Steckel, 1982).”</a:t>
            </a:r>
          </a:p>
          <a:p>
            <a:pPr marL="298322" indent="-298322" defTabSz="397763">
              <a:lnSpc>
                <a:spcPct val="90000"/>
              </a:lnSpc>
              <a:spcBef>
                <a:spcPts val="500"/>
              </a:spcBef>
              <a:defRPr sz="2610"/>
            </a:pPr>
          </a:p>
          <a:p>
            <a:pPr marL="0" indent="0" algn="ctr" defTabSz="397763">
              <a:lnSpc>
                <a:spcPct val="90000"/>
              </a:lnSpc>
              <a:spcBef>
                <a:spcPts val="500"/>
              </a:spcBef>
              <a:buSzTx/>
              <a:buFontTx/>
              <a:buNone/>
              <a:defRPr sz="2610"/>
            </a:pPr>
            <a:r>
              <a:t>&lt;</a:t>
            </a:r>
            <a:r>
              <a:rPr u="sng">
                <a:solidFill>
                  <a:srgbClr val="0000FF"/>
                </a:solidFill>
                <a:uFill>
                  <a:solidFill>
                    <a:srgbClr val="0000FF"/>
                  </a:solidFill>
                </a:uFill>
                <a:hlinkClick r:id="rId2" invalidUrl="" action="" tgtFrame="" tooltip="" history="1" highlightClick="0" endSnd="0"/>
              </a:rPr>
              <a:t>https://www.icloud.com/keynote/0bb0qK4PFlXfY2xlQmUZl1rjQ</a:t>
            </a:r>
            <a:r>
              <a:t>&gt;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65"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66"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