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2" name="Shape 42"/>
          <p:cNvSpPr/>
          <p:nvPr>
            <p:ph type="sldImg"/>
          </p:nvPr>
        </p:nvSpPr>
        <p:spPr>
          <a:xfrm>
            <a:off x="1143000" y="685800"/>
            <a:ext cx="4572000" cy="3429000"/>
          </a:xfrm>
          <a:prstGeom prst="rect">
            <a:avLst/>
          </a:prstGeom>
        </p:spPr>
        <p:txBody>
          <a:bodyPr/>
          <a:lstStyle/>
          <a:p>
            <a:pPr/>
          </a:p>
        </p:txBody>
      </p:sp>
      <p:sp>
        <p:nvSpPr>
          <p:cNvPr id="43" name="Shape 4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b="0" sz="5600">
                <a:solidFill>
                  <a:srgbClr val="000000"/>
                </a:solidFill>
                <a:uFillTx/>
                <a:latin typeface="Helvetica Light"/>
                <a:ea typeface="Helvetica Light"/>
                <a:cs typeface="Helvetica Light"/>
                <a:sym typeface="Helvetica Light"/>
              </a:defRPr>
            </a:lvl1pPr>
          </a:lstStyle>
          <a:p>
            <a:pPr/>
            <a:r>
              <a:t>Title Text</a:t>
            </a:r>
          </a:p>
        </p:txBody>
      </p:sp>
      <p:sp>
        <p:nvSpPr>
          <p:cNvPr id="35"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temin-roman-growth.pdf" TargetMode="External"/><Relationship Id="rId3" Type="http://schemas.openxmlformats.org/officeDocument/2006/relationships/hyperlink" Target="mailto:brad.delong@gmail.com" TargetMode="External"/><Relationship Id="rId4" Type="http://schemas.openxmlformats.org/officeDocument/2006/relationships/hyperlink" Target="https://tinyurl.com/dl-2020-01-14b"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Reading Temin"/>
          <p:cNvSpPr txBox="1"/>
          <p:nvPr>
            <p:ph type="title" idx="4294967295"/>
          </p:nvPr>
        </p:nvSpPr>
        <p:spPr>
          <a:xfrm>
            <a:off x="277663" y="-1"/>
            <a:ext cx="8572501" cy="1270001"/>
          </a:xfrm>
          <a:prstGeom prst="rect">
            <a:avLst/>
          </a:prstGeom>
        </p:spPr>
        <p:txBody>
          <a:bodyPr>
            <a:normAutofit fontScale="100000" lnSpcReduction="0"/>
          </a:bodyPr>
          <a:lstStyle>
            <a:lvl1pPr>
              <a:defRPr sz="6000"/>
            </a:lvl1pPr>
          </a:lstStyle>
          <a:p>
            <a:pPr/>
            <a:r>
              <a:t>Reading Temin</a:t>
            </a:r>
          </a:p>
        </p:txBody>
      </p:sp>
      <p:sp>
        <p:nvSpPr>
          <p:cNvPr id="46" name="Peter Temin (2014): The Roman Market Economy, chapter 10 Growth in a Malthusian Empire https://delong.typepad.com/files/temin-roman-growth.pdf&gt;…"/>
          <p:cNvSpPr txBox="1"/>
          <p:nvPr>
            <p:ph type="body" idx="4294967295"/>
          </p:nvPr>
        </p:nvSpPr>
        <p:spPr>
          <a:xfrm>
            <a:off x="277663" y="1270000"/>
            <a:ext cx="8572501" cy="5217160"/>
          </a:xfrm>
          <a:prstGeom prst="rect">
            <a:avLst/>
          </a:prstGeom>
        </p:spPr>
        <p:txBody>
          <a:bodyPr>
            <a:normAutofit fontScale="100000" lnSpcReduction="0"/>
          </a:bodyPr>
          <a:lstStyle/>
          <a:p>
            <a:pPr marL="0" indent="0" defTabSz="402336">
              <a:spcBef>
                <a:spcPts val="1000"/>
              </a:spcBef>
              <a:buSzTx/>
              <a:buFontTx/>
              <a:buNone/>
              <a:defRPr sz="2112">
                <a:latin typeface="+mj-lt"/>
                <a:ea typeface="+mj-ea"/>
                <a:cs typeface="+mj-cs"/>
                <a:sym typeface="Helvetica"/>
              </a:defRPr>
            </a:pPr>
            <a:r>
              <a:rPr b="1"/>
              <a:t>Peter Temin</a:t>
            </a:r>
            <a:r>
              <a:t> (2014): </a:t>
            </a:r>
            <a:r>
              <a:rPr i="1"/>
              <a:t>The Roman Market Economy,</a:t>
            </a:r>
            <a:r>
              <a:t> chapter 10 Growth in a Malthusian Empire </a:t>
            </a:r>
            <a:r>
              <a:rPr u="sng">
                <a:solidFill>
                  <a:srgbClr val="0000FF"/>
                </a:solidFill>
                <a:uFill>
                  <a:solidFill>
                    <a:srgbClr val="0000FF"/>
                  </a:solidFill>
                </a:uFill>
                <a:hlinkClick r:id="rId2" invalidUrl="" action="" tgtFrame="" tooltip="" history="1" highlightClick="0" endSnd="0"/>
              </a:rPr>
              <a:t>https://delong.typepad.com/files/temin-roman-growth.pdf</a:t>
            </a:r>
            <a:r>
              <a:t>&gt;</a:t>
            </a:r>
          </a:p>
          <a:p>
            <a:pPr marL="211755" indent="-211755" defTabSz="402336">
              <a:spcBef>
                <a:spcPts val="1000"/>
              </a:spcBef>
              <a:buFontTx/>
              <a:defRPr sz="2112">
                <a:latin typeface="Times New Roman"/>
                <a:ea typeface="Times New Roman"/>
                <a:cs typeface="Times New Roman"/>
                <a:sym typeface="Times New Roman"/>
              </a:defRPr>
            </a:pPr>
            <a:r>
              <a:t>“here is growing evidence that ordinary Romans lived well in the early Roman Empire. The existence of many cities, and particularly the large size of Rome itself, provides indirect evidence of productivity advance. More detailed evidence is emerging of improving agricultural technology, building techniques, manufacturing plants, and land use. The widespread use of African Red Slipware pottery provides evidence that even ordinary people had access to the fruits of all this technology. And the literary evidence supports the idea of prosperity by providing insights into civilized urban lives in Roman cities. As explained in chapter 9, these are all proxies for economic growth. They are not measures, but they are suggestive. How could per capita income grow in a Malthusian economy? This chapter resolves the apparent paradox of economic growth in a Malthusian world…”</a:t>
            </a:r>
          </a:p>
        </p:txBody>
      </p:sp>
      <p:sp>
        <p:nvSpPr>
          <p:cNvPr id="47" name="J. Bradford DeLong brad.delong@gmail.com 2020-01-14 https://tinyurl.com/dl-2020-01-14b"/>
          <p:cNvSpPr txBox="1"/>
          <p:nvPr/>
        </p:nvSpPr>
        <p:spPr>
          <a:xfrm>
            <a:off x="0" y="6487159"/>
            <a:ext cx="8850164"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pPr>
            <a:r>
              <a:t>J. Bradford DeLong </a:t>
            </a:r>
            <a:r>
              <a:rPr u="sng">
                <a:solidFill>
                  <a:srgbClr val="0000FF"/>
                </a:solidFill>
                <a:uFill>
                  <a:solidFill>
                    <a:srgbClr val="0000FF"/>
                  </a:solidFill>
                </a:uFill>
                <a:hlinkClick r:id="rId3" invalidUrl="" action="" tgtFrame="" tooltip="" history="1" highlightClick="0" endSnd="0"/>
              </a:rPr>
              <a:t>brad.delong@gmail.com</a:t>
            </a:r>
            <a:r>
              <a:t> 2020-01-14 </a:t>
            </a:r>
            <a:r>
              <a:rPr u="sng">
                <a:solidFill>
                  <a:srgbClr val="0000FF"/>
                </a:solidFill>
                <a:uFill>
                  <a:solidFill>
                    <a:srgbClr val="0000FF"/>
                  </a:solidFill>
                </a:uFill>
                <a:hlinkClick r:id="rId4" invalidUrl="" action="" tgtFrame="" tooltip="" history="1" highlightClick="0" endSnd="0"/>
              </a:rPr>
              <a:t>https://tinyurl.com/dl-2020-01-14b</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 name="Room for Growth in a Malthusian Regime?"/>
          <p:cNvSpPr txBox="1"/>
          <p:nvPr>
            <p:ph type="title" idx="4294967295"/>
          </p:nvPr>
        </p:nvSpPr>
        <p:spPr>
          <a:xfrm>
            <a:off x="277663" y="-1"/>
            <a:ext cx="8572501" cy="1270001"/>
          </a:xfrm>
          <a:prstGeom prst="rect">
            <a:avLst/>
          </a:prstGeom>
        </p:spPr>
        <p:txBody>
          <a:bodyPr>
            <a:normAutofit fontScale="100000" lnSpcReduction="0"/>
          </a:bodyPr>
          <a:lstStyle>
            <a:lvl1pPr defTabSz="246888">
              <a:defRPr sz="3780">
                <a:solidFill>
                  <a:srgbClr val="000080"/>
                </a:solidFill>
              </a:defRPr>
            </a:lvl1pPr>
          </a:lstStyle>
          <a:p>
            <a:pPr/>
            <a:r>
              <a:t>Room for Growth in a Malthusian Regime?</a:t>
            </a:r>
          </a:p>
        </p:txBody>
      </p:sp>
      <p:sp>
        <p:nvSpPr>
          <p:cNvPr id="50" name="There are important delays in the Malthusian system. These dynamics are integral to the Malthusian model, and historical evidence from other periods indicate that the delays can be exceedingly long—on the order of centuries rather than decades:…"/>
          <p:cNvSpPr txBox="1"/>
          <p:nvPr>
            <p:ph type="body" idx="4294967295"/>
          </p:nvPr>
        </p:nvSpPr>
        <p:spPr>
          <a:xfrm>
            <a:off x="277663" y="1270000"/>
            <a:ext cx="8572501" cy="5247579"/>
          </a:xfrm>
          <a:prstGeom prst="rect">
            <a:avLst/>
          </a:prstGeom>
        </p:spPr>
        <p:txBody>
          <a:bodyPr>
            <a:normAutofit fontScale="100000" lnSpcReduction="0"/>
          </a:bodyPr>
          <a:lstStyle/>
          <a:p>
            <a:pPr marL="0" indent="0" defTabSz="342900">
              <a:spcBef>
                <a:spcPts val="900"/>
              </a:spcBef>
              <a:buSzTx/>
              <a:buFontTx/>
              <a:buNone/>
              <a:defRPr sz="1800">
                <a:latin typeface="+mj-lt"/>
                <a:ea typeface="+mj-ea"/>
                <a:cs typeface="+mj-cs"/>
                <a:sym typeface="Helvetica"/>
              </a:defRPr>
            </a:pPr>
            <a:r>
              <a:t>There are important delays in the Malthusian system. These dynamics are integral to the Malthusian model, and historical evidence from other periods indicate that the delays can be exceedingly long—on the order of centuries rather than decades: </a:t>
            </a:r>
          </a:p>
          <a:p>
            <a:pPr marL="257174" indent="-257174" defTabSz="342900">
              <a:spcBef>
                <a:spcPts val="900"/>
              </a:spcBef>
              <a:defRPr sz="1800">
                <a:latin typeface="Times New Roman"/>
                <a:ea typeface="Times New Roman"/>
                <a:cs typeface="Times New Roman"/>
                <a:sym typeface="Times New Roman"/>
              </a:defRPr>
            </a:pPr>
            <a:r>
              <a:t>These dynamics provide a way to acknowledge growing per capita income in the basically Malthusian world of the early Roman Empire. </a:t>
            </a:r>
          </a:p>
          <a:p>
            <a:pPr marL="257174" indent="-257174" defTabSz="342900">
              <a:spcBef>
                <a:spcPts val="900"/>
              </a:spcBef>
              <a:defRPr sz="1800">
                <a:latin typeface="Times New Roman"/>
                <a:ea typeface="Times New Roman"/>
                <a:cs typeface="Times New Roman"/>
                <a:sym typeface="Times New Roman"/>
              </a:defRPr>
            </a:pPr>
            <a:r>
              <a:t>It also provides a way to ask if the Romans could have escaped—in some alternate history—the Malthusian constraints.</a:t>
            </a:r>
          </a:p>
          <a:p>
            <a:pPr marL="257174" indent="-257174" defTabSz="342900">
              <a:spcBef>
                <a:spcPts val="900"/>
              </a:spcBef>
              <a:defRPr sz="1800">
                <a:latin typeface="Times New Roman"/>
                <a:ea typeface="Times New Roman"/>
                <a:cs typeface="Times New Roman"/>
                <a:sym typeface="Times New Roman"/>
              </a:defRPr>
            </a:pPr>
            <a:r>
              <a:t>The hypothesis of a one-time increase in productivity sees the productivity increase coming from the increase in Mediterranean trade promoted by the Romans: Scheidel (2009a) made a case for this hypothesis one in Roman times </a:t>
            </a:r>
          </a:p>
          <a:p>
            <a:pPr marL="257174" indent="-257174" defTabSz="342900">
              <a:spcBef>
                <a:spcPts val="900"/>
              </a:spcBef>
              <a:defRPr sz="1800">
                <a:latin typeface="Times New Roman"/>
                <a:ea typeface="Times New Roman"/>
                <a:cs typeface="Times New Roman"/>
                <a:sym typeface="Times New Roman"/>
              </a:defRPr>
            </a:pPr>
            <a:r>
              <a:t>The hypothesis of continuing productivity growth.</a:t>
            </a:r>
          </a:p>
          <a:p>
            <a:pPr marL="257174" indent="-257174" defTabSz="342900">
              <a:spcBef>
                <a:spcPts val="900"/>
              </a:spcBef>
              <a:defRPr sz="1800">
                <a:latin typeface="Times New Roman"/>
                <a:ea typeface="Times New Roman"/>
                <a:cs typeface="Times New Roman"/>
                <a:sym typeface="Times New Roman"/>
              </a:defRPr>
            </a:pPr>
            <a:r>
              <a:t>Economists create these oppositions for intellectual clarity, but history has a way of splitting the difference or revealing a more complex story than either extreme hypothesis.</a:t>
            </a:r>
          </a:p>
          <a:p>
            <a:pPr marL="257174" indent="-257174" defTabSz="342900">
              <a:spcBef>
                <a:spcPts val="900"/>
              </a:spcBef>
              <a:defRPr sz="1800">
                <a:latin typeface="Times New Roman"/>
                <a:ea typeface="Times New Roman"/>
                <a:cs typeface="Times New Roman"/>
                <a:sym typeface="Times New Roman"/>
              </a:defRPr>
            </a:pPr>
            <a:r>
              <a:t>“Soft” technologies of attitudes and markets described in previous chapters that also contributed to economic prosperity and growth.</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 name="Roman Technology"/>
          <p:cNvSpPr txBox="1"/>
          <p:nvPr>
            <p:ph type="title" idx="4294967295"/>
          </p:nvPr>
        </p:nvSpPr>
        <p:spPr>
          <a:xfrm>
            <a:off x="277663" y="-1"/>
            <a:ext cx="8572501" cy="1270001"/>
          </a:xfrm>
          <a:prstGeom prst="rect">
            <a:avLst/>
          </a:prstGeom>
        </p:spPr>
        <p:txBody>
          <a:bodyPr>
            <a:normAutofit fontScale="100000" lnSpcReduction="0"/>
          </a:bodyPr>
          <a:lstStyle>
            <a:lvl1pPr>
              <a:defRPr>
                <a:solidFill>
                  <a:srgbClr val="000080"/>
                </a:solidFill>
              </a:defRPr>
            </a:lvl1pPr>
          </a:lstStyle>
          <a:p>
            <a:pPr/>
            <a:r>
              <a:t>Roman Technology</a:t>
            </a:r>
          </a:p>
        </p:txBody>
      </p:sp>
      <p:sp>
        <p:nvSpPr>
          <p:cNvPr id="53" name="Finley was wrong—at least insofar as the spread of technology is concerned:…"/>
          <p:cNvSpPr txBox="1"/>
          <p:nvPr>
            <p:ph type="body" idx="4294967295"/>
          </p:nvPr>
        </p:nvSpPr>
        <p:spPr>
          <a:xfrm>
            <a:off x="277663" y="1270000"/>
            <a:ext cx="8572501" cy="5297730"/>
          </a:xfrm>
          <a:prstGeom prst="rect">
            <a:avLst/>
          </a:prstGeom>
        </p:spPr>
        <p:txBody>
          <a:bodyPr>
            <a:normAutofit fontScale="100000" lnSpcReduction="0"/>
          </a:bodyPr>
          <a:lstStyle/>
          <a:p>
            <a:pPr marL="0" indent="0" defTabSz="352043">
              <a:spcBef>
                <a:spcPts val="900"/>
              </a:spcBef>
              <a:buSzTx/>
              <a:buFontTx/>
              <a:buNone/>
              <a:defRPr sz="1848">
                <a:latin typeface="+mj-lt"/>
                <a:ea typeface="+mj-ea"/>
                <a:cs typeface="+mj-cs"/>
                <a:sym typeface="Helvetica"/>
              </a:defRPr>
            </a:pPr>
            <a:r>
              <a:t>Finley was wrong—at least insofar as the spread of technology is concerned:</a:t>
            </a:r>
          </a:p>
          <a:p>
            <a:pPr marL="264032" indent="-264032" defTabSz="352043">
              <a:spcBef>
                <a:spcPts val="1000"/>
              </a:spcBef>
              <a:defRPr sz="1848">
                <a:latin typeface="Times New Roman"/>
                <a:ea typeface="Times New Roman"/>
                <a:cs typeface="Times New Roman"/>
                <a:sym typeface="Times New Roman"/>
              </a:defRPr>
            </a:pPr>
            <a:r>
              <a:t>Terracing was common, extending the range of land on which crops, particularly grapes and olives, could be grown. </a:t>
            </a:r>
          </a:p>
          <a:p>
            <a:pPr marL="264032" indent="-264032" defTabSz="352043">
              <a:spcBef>
                <a:spcPts val="1000"/>
              </a:spcBef>
              <a:defRPr sz="1848">
                <a:latin typeface="Times New Roman"/>
                <a:ea typeface="Times New Roman"/>
                <a:cs typeface="Times New Roman"/>
                <a:sym typeface="Times New Roman"/>
              </a:defRPr>
            </a:pPr>
            <a:r>
              <a:t>Wine and oil presses also used the screw, enabling grapes and olives grown on new land to be processed more efficiently. </a:t>
            </a:r>
          </a:p>
          <a:p>
            <a:pPr marL="264032" indent="-264032" defTabSz="352043">
              <a:spcBef>
                <a:spcPts val="1000"/>
              </a:spcBef>
              <a:defRPr sz="1848">
                <a:latin typeface="Times New Roman"/>
                <a:ea typeface="Times New Roman"/>
                <a:cs typeface="Times New Roman"/>
                <a:sym typeface="Times New Roman"/>
              </a:defRPr>
            </a:pPr>
            <a:r>
              <a:t>The Archimedean screw was used widely in cereal agriculture to drain land, extending the range of land that could be used for this crop as well. </a:t>
            </a:r>
          </a:p>
          <a:p>
            <a:pPr marL="264032" indent="-264032" defTabSz="352043">
              <a:spcBef>
                <a:spcPts val="1000"/>
              </a:spcBef>
              <a:defRPr sz="1848">
                <a:latin typeface="Times New Roman"/>
                <a:ea typeface="Times New Roman"/>
                <a:cs typeface="Times New Roman"/>
                <a:sym typeface="Times New Roman"/>
              </a:defRPr>
            </a:pPr>
            <a:r>
              <a:t>Everyone knows about the Roman use of arches and concrete to construct buildings, roads, and ports.</a:t>
            </a:r>
          </a:p>
          <a:p>
            <a:pPr marL="264032" indent="-264032" defTabSz="352043">
              <a:spcBef>
                <a:spcPts val="1000"/>
              </a:spcBef>
              <a:defRPr sz="1848">
                <a:latin typeface="Times New Roman"/>
                <a:ea typeface="Times New Roman"/>
                <a:cs typeface="Times New Roman"/>
                <a:sym typeface="Times New Roman"/>
              </a:defRPr>
            </a:pPr>
            <a:r>
              <a:t> Aqueducts are well known, but the sophistication needed to construct them seldom is noticed </a:t>
            </a:r>
          </a:p>
          <a:p>
            <a:pPr marL="264032" indent="-264032" defTabSz="352043">
              <a:spcBef>
                <a:spcPts val="1000"/>
              </a:spcBef>
              <a:defRPr sz="1848">
                <a:latin typeface="Times New Roman"/>
                <a:ea typeface="Times New Roman"/>
                <a:cs typeface="Times New Roman"/>
                <a:sym typeface="Times New Roman"/>
              </a:defRPr>
            </a:pPr>
            <a:r>
              <a:t>Water wheels also were more prevalent in Roman times than previously thought.</a:t>
            </a:r>
          </a:p>
          <a:p>
            <a:pPr marL="264032" indent="-264032" defTabSz="352043">
              <a:spcBef>
                <a:spcPts val="1000"/>
              </a:spcBef>
              <a:defRPr sz="1848">
                <a:latin typeface="Times New Roman"/>
                <a:ea typeface="Times New Roman"/>
                <a:cs typeface="Times New Roman"/>
                <a:sym typeface="Times New Roman"/>
              </a:defRPr>
            </a:pPr>
            <a:r>
              <a:t>Mass-produced Roman products were prevalent: “Pottery, glassware, bricks, coins, plate, and humble metal objects such as nails were pro- duced in enormous quantities to standard shapes and sizes, and widely traded around the Roman Mediterranean and northern Europe” (Wilson 2008, 393).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 name="Roman Mass Consumption"/>
          <p:cNvSpPr txBox="1"/>
          <p:nvPr>
            <p:ph type="title" idx="4294967295"/>
          </p:nvPr>
        </p:nvSpPr>
        <p:spPr>
          <a:xfrm>
            <a:off x="277663" y="-1"/>
            <a:ext cx="8572501" cy="1270001"/>
          </a:xfrm>
          <a:prstGeom prst="rect">
            <a:avLst/>
          </a:prstGeom>
        </p:spPr>
        <p:txBody>
          <a:bodyPr>
            <a:normAutofit fontScale="100000" lnSpcReduction="0"/>
          </a:bodyPr>
          <a:lstStyle>
            <a:lvl1pPr defTabSz="388620">
              <a:defRPr sz="5950">
                <a:solidFill>
                  <a:srgbClr val="000080"/>
                </a:solidFill>
              </a:defRPr>
            </a:lvl1pPr>
          </a:lstStyle>
          <a:p>
            <a:pPr/>
            <a:r>
              <a:t>Roman Mass Consumption</a:t>
            </a:r>
          </a:p>
        </p:txBody>
      </p:sp>
      <p:sp>
        <p:nvSpPr>
          <p:cNvPr id="56" name="Ordinary people also had consumer durables that were better than those before or after:…"/>
          <p:cNvSpPr txBox="1"/>
          <p:nvPr>
            <p:ph type="body" sz="half" idx="4294967295"/>
          </p:nvPr>
        </p:nvSpPr>
        <p:spPr>
          <a:xfrm>
            <a:off x="277663" y="1270000"/>
            <a:ext cx="8572501" cy="2619548"/>
          </a:xfrm>
          <a:prstGeom prst="rect">
            <a:avLst/>
          </a:prstGeom>
        </p:spPr>
        <p:txBody>
          <a:bodyPr>
            <a:normAutofit fontScale="100000" lnSpcReduction="0"/>
          </a:bodyPr>
          <a:lstStyle/>
          <a:p>
            <a:pPr marL="0" indent="0" defTabSz="288036">
              <a:buSzTx/>
              <a:buFontTx/>
              <a:buNone/>
              <a:defRPr sz="1512">
                <a:latin typeface="+mj-lt"/>
                <a:ea typeface="+mj-ea"/>
                <a:cs typeface="+mj-cs"/>
                <a:sym typeface="Helvetica"/>
              </a:defRPr>
            </a:pPr>
            <a:r>
              <a:t>Ordinary people also had consumer durables that were better than those before or after:</a:t>
            </a:r>
          </a:p>
          <a:p>
            <a:pPr marL="216026" indent="-216026" defTabSz="288036">
              <a:spcBef>
                <a:spcPts val="800"/>
              </a:spcBef>
              <a:defRPr sz="1512">
                <a:latin typeface="Times New Roman"/>
                <a:ea typeface="Times New Roman"/>
                <a:cs typeface="Times New Roman"/>
                <a:sym typeface="Times New Roman"/>
              </a:defRPr>
            </a:pPr>
            <a:r>
              <a:t>Industrial goods were made in centralized locations and shipped all over the Roman world </a:t>
            </a:r>
          </a:p>
          <a:p>
            <a:pPr marL="216026" indent="-216026" defTabSz="288036">
              <a:spcBef>
                <a:spcPts val="800"/>
              </a:spcBef>
              <a:defRPr sz="1512">
                <a:latin typeface="Times New Roman"/>
                <a:ea typeface="Times New Roman"/>
                <a:cs typeface="Times New Roman"/>
                <a:sym typeface="Times New Roman"/>
              </a:defRPr>
            </a:pPr>
            <a:r>
              <a:t>The most prevalent was African Red Slipware, ordinary pot- tery that is found everywhere in Roman settlements </a:t>
            </a:r>
          </a:p>
          <a:p>
            <a:pPr marL="216026" indent="-216026" defTabSz="288036">
              <a:spcBef>
                <a:spcPts val="800"/>
              </a:spcBef>
              <a:defRPr sz="1512">
                <a:latin typeface="Times New Roman"/>
                <a:ea typeface="Times New Roman"/>
                <a:cs typeface="Times New Roman"/>
                <a:sym typeface="Times New Roman"/>
              </a:defRPr>
            </a:pPr>
            <a:r>
              <a:t>Ordinary people had iron knives with which to cut their food </a:t>
            </a:r>
          </a:p>
          <a:p>
            <a:pPr marL="216026" indent="-216026" defTabSz="288036">
              <a:spcBef>
                <a:spcPts val="800"/>
              </a:spcBef>
              <a:defRPr sz="1512">
                <a:latin typeface="Times New Roman"/>
                <a:ea typeface="Times New Roman"/>
                <a:cs typeface="Times New Roman"/>
                <a:sym typeface="Times New Roman"/>
              </a:defRPr>
            </a:pPr>
            <a:r>
              <a:t>The omnipresent oil lamp was another consumer durable of Roman times. </a:t>
            </a:r>
          </a:p>
          <a:p>
            <a:pPr marL="216026" indent="-216026" defTabSz="288036">
              <a:spcBef>
                <a:spcPts val="800"/>
              </a:spcBef>
              <a:defRPr sz="1512">
                <a:latin typeface="Times New Roman"/>
                <a:ea typeface="Times New Roman"/>
                <a:cs typeface="Times New Roman"/>
                <a:sym typeface="Times New Roman"/>
              </a:defRPr>
            </a:pPr>
            <a:r>
              <a:t>Allen (2009a) used data from the Diocletian Price Edict of 301 to compare real wages in Rome with those in early-modern European and Asian cities. He found that the real wage calculated from the Price Edict was close to the real wage in Florence in the eighteenth century.</a:t>
            </a:r>
          </a:p>
        </p:txBody>
      </p:sp>
      <p:pic>
        <p:nvPicPr>
          <p:cNvPr id="57" name="Image" descr="Image"/>
          <p:cNvPicPr>
            <a:picLocks noChangeAspect="1"/>
          </p:cNvPicPr>
          <p:nvPr/>
        </p:nvPicPr>
        <p:blipFill>
          <a:blip r:embed="rId2">
            <a:extLst/>
          </a:blip>
          <a:stretch>
            <a:fillRect/>
          </a:stretch>
        </p:blipFill>
        <p:spPr>
          <a:xfrm>
            <a:off x="277663" y="3889547"/>
            <a:ext cx="3111501" cy="2438401"/>
          </a:xfrm>
          <a:prstGeom prst="rect">
            <a:avLst/>
          </a:prstGeom>
          <a:ln w="12700">
            <a:miter lim="400000"/>
          </a:ln>
        </p:spPr>
      </p:pic>
      <p:pic>
        <p:nvPicPr>
          <p:cNvPr id="58" name="Image" descr="Image"/>
          <p:cNvPicPr>
            <a:picLocks noChangeAspect="1"/>
          </p:cNvPicPr>
          <p:nvPr/>
        </p:nvPicPr>
        <p:blipFill>
          <a:blip r:embed="rId3">
            <a:extLst/>
          </a:blip>
          <a:stretch>
            <a:fillRect/>
          </a:stretch>
        </p:blipFill>
        <p:spPr>
          <a:xfrm>
            <a:off x="3389163" y="3889547"/>
            <a:ext cx="4467968" cy="2438401"/>
          </a:xfrm>
          <a:prstGeom prst="rect">
            <a:avLst/>
          </a:prstGeom>
          <a:ln w="12700">
            <a:miter lim="400000"/>
          </a:ln>
        </p:spPr>
      </p:pic>
      <p:pic>
        <p:nvPicPr>
          <p:cNvPr id="59" name="Image" descr="Image"/>
          <p:cNvPicPr>
            <a:picLocks noChangeAspect="1"/>
          </p:cNvPicPr>
          <p:nvPr/>
        </p:nvPicPr>
        <p:blipFill>
          <a:blip r:embed="rId4">
            <a:extLst/>
          </a:blip>
          <a:stretch>
            <a:fillRect/>
          </a:stretch>
        </p:blipFill>
        <p:spPr>
          <a:xfrm>
            <a:off x="7648381" y="3889547"/>
            <a:ext cx="1201784" cy="24384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 name="Why No Roman Industrialization?"/>
          <p:cNvSpPr txBox="1"/>
          <p:nvPr>
            <p:ph type="title" idx="4294967295"/>
          </p:nvPr>
        </p:nvSpPr>
        <p:spPr>
          <a:xfrm>
            <a:off x="277663" y="-1"/>
            <a:ext cx="8572501" cy="1270001"/>
          </a:xfrm>
          <a:prstGeom prst="rect">
            <a:avLst/>
          </a:prstGeom>
        </p:spPr>
        <p:txBody>
          <a:bodyPr>
            <a:normAutofit fontScale="100000" lnSpcReduction="0"/>
          </a:bodyPr>
          <a:lstStyle>
            <a:lvl1pPr defTabSz="310895">
              <a:defRPr sz="4760">
                <a:solidFill>
                  <a:srgbClr val="000080"/>
                </a:solidFill>
              </a:defRPr>
            </a:lvl1pPr>
          </a:lstStyle>
          <a:p>
            <a:pPr/>
            <a:r>
              <a:t>Why No Roman Industrialization?</a:t>
            </a:r>
          </a:p>
        </p:txBody>
      </p:sp>
      <p:sp>
        <p:nvSpPr>
          <p:cNvPr id="62" name="industrialization began in England as a result of two forces: high wages and really cheap coal…"/>
          <p:cNvSpPr txBox="1"/>
          <p:nvPr>
            <p:ph type="body" sz="half" idx="4294967295"/>
          </p:nvPr>
        </p:nvSpPr>
        <p:spPr>
          <a:xfrm>
            <a:off x="277663" y="1270000"/>
            <a:ext cx="8572501" cy="2619548"/>
          </a:xfrm>
          <a:prstGeom prst="rect">
            <a:avLst/>
          </a:prstGeom>
        </p:spPr>
        <p:txBody>
          <a:bodyPr>
            <a:normAutofit fontScale="100000" lnSpcReduction="0"/>
          </a:bodyPr>
          <a:lstStyle/>
          <a:p>
            <a:pPr marL="0" indent="0" defTabSz="416052">
              <a:spcBef>
                <a:spcPts val="1000"/>
              </a:spcBef>
              <a:buSzTx/>
              <a:buFontTx/>
              <a:buNone/>
              <a:defRPr sz="2184">
                <a:latin typeface="+mj-lt"/>
                <a:ea typeface="+mj-ea"/>
                <a:cs typeface="+mj-cs"/>
                <a:sym typeface="Helvetica"/>
              </a:defRPr>
            </a:pPr>
            <a:r>
              <a:t>industrialization began in England as a result of two forces: high wages and really cheap coal</a:t>
            </a:r>
          </a:p>
          <a:p>
            <a:pPr marL="312038" indent="-312038" defTabSz="416052">
              <a:spcBef>
                <a:spcPts val="1100"/>
              </a:spcBef>
              <a:defRPr sz="2184">
                <a:latin typeface="Times New Roman"/>
                <a:ea typeface="Times New Roman"/>
                <a:cs typeface="Times New Roman"/>
                <a:sym typeface="Times New Roman"/>
              </a:defRPr>
            </a:pPr>
            <a:r>
              <a:t>The high ratio of wages to energy costs was not only absent in eighteenth- century continental Europe; it was absent as well in the Roman Empire. </a:t>
            </a:r>
          </a:p>
          <a:p>
            <a:pPr marL="312038" indent="-312038" defTabSz="416052">
              <a:spcBef>
                <a:spcPts val="1100"/>
              </a:spcBef>
              <a:defRPr sz="2184">
                <a:latin typeface="Times New Roman"/>
                <a:ea typeface="Times New Roman"/>
                <a:cs typeface="Times New Roman"/>
                <a:sym typeface="Times New Roman"/>
              </a:defRPr>
            </a:pPr>
            <a:r>
              <a:t>More wealth to be gained by commanding slaves than by commanding nature.</a:t>
            </a:r>
          </a:p>
        </p:txBody>
      </p:sp>
      <p:pic>
        <p:nvPicPr>
          <p:cNvPr id="63" name="Image" descr="Image"/>
          <p:cNvPicPr>
            <a:picLocks noChangeAspect="1"/>
          </p:cNvPicPr>
          <p:nvPr/>
        </p:nvPicPr>
        <p:blipFill>
          <a:blip r:embed="rId2">
            <a:extLst/>
          </a:blip>
          <a:stretch>
            <a:fillRect/>
          </a:stretch>
        </p:blipFill>
        <p:spPr>
          <a:xfrm>
            <a:off x="3306927" y="3889547"/>
            <a:ext cx="5543237" cy="2616201"/>
          </a:xfrm>
          <a:prstGeom prst="rect">
            <a:avLst/>
          </a:prstGeom>
          <a:ln w="12700">
            <a:miter lim="400000"/>
          </a:ln>
        </p:spPr>
      </p:pic>
      <p:pic>
        <p:nvPicPr>
          <p:cNvPr id="64" name="Image" descr="Image"/>
          <p:cNvPicPr>
            <a:picLocks noChangeAspect="1"/>
          </p:cNvPicPr>
          <p:nvPr/>
        </p:nvPicPr>
        <p:blipFill>
          <a:blip r:embed="rId3">
            <a:extLst/>
          </a:blip>
          <a:srcRect l="5957" t="0" r="14512" b="0"/>
          <a:stretch>
            <a:fillRect/>
          </a:stretch>
        </p:blipFill>
        <p:spPr>
          <a:xfrm>
            <a:off x="533390" y="3889547"/>
            <a:ext cx="3413920" cy="26162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Questions"/>
          <p:cNvSpPr txBox="1"/>
          <p:nvPr>
            <p:ph type="title"/>
          </p:nvPr>
        </p:nvSpPr>
        <p:spPr>
          <a:xfrm>
            <a:off x="669726" y="-114733"/>
            <a:ext cx="7804548" cy="1543483"/>
          </a:xfrm>
          <a:prstGeom prst="rect">
            <a:avLst/>
          </a:prstGeom>
        </p:spPr>
        <p:txBody>
          <a:bodyPr/>
          <a:lstStyle>
            <a:lvl1pPr>
              <a:defRPr b="1" sz="7000">
                <a:solidFill>
                  <a:srgbClr val="000080"/>
                </a:solidFill>
                <a:latin typeface="+mj-lt"/>
                <a:ea typeface="+mj-ea"/>
                <a:cs typeface="+mj-cs"/>
                <a:sym typeface="Helvetica"/>
              </a:defRPr>
            </a:lvl1pPr>
          </a:lstStyle>
          <a:p>
            <a:pPr/>
            <a:r>
              <a:t>Questions</a:t>
            </a:r>
          </a:p>
        </p:txBody>
      </p:sp>
      <p:sp>
        <p:nvSpPr>
          <p:cNvPr id="67" name="Body"/>
          <p:cNvSpPr txBox="1"/>
          <p:nvPr>
            <p:ph type="body" idx="1"/>
          </p:nvPr>
        </p:nvSpPr>
        <p:spPr>
          <a:xfrm>
            <a:off x="669726" y="1428750"/>
            <a:ext cx="7804548" cy="4911329"/>
          </a:xfrm>
          <a:prstGeom prst="rect">
            <a:avLst/>
          </a:prstGeom>
        </p:spPr>
        <p:txBody>
          <a:bodyPr anchor="t"/>
          <a:lstStyle/>
          <a:p>
            <a:pPr marL="320842" indent="-320842">
              <a:spcBef>
                <a:spcPts val="1200"/>
              </a:spcBef>
              <a:buSzPct val="100000"/>
              <a:buAutoNum type="arabicPeriod" startAt="1"/>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Further Reading"/>
          <p:cNvSpPr txBox="1"/>
          <p:nvPr>
            <p:ph type="title" idx="4294967295"/>
          </p:nvPr>
        </p:nvSpPr>
        <p:spPr>
          <a:xfrm>
            <a:off x="277663" y="-1"/>
            <a:ext cx="8572501" cy="1270001"/>
          </a:xfrm>
          <a:prstGeom prst="rect">
            <a:avLst/>
          </a:prstGeom>
        </p:spPr>
        <p:txBody>
          <a:bodyPr>
            <a:normAutofit fontScale="100000" lnSpcReduction="0"/>
          </a:bodyPr>
          <a:lstStyle>
            <a:lvl1pPr>
              <a:defRPr sz="6000">
                <a:solidFill>
                  <a:srgbClr val="000080"/>
                </a:solidFill>
              </a:defRPr>
            </a:lvl1pPr>
          </a:lstStyle>
          <a:p>
            <a:pPr/>
            <a:r>
              <a:t>Further Reading</a:t>
            </a:r>
          </a:p>
        </p:txBody>
      </p:sp>
      <p:sp>
        <p:nvSpPr>
          <p:cNvPr id="70" name="Body"/>
          <p:cNvSpPr txBox="1"/>
          <p:nvPr>
            <p:ph type="body" idx="4294967295"/>
          </p:nvPr>
        </p:nvSpPr>
        <p:spPr>
          <a:xfrm>
            <a:off x="277663" y="1270000"/>
            <a:ext cx="8572501" cy="5217160"/>
          </a:xfrm>
          <a:prstGeom prst="rect">
            <a:avLst/>
          </a:prstGeom>
        </p:spPr>
        <p:txBody>
          <a:bodyPr>
            <a:normAutofit fontScale="100000" lnSpcReduction="0"/>
          </a:bodyPr>
          <a:lstStyle/>
          <a:p>
            <a:pPr marL="230605" indent="-230605">
              <a:spcBef>
                <a:spcPts val="1200"/>
              </a:spcBef>
              <a:buFontTx/>
              <a:defRPr b="1" sz="2300">
                <a:latin typeface="Times New Roman"/>
                <a:ea typeface="Times New Roman"/>
                <a:cs typeface="Times New Roman"/>
                <a:sym typeface="Times New Roman"/>
              </a:defRPr>
            </a:pPr>
          </a:p>
        </p:txBody>
      </p:sp>
      <p:sp>
        <p:nvSpPr>
          <p:cNvPr id="71"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 name="Catch Our Breath…"/>
          <p:cNvSpPr txBox="1"/>
          <p:nvPr>
            <p:ph type="title"/>
          </p:nvPr>
        </p:nvSpPr>
        <p:spPr>
          <a:xfrm>
            <a:off x="276457" y="-1"/>
            <a:ext cx="8572501" cy="1270001"/>
          </a:xfrm>
          <a:prstGeom prst="rect">
            <a:avLst/>
          </a:prstGeom>
        </p:spPr>
        <p:txBody>
          <a:bodyPr/>
          <a:lstStyle/>
          <a:p>
            <a:pPr/>
            <a:r>
              <a:t>Catch Our Breath…</a:t>
            </a:r>
          </a:p>
        </p:txBody>
      </p:sp>
      <p:sp>
        <p:nvSpPr>
          <p:cNvPr id="74" name="Ask a couple of questions?…"/>
          <p:cNvSpPr txBox="1"/>
          <p:nvPr>
            <p:ph type="body" sz="half" idx="1"/>
          </p:nvPr>
        </p:nvSpPr>
        <p:spPr>
          <a:xfrm>
            <a:off x="276457" y="1270000"/>
            <a:ext cx="3810001" cy="4762500"/>
          </a:xfrm>
          <a:prstGeom prst="rect">
            <a:avLst/>
          </a:prstGeom>
        </p:spPr>
        <p:txBody>
          <a:bodyPr anchor="t"/>
          <a:lstStyle/>
          <a:p>
            <a:pPr>
              <a:spcBef>
                <a:spcPts val="1200"/>
              </a:spcBef>
            </a:pPr>
            <a:r>
              <a:t>Ask a couple of questions? </a:t>
            </a:r>
          </a:p>
          <a:p>
            <a:pPr>
              <a:spcBef>
                <a:spcPts val="1200"/>
              </a:spcBef>
            </a:pPr>
            <a:r>
              <a:t>Make a couple of comments?</a:t>
            </a:r>
          </a:p>
          <a:p>
            <a:pPr>
              <a:spcBef>
                <a:spcPts val="1200"/>
              </a:spcBef>
            </a:pPr>
            <a:r>
              <a:t>Any more readings to recommend?</a:t>
            </a:r>
          </a:p>
        </p:txBody>
      </p:sp>
      <p:pic>
        <p:nvPicPr>
          <p:cNvPr id="75" name="Image" descr="Image"/>
          <p:cNvPicPr>
            <a:picLocks noChangeAspect="1"/>
          </p:cNvPicPr>
          <p:nvPr/>
        </p:nvPicPr>
        <p:blipFill>
          <a:blip r:embed="rId2">
            <a:extLst/>
          </a:blip>
          <a:stretch>
            <a:fillRect/>
          </a:stretch>
        </p:blipFill>
        <p:spPr>
          <a:xfrm>
            <a:off x="4086457" y="1270000"/>
            <a:ext cx="4762501" cy="4762500"/>
          </a:xfrm>
          <a:prstGeom prst="rect">
            <a:avLst/>
          </a:prstGeom>
          <a:ln w="3175">
            <a:miter lim="400000"/>
          </a:ln>
        </p:spPr>
      </p:pic>
      <p:sp>
        <p:nvSpPr>
          <p:cNvPr id="76" name="Rectangle"/>
          <p:cNvSpPr txBox="1"/>
          <p:nvPr/>
        </p:nvSpPr>
        <p:spPr>
          <a:xfrm>
            <a:off x="276457" y="6032500"/>
            <a:ext cx="8572501" cy="635000"/>
          </a:xfrm>
          <a:prstGeom prst="rect">
            <a:avLst/>
          </a:prstGeom>
          <a:ln w="12700">
            <a:miter lim="400000"/>
          </a:ln>
        </p:spPr>
        <p:txBody>
          <a:bodyPr lIns="35718" tIns="35718" rIns="35718" bIns="35718" anchor="b">
            <a:normAutofit fontScale="100000" lnSpcReduction="0"/>
          </a:bodyPr>
          <a:lstStyle/>
          <a:p>
            <a:pPr algn="ctr">
              <a:spcBef>
                <a:spcPts val="1200"/>
              </a:spcBef>
              <a:defRPr sz="1600"/>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