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D7E7"/>
          </a:solidFill>
        </a:fill>
      </a:tcStyle>
    </a:wholeTbl>
    <a:band2H>
      <a:tcTxStyle b="def" i="def"/>
      <a:tcStyle>
        <a:tcBdr/>
        <a:fill>
          <a:solidFill>
            <a:srgbClr val="E8ECF4"/>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3CECE"/>
          </a:solidFill>
        </a:fill>
      </a:tcStyle>
    </a:wholeTbl>
    <a:band2H>
      <a:tcTxStyle b="def" i="def"/>
      <a:tcStyle>
        <a:tcBdr/>
        <a:fill>
          <a:solidFill>
            <a:srgbClr val="F1E8E8"/>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3" name="Shape 33"/>
          <p:cNvSpPr/>
          <p:nvPr>
            <p:ph type="sldImg"/>
          </p:nvPr>
        </p:nvSpPr>
        <p:spPr>
          <a:xfrm>
            <a:off x="1143000" y="685800"/>
            <a:ext cx="4572000" cy="3429000"/>
          </a:xfrm>
          <a:prstGeom prst="rect">
            <a:avLst/>
          </a:prstGeom>
        </p:spPr>
        <p:txBody>
          <a:bodyPr/>
          <a:lstStyle/>
          <a:p>
            <a:pPr/>
          </a:p>
        </p:txBody>
      </p:sp>
      <p:sp>
        <p:nvSpPr>
          <p:cNvPr id="34" name="Shape 3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uFillTx/>
                <a:latin typeface="+mj-lt"/>
                <a:ea typeface="+mj-ea"/>
                <a:cs typeface="+mj-cs"/>
                <a:sym typeface="Helvetica"/>
              </a:defRPr>
            </a:lvl1pPr>
          </a:lstStyle>
          <a:p>
            <a:pPr/>
            <a:r>
              <a:t>Title Text</a:t>
            </a:r>
          </a:p>
        </p:txBody>
      </p:sp>
      <p:sp>
        <p:nvSpPr>
          <p:cNvPr id="26"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98989"/>
                </a:solidFill>
                <a:uFill>
                  <a:solidFill>
                    <a:srgbClr val="898989"/>
                  </a:solidFill>
                </a:u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4pPr>
      <a:lvl5pPr marL="22352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5pPr>
      <a:lvl6pPr marL="26924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6pPr>
      <a:lvl7pPr marL="31496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7pPr>
      <a:lvl8pPr marL="36068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8pPr>
      <a:lvl9pPr marL="40640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 Id="rId3" Type="http://schemas.openxmlformats.org/officeDocument/2006/relationships/hyperlink" Target="https://canvas.harvard.edu/courses/8254/assignments/syllabus" TargetMode="External"/><Relationship Id="rId4" Type="http://schemas.openxmlformats.org/officeDocument/2006/relationships/hyperlink" Target="https://bcourses.berkeley.edu/courses/1487685"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hyperlink" Target="mailto:brad.delong@gmail.com"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 Id="rId3"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 name="Econ 135:…"/>
          <p:cNvSpPr txBox="1"/>
          <p:nvPr>
            <p:ph type="title" idx="4294967295"/>
          </p:nvPr>
        </p:nvSpPr>
        <p:spPr>
          <a:xfrm>
            <a:off x="277663" y="-1"/>
            <a:ext cx="8572501" cy="2540001"/>
          </a:xfrm>
          <a:prstGeom prst="rect">
            <a:avLst/>
          </a:prstGeom>
        </p:spPr>
        <p:txBody>
          <a:bodyPr>
            <a:normAutofit fontScale="100000" lnSpcReduction="0"/>
          </a:bodyPr>
          <a:lstStyle/>
          <a:p>
            <a:pPr>
              <a:defRPr sz="6000"/>
            </a:pPr>
            <a:r>
              <a:t>Econ 135: </a:t>
            </a:r>
          </a:p>
          <a:p>
            <a:pPr>
              <a:defRPr sz="6000"/>
            </a:pPr>
            <a:r>
              <a:t>Changeup: Review</a:t>
            </a:r>
          </a:p>
        </p:txBody>
      </p:sp>
      <p:sp>
        <p:nvSpPr>
          <p:cNvPr id="37" name="Brad DeLong…"/>
          <p:cNvSpPr txBox="1"/>
          <p:nvPr>
            <p:ph type="body" idx="4294967295"/>
          </p:nvPr>
        </p:nvSpPr>
        <p:spPr>
          <a:xfrm>
            <a:off x="277663" y="2540000"/>
            <a:ext cx="8572501" cy="4127500"/>
          </a:xfrm>
          <a:prstGeom prst="rect">
            <a:avLst/>
          </a:prstGeom>
        </p:spPr>
        <p:txBody>
          <a:bodyPr>
            <a:normAutofit fontScale="100000" lnSpcReduction="0"/>
          </a:bodyPr>
          <a:lstStyle/>
          <a:p>
            <a:pPr marL="0" indent="0" algn="ctr" defTabSz="324611">
              <a:spcBef>
                <a:spcPts val="800"/>
              </a:spcBef>
              <a:buSzTx/>
              <a:buFontTx/>
              <a:buNone/>
              <a:defRPr b="1" sz="2556">
                <a:latin typeface="+mj-lt"/>
                <a:ea typeface="+mj-ea"/>
                <a:cs typeface="+mj-cs"/>
                <a:sym typeface="Helvetica"/>
              </a:defRPr>
            </a:pPr>
          </a:p>
          <a:p>
            <a:pPr marL="0" indent="0" algn="ctr" defTabSz="324611">
              <a:spcBef>
                <a:spcPts val="800"/>
              </a:spcBef>
              <a:buSzTx/>
              <a:buFontTx/>
              <a:buNone/>
              <a:defRPr b="1" sz="2556">
                <a:latin typeface="+mj-lt"/>
                <a:ea typeface="+mj-ea"/>
                <a:cs typeface="+mj-cs"/>
                <a:sym typeface="Helvetica"/>
              </a:defRPr>
            </a:pPr>
            <a:r>
              <a:t>Brad DeLong</a:t>
            </a:r>
          </a:p>
          <a:p>
            <a:pPr marL="0" indent="0" algn="ctr" defTabSz="324611">
              <a:spcBef>
                <a:spcPts val="800"/>
              </a:spcBef>
              <a:buSzTx/>
              <a:buFontTx/>
              <a:buNone/>
              <a:defRPr sz="1703">
                <a:latin typeface="+mj-lt"/>
                <a:ea typeface="+mj-ea"/>
                <a:cs typeface="+mj-cs"/>
                <a:sym typeface="Helvetica"/>
              </a:defRPr>
            </a:pPr>
            <a:r>
              <a:t>Department of Economics and Blum Center, U.C. Berkeley; and WCEG</a:t>
            </a:r>
          </a:p>
          <a:p>
            <a:pPr marL="0" indent="0" algn="ctr" defTabSz="324611">
              <a:spcBef>
                <a:spcPts val="800"/>
              </a:spcBef>
              <a:buSzTx/>
              <a:buFontTx/>
              <a:buNone/>
              <a:defRPr sz="1703">
                <a:latin typeface="+mj-lt"/>
                <a:ea typeface="+mj-ea"/>
                <a:cs typeface="+mj-cs"/>
                <a:sym typeface="Helvetica"/>
              </a:defRPr>
            </a:pPr>
            <a:r>
              <a:t>last revised: 2020-01-06</a:t>
            </a:r>
          </a:p>
          <a:p>
            <a:pPr marL="0" indent="0" algn="ctr" defTabSz="324611">
              <a:spcBef>
                <a:spcPts val="800"/>
              </a:spcBef>
              <a:buSzTx/>
              <a:buFontTx/>
              <a:buNone/>
              <a:defRPr sz="1703">
                <a:latin typeface="+mj-lt"/>
                <a:ea typeface="+mj-ea"/>
                <a:cs typeface="+mj-cs"/>
                <a:sym typeface="Helvetica"/>
              </a:defRPr>
            </a:pPr>
          </a:p>
          <a:p>
            <a:pPr marL="0" indent="0" algn="ctr" defTabSz="324611">
              <a:spcBef>
                <a:spcPts val="800"/>
              </a:spcBef>
              <a:buSzTx/>
              <a:buFontTx/>
              <a:buNone/>
              <a:defRPr sz="1703">
                <a:latin typeface="+mj-lt"/>
                <a:ea typeface="+mj-ea"/>
                <a:cs typeface="+mj-cs"/>
                <a:sym typeface="Helvetica"/>
              </a:defRPr>
            </a:pPr>
            <a:r>
              <a:rPr u="sng">
                <a:solidFill>
                  <a:srgbClr val="0000FF"/>
                </a:solidFill>
                <a:uFill>
                  <a:solidFill>
                    <a:srgbClr val="0000FF"/>
                  </a:solidFill>
                </a:uFill>
                <a:hlinkClick r:id="rId2" invalidUrl="" action="" tgtFrame="" tooltip="" history="1" highlightClick="0" endSnd="0"/>
              </a:rPr>
              <a:t>delong@econ.berkeley.edu</a:t>
            </a:r>
          </a:p>
          <a:p>
            <a:pPr marL="0" indent="0" algn="ctr" defTabSz="324611">
              <a:spcBef>
                <a:spcPts val="800"/>
              </a:spcBef>
              <a:buSzTx/>
              <a:buFontTx/>
              <a:buNone/>
              <a:defRPr sz="1703">
                <a:latin typeface="+mj-lt"/>
                <a:ea typeface="+mj-ea"/>
                <a:cs typeface="+mj-cs"/>
                <a:sym typeface="Helvetica"/>
              </a:defRPr>
            </a:pPr>
          </a:p>
          <a:p>
            <a:pPr marL="0" indent="0" algn="ctr" defTabSz="324611">
              <a:spcBef>
                <a:spcPts val="800"/>
              </a:spcBef>
              <a:buSzTx/>
              <a:buFontTx/>
              <a:buNone/>
              <a:defRPr sz="1136">
                <a:latin typeface="+mj-lt"/>
                <a:ea typeface="+mj-ea"/>
                <a:cs typeface="+mj-cs"/>
                <a:sym typeface="Helvetica"/>
              </a:defRPr>
            </a:pPr>
            <a:r>
              <a:t>U.C. Berkeley Econ 135 Spring 2020</a:t>
            </a:r>
          </a:p>
          <a:p>
            <a:pPr marL="0" indent="0" algn="ctr" defTabSz="324611">
              <a:spcBef>
                <a:spcPts val="800"/>
              </a:spcBef>
              <a:buSzTx/>
              <a:buFontTx/>
              <a:buNone/>
              <a:defRPr sz="1136">
                <a:latin typeface="+mj-lt"/>
                <a:ea typeface="+mj-ea"/>
                <a:cs typeface="+mj-cs"/>
                <a:sym typeface="Helvetica"/>
              </a:defRPr>
            </a:pPr>
            <a:r>
              <a:t>Original course by Melissa Dell (Harvard Econ 1342 &lt;</a:t>
            </a:r>
            <a:r>
              <a:rPr u="sng">
                <a:solidFill>
                  <a:srgbClr val="0000FF"/>
                </a:solidFill>
                <a:uFill>
                  <a:solidFill>
                    <a:srgbClr val="0000FF"/>
                  </a:solidFill>
                </a:uFill>
                <a:hlinkClick r:id="rId3" invalidUrl="" action="" tgtFrame="" tooltip="" history="1" highlightClick="0" endSnd="0"/>
              </a:rPr>
              <a:t>https://canvas.harvard.edu/courses/8254/assignments/syllabus</a:t>
            </a:r>
            <a:r>
              <a:t>&gt;), revised by Brad DeLong</a:t>
            </a:r>
          </a:p>
          <a:p>
            <a:pPr marL="0" indent="0" algn="ctr" defTabSz="324611">
              <a:spcBef>
                <a:spcPts val="800"/>
              </a:spcBef>
              <a:buSzTx/>
              <a:buFontTx/>
              <a:buNone/>
              <a:defRPr sz="1136">
                <a:latin typeface="+mj-lt"/>
                <a:ea typeface="+mj-ea"/>
                <a:cs typeface="+mj-cs"/>
                <a:sym typeface="Helvetica"/>
              </a:defRPr>
            </a:pPr>
            <a:r>
              <a:t>&lt;</a:t>
            </a:r>
            <a:r>
              <a:rPr u="sng">
                <a:solidFill>
                  <a:srgbClr val="0000FF"/>
                </a:solidFill>
                <a:uFill>
                  <a:solidFill>
                    <a:srgbClr val="0000FF"/>
                  </a:solidFill>
                </a:uFill>
                <a:hlinkClick r:id="rId4" invalidUrl="" action="" tgtFrame="" tooltip="" history="1" highlightClick="0" endSnd="0"/>
              </a:rPr>
              <a:t>https://bcourses.berkeley.edu/courses/1487685</a:t>
            </a:r>
            <a:r>
              <a:t>&gt;</a:t>
            </a:r>
          </a:p>
        </p:txBody>
      </p:sp>
      <p:sp>
        <p:nvSpPr>
          <p:cNvPr id="3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 name="China and India and America, 1975–2018"/>
          <p:cNvSpPr txBox="1"/>
          <p:nvPr>
            <p:ph type="title" idx="4294967295"/>
          </p:nvPr>
        </p:nvSpPr>
        <p:spPr>
          <a:xfrm>
            <a:off x="277663" y="-1"/>
            <a:ext cx="8572501" cy="1270001"/>
          </a:xfrm>
          <a:prstGeom prst="rect">
            <a:avLst/>
          </a:prstGeom>
        </p:spPr>
        <p:txBody>
          <a:bodyPr>
            <a:normAutofit fontScale="100000" lnSpcReduction="0"/>
          </a:bodyPr>
          <a:lstStyle>
            <a:lvl1pPr defTabSz="288036">
              <a:defRPr sz="3780">
                <a:solidFill>
                  <a:srgbClr val="000080"/>
                </a:solidFill>
              </a:defRPr>
            </a:lvl1pPr>
          </a:lstStyle>
          <a:p>
            <a:pPr/>
            <a:r>
              <a:t>China and India and America, 1975–2018</a:t>
            </a:r>
          </a:p>
        </p:txBody>
      </p:sp>
      <p:sp>
        <p:nvSpPr>
          <p:cNvPr id="76" name="From 1975-2018:…"/>
          <p:cNvSpPr txBox="1"/>
          <p:nvPr>
            <p:ph type="body" sz="half" idx="4294967295"/>
          </p:nvPr>
        </p:nvSpPr>
        <p:spPr>
          <a:xfrm>
            <a:off x="5667364" y="1267122"/>
            <a:ext cx="3182800" cy="5397501"/>
          </a:xfrm>
          <a:prstGeom prst="rect">
            <a:avLst/>
          </a:prstGeom>
        </p:spPr>
        <p:txBody>
          <a:bodyPr>
            <a:normAutofit fontScale="100000" lnSpcReduction="0"/>
          </a:bodyPr>
          <a:lstStyle/>
          <a:p>
            <a:pPr marL="0" indent="0">
              <a:spcBef>
                <a:spcPts val="1200"/>
              </a:spcBef>
              <a:buSzTx/>
              <a:buFontTx/>
              <a:buNone/>
              <a:defRPr sz="2400">
                <a:latin typeface="Times New Roman"/>
                <a:ea typeface="Times New Roman"/>
                <a:cs typeface="Times New Roman"/>
                <a:sym typeface="Times New Roman"/>
              </a:defRPr>
            </a:pPr>
            <a:r>
              <a:rPr b="1">
                <a:latin typeface="+mj-lt"/>
                <a:ea typeface="+mj-ea"/>
                <a:cs typeface="+mj-cs"/>
                <a:sym typeface="Helvetica"/>
              </a:rPr>
              <a:t>From 1975-2018:</a:t>
            </a:r>
          </a:p>
          <a:p>
            <a:pPr marL="240631" indent="-240631">
              <a:spcBef>
                <a:spcPts val="1200"/>
              </a:spcBef>
              <a:buFontTx/>
              <a:defRPr sz="2400">
                <a:latin typeface="Times New Roman"/>
                <a:ea typeface="Times New Roman"/>
                <a:cs typeface="Times New Roman"/>
                <a:sym typeface="Times New Roman"/>
              </a:defRPr>
            </a:pPr>
            <a:r>
              <a:t>Measured living standards and productivity levels…</a:t>
            </a:r>
          </a:p>
          <a:p>
            <a:pPr marL="240631" indent="-240631">
              <a:spcBef>
                <a:spcPts val="1200"/>
              </a:spcBef>
              <a:buFontTx/>
              <a:defRPr sz="2400">
                <a:latin typeface="Times New Roman"/>
                <a:ea typeface="Times New Roman"/>
                <a:cs typeface="Times New Roman"/>
                <a:sym typeface="Times New Roman"/>
              </a:defRPr>
            </a:pPr>
            <a:r>
              <a:t>…54.9/25.9 = 2.12 in America…</a:t>
            </a:r>
          </a:p>
          <a:p>
            <a:pPr marL="240631" indent="-240631">
              <a:spcBef>
                <a:spcPts val="1200"/>
              </a:spcBef>
              <a:buFontTx/>
              <a:defRPr sz="2400">
                <a:latin typeface="Times New Roman"/>
                <a:ea typeface="Times New Roman"/>
                <a:cs typeface="Times New Roman"/>
                <a:sym typeface="Times New Roman"/>
              </a:defRPr>
            </a:pPr>
            <a:r>
              <a:t>…16.0/0.9 = 17.8 in China…</a:t>
            </a:r>
          </a:p>
          <a:p>
            <a:pPr marL="240631" indent="-240631">
              <a:spcBef>
                <a:spcPts val="1200"/>
              </a:spcBef>
              <a:buFontTx/>
              <a:defRPr sz="2400">
                <a:latin typeface="Times New Roman"/>
                <a:ea typeface="Times New Roman"/>
                <a:cs typeface="Times New Roman"/>
                <a:sym typeface="Times New Roman"/>
              </a:defRPr>
            </a:pPr>
            <a:r>
              <a:t>…6.9/1.2 = 5.8 in India…</a:t>
            </a:r>
          </a:p>
        </p:txBody>
      </p:sp>
      <p:pic>
        <p:nvPicPr>
          <p:cNvPr id="77" name="Image" descr="Image"/>
          <p:cNvPicPr>
            <a:picLocks noChangeAspect="1"/>
          </p:cNvPicPr>
          <p:nvPr/>
        </p:nvPicPr>
        <p:blipFill>
          <a:blip r:embed="rId2">
            <a:extLst/>
          </a:blip>
          <a:stretch>
            <a:fillRect/>
          </a:stretch>
        </p:blipFill>
        <p:spPr>
          <a:xfrm>
            <a:off x="277663" y="1270000"/>
            <a:ext cx="5389702" cy="3630838"/>
          </a:xfrm>
          <a:prstGeom prst="rect">
            <a:avLst/>
          </a:prstGeom>
          <a:ln w="12700">
            <a:miter lim="400000"/>
          </a:ln>
        </p:spPr>
      </p:pic>
      <p:sp>
        <p:nvSpPr>
          <p:cNvPr id="7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 name="A Second Table: “The West”"/>
          <p:cNvSpPr txBox="1"/>
          <p:nvPr>
            <p:ph type="title" idx="4294967295"/>
          </p:nvPr>
        </p:nvSpPr>
        <p:spPr>
          <a:xfrm>
            <a:off x="277663" y="-1"/>
            <a:ext cx="8572501" cy="1270001"/>
          </a:xfrm>
          <a:prstGeom prst="rect">
            <a:avLst/>
          </a:prstGeom>
        </p:spPr>
        <p:txBody>
          <a:bodyPr>
            <a:normAutofit fontScale="100000" lnSpcReduction="0"/>
          </a:bodyPr>
          <a:lstStyle>
            <a:lvl1pPr defTabSz="374904">
              <a:defRPr sz="4920">
                <a:solidFill>
                  <a:srgbClr val="000080"/>
                </a:solidFill>
              </a:defRPr>
            </a:lvl1pPr>
          </a:lstStyle>
          <a:p>
            <a:pPr/>
            <a:r>
              <a:t>A Second Table: “The West”</a:t>
            </a:r>
          </a:p>
        </p:txBody>
      </p:sp>
      <p:sp>
        <p:nvSpPr>
          <p:cNvPr id="81" name="10:45"/>
          <p:cNvSpPr txBox="1"/>
          <p:nvPr/>
        </p:nvSpPr>
        <p:spPr>
          <a:xfrm>
            <a:off x="8221129" y="6487159"/>
            <a:ext cx="922872"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10:45</a:t>
            </a:r>
          </a:p>
        </p:txBody>
      </p:sp>
      <p:pic>
        <p:nvPicPr>
          <p:cNvPr id="82" name="Image" descr="Image"/>
          <p:cNvPicPr>
            <a:picLocks noChangeAspect="1"/>
          </p:cNvPicPr>
          <p:nvPr/>
        </p:nvPicPr>
        <p:blipFill>
          <a:blip r:embed="rId2">
            <a:extLst/>
          </a:blip>
          <a:stretch>
            <a:fillRect/>
          </a:stretch>
        </p:blipFill>
        <p:spPr>
          <a:xfrm>
            <a:off x="277663" y="1270000"/>
            <a:ext cx="8572501" cy="4730113"/>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 name="Four Major Features"/>
          <p:cNvSpPr txBox="1"/>
          <p:nvPr>
            <p:ph type="title" idx="4294967295"/>
          </p:nvPr>
        </p:nvSpPr>
        <p:spPr>
          <a:xfrm>
            <a:off x="277663" y="-1"/>
            <a:ext cx="8572501" cy="1267124"/>
          </a:xfrm>
          <a:prstGeom prst="rect">
            <a:avLst/>
          </a:prstGeom>
        </p:spPr>
        <p:txBody>
          <a:bodyPr>
            <a:normAutofit fontScale="100000" lnSpcReduction="0"/>
          </a:bodyPr>
          <a:lstStyle>
            <a:lvl1pPr>
              <a:defRPr sz="600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Four Major Features</a:t>
            </a:r>
          </a:p>
        </p:txBody>
      </p:sp>
      <p:sp>
        <p:nvSpPr>
          <p:cNvPr id="85" name="The history of economic growth has four major features:…"/>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sz="2400">
                <a:latin typeface="Times New Roman"/>
                <a:ea typeface="Times New Roman"/>
                <a:cs typeface="Times New Roman"/>
                <a:sym typeface="Times New Roman"/>
              </a:defRPr>
            </a:pPr>
            <a:r>
              <a:rPr b="1">
                <a:latin typeface="+mj-lt"/>
                <a:ea typeface="+mj-ea"/>
                <a:cs typeface="+mj-cs"/>
                <a:sym typeface="Helvetica"/>
              </a:rPr>
              <a:t>The history of economic growth has four major features:</a:t>
            </a:r>
            <a:r>
              <a:t> </a:t>
            </a:r>
          </a:p>
          <a:p>
            <a:pPr marL="320842" indent="-320842">
              <a:spcBef>
                <a:spcPts val="1200"/>
              </a:spcBef>
              <a:buFontTx/>
              <a:buAutoNum type="arabicPeriod" startAt="1"/>
              <a:defRPr sz="2400">
                <a:latin typeface="Times New Roman"/>
                <a:ea typeface="Times New Roman"/>
                <a:cs typeface="Times New Roman"/>
                <a:sym typeface="Times New Roman"/>
              </a:defRPr>
            </a:pPr>
            <a:r>
              <a:t>Poverty, in the pre-industrial ages, with population growth on average but with average population growth very slow</a:t>
            </a:r>
          </a:p>
          <a:p>
            <a:pPr lvl="1" marL="621631" indent="-240631">
              <a:spcBef>
                <a:spcPts val="1200"/>
              </a:spcBef>
              <a:buFontTx/>
              <a:buChar char="•"/>
              <a:defRPr sz="2400">
                <a:latin typeface="Times New Roman"/>
                <a:ea typeface="Times New Roman"/>
                <a:cs typeface="Times New Roman"/>
                <a:sym typeface="Times New Roman"/>
              </a:defRPr>
            </a:pPr>
            <a:r>
              <a:t>n = 0.07%/yr; h = 0.035%/yr</a:t>
            </a:r>
          </a:p>
          <a:p>
            <a:pPr marL="320842" indent="-320842">
              <a:spcBef>
                <a:spcPts val="1200"/>
              </a:spcBef>
              <a:buFontTx/>
              <a:buAutoNum type="arabicPeriod" startAt="1"/>
              <a:defRPr sz="2400">
                <a:latin typeface="Times New Roman"/>
                <a:ea typeface="Times New Roman"/>
                <a:cs typeface="Times New Roman"/>
                <a:sym typeface="Times New Roman"/>
              </a:defRPr>
            </a:pPr>
            <a:r>
              <a:t>Growing prosperity, in the Industrial Revolution and the Modern Economic Growth ages</a:t>
            </a:r>
          </a:p>
          <a:p>
            <a:pPr lvl="1" marL="621631" indent="-240631">
              <a:spcBef>
                <a:spcPts val="1200"/>
              </a:spcBef>
              <a:buFontTx/>
              <a:buChar char="•"/>
              <a:defRPr sz="2400">
                <a:latin typeface="Times New Roman"/>
                <a:ea typeface="Times New Roman"/>
                <a:cs typeface="Times New Roman"/>
                <a:sym typeface="Times New Roman"/>
              </a:defRPr>
            </a:pPr>
            <a:r>
              <a:t>In the MEG era: h = 2.06%/yr</a:t>
            </a:r>
          </a:p>
          <a:p>
            <a:pPr marL="320842" indent="-320842">
              <a:spcBef>
                <a:spcPts val="1200"/>
              </a:spcBef>
              <a:buFontTx/>
              <a:buAutoNum type="arabicPeriod" startAt="1"/>
              <a:defRPr sz="2400">
                <a:latin typeface="Times New Roman"/>
                <a:ea typeface="Times New Roman"/>
                <a:cs typeface="Times New Roman"/>
                <a:sym typeface="Times New Roman"/>
              </a:defRPr>
            </a:pPr>
            <a:r>
              <a:t>The great divergence</a:t>
            </a:r>
          </a:p>
          <a:p>
            <a:pPr lvl="1" marL="621631" indent="-240631">
              <a:spcBef>
                <a:spcPts val="1200"/>
              </a:spcBef>
              <a:buFontTx/>
              <a:buChar char="•"/>
              <a:defRPr sz="2400">
                <a:latin typeface="Times New Roman"/>
                <a:ea typeface="Times New Roman"/>
                <a:cs typeface="Times New Roman"/>
                <a:sym typeface="Times New Roman"/>
              </a:defRPr>
            </a:pPr>
            <a:r>
              <a:t>Globalization</a:t>
            </a:r>
          </a:p>
          <a:p>
            <a:pPr lvl="1" marL="621631" indent="-240631">
              <a:spcBef>
                <a:spcPts val="1200"/>
              </a:spcBef>
              <a:buFontTx/>
              <a:buChar char="•"/>
              <a:defRPr sz="2400">
                <a:latin typeface="Times New Roman"/>
                <a:ea typeface="Times New Roman"/>
                <a:cs typeface="Times New Roman"/>
                <a:sym typeface="Times New Roman"/>
              </a:defRPr>
            </a:pPr>
            <a:r>
              <a:t>American twentieth-century economic ascendancy</a:t>
            </a:r>
          </a:p>
          <a:p>
            <a:pPr marL="320842" indent="-320842">
              <a:spcBef>
                <a:spcPts val="1200"/>
              </a:spcBef>
              <a:buFontTx/>
              <a:buAutoNum type="arabicPeriod" startAt="1"/>
              <a:defRPr sz="2400">
                <a:latin typeface="Times New Roman"/>
                <a:ea typeface="Times New Roman"/>
                <a:cs typeface="Times New Roman"/>
                <a:sym typeface="Times New Roman"/>
              </a:defRPr>
            </a:pPr>
            <a:r>
              <a:t>Pre-industrial efflorescences and declines</a:t>
            </a:r>
          </a:p>
        </p:txBody>
      </p:sp>
      <p:sp>
        <p:nvSpPr>
          <p:cNvPr id="86" name="10:55"/>
          <p:cNvSpPr txBox="1"/>
          <p:nvPr/>
        </p:nvSpPr>
        <p:spPr>
          <a:xfrm>
            <a:off x="8221129" y="0"/>
            <a:ext cx="922872" cy="370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10:55</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 name="Catch Our Breath…"/>
          <p:cNvSpPr txBox="1"/>
          <p:nvPr>
            <p:ph type="title"/>
          </p:nvPr>
        </p:nvSpPr>
        <p:spPr>
          <a:xfrm>
            <a:off x="276457" y="-1"/>
            <a:ext cx="8572501" cy="1270001"/>
          </a:xfrm>
          <a:prstGeom prst="rect">
            <a:avLst/>
          </a:prstGeom>
        </p:spPr>
        <p:txBody>
          <a:bodyPr/>
          <a:lstStyle/>
          <a:p>
            <a:pPr/>
            <a:r>
              <a:t>Catch Our Breath…</a:t>
            </a:r>
          </a:p>
        </p:txBody>
      </p:sp>
      <p:sp>
        <p:nvSpPr>
          <p:cNvPr id="89" name="Ask a couple of questions?…"/>
          <p:cNvSpPr txBox="1"/>
          <p:nvPr>
            <p:ph type="body" sz="half" idx="1"/>
          </p:nvPr>
        </p:nvSpPr>
        <p:spPr>
          <a:xfrm>
            <a:off x="276457" y="1270000"/>
            <a:ext cx="3810001" cy="4762500"/>
          </a:xfrm>
          <a:prstGeom prst="rect">
            <a:avLst/>
          </a:prstGeom>
        </p:spPr>
        <p:txBody>
          <a:bodyPr anchor="t"/>
          <a:lstStyle/>
          <a:p>
            <a:pPr>
              <a:spcBef>
                <a:spcPts val="1200"/>
              </a:spcBef>
            </a:pPr>
            <a:r>
              <a:t>Ask a couple of questions? </a:t>
            </a:r>
          </a:p>
          <a:p>
            <a:pPr>
              <a:spcBef>
                <a:spcPts val="1200"/>
              </a:spcBef>
            </a:pPr>
            <a:r>
              <a:t>Make a couple of comments?</a:t>
            </a:r>
          </a:p>
          <a:p>
            <a:pPr>
              <a:spcBef>
                <a:spcPts val="1200"/>
              </a:spcBef>
            </a:pPr>
            <a:r>
              <a:t>Any more readings to recommend?</a:t>
            </a:r>
          </a:p>
        </p:txBody>
      </p:sp>
      <p:pic>
        <p:nvPicPr>
          <p:cNvPr id="90" name="Image" descr="Image"/>
          <p:cNvPicPr>
            <a:picLocks noChangeAspect="1"/>
          </p:cNvPicPr>
          <p:nvPr/>
        </p:nvPicPr>
        <p:blipFill>
          <a:blip r:embed="rId2">
            <a:extLst/>
          </a:blip>
          <a:stretch>
            <a:fillRect/>
          </a:stretch>
        </p:blipFill>
        <p:spPr>
          <a:xfrm>
            <a:off x="4113063" y="1270000"/>
            <a:ext cx="4735895" cy="476250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 name="Changeup Review: One Table: Average Global Numbers"/>
          <p:cNvSpPr txBox="1"/>
          <p:nvPr>
            <p:ph type="title" idx="4294967295"/>
          </p:nvPr>
        </p:nvSpPr>
        <p:spPr>
          <a:xfrm>
            <a:off x="277663" y="-1"/>
            <a:ext cx="8572501" cy="1270001"/>
          </a:xfrm>
          <a:prstGeom prst="rect">
            <a:avLst/>
          </a:prstGeom>
        </p:spPr>
        <p:txBody>
          <a:bodyPr>
            <a:normAutofit fontScale="100000" lnSpcReduction="0"/>
          </a:bodyPr>
          <a:lstStyle>
            <a:lvl1pPr defTabSz="242315">
              <a:defRPr sz="3815"/>
            </a:lvl1pPr>
          </a:lstStyle>
          <a:p>
            <a:pPr/>
            <a:r>
              <a:t>Changeup Review: One Table: Average Global Numbers</a:t>
            </a:r>
          </a:p>
        </p:txBody>
      </p:sp>
      <p:pic>
        <p:nvPicPr>
          <p:cNvPr id="41" name="Image" descr="Image"/>
          <p:cNvPicPr>
            <a:picLocks noChangeAspect="1"/>
          </p:cNvPicPr>
          <p:nvPr/>
        </p:nvPicPr>
        <p:blipFill>
          <a:blip r:embed="rId2">
            <a:extLst/>
          </a:blip>
          <a:stretch>
            <a:fillRect/>
          </a:stretch>
        </p:blipFill>
        <p:spPr>
          <a:xfrm>
            <a:off x="277663" y="1270000"/>
            <a:ext cx="5130801" cy="4470400"/>
          </a:xfrm>
          <a:prstGeom prst="rect">
            <a:avLst/>
          </a:prstGeom>
          <a:ln w="12700">
            <a:miter lim="400000"/>
          </a:ln>
        </p:spPr>
      </p:pic>
      <p:sp>
        <p:nvSpPr>
          <p:cNvPr id="42" name="J. Bradford DeLong brad.delong@gmail.com 2020-01-18"/>
          <p:cNvSpPr txBox="1"/>
          <p:nvPr/>
        </p:nvSpPr>
        <p:spPr>
          <a:xfrm>
            <a:off x="0" y="6207759"/>
            <a:ext cx="8850164"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J. Bradford DeLong </a:t>
            </a:r>
            <a:r>
              <a:rPr u="sng">
                <a:solidFill>
                  <a:srgbClr val="0000FF"/>
                </a:solidFill>
                <a:uFill>
                  <a:solidFill>
                    <a:srgbClr val="0000FF"/>
                  </a:solidFill>
                </a:uFill>
                <a:hlinkClick r:id="rId3" invalidUrl="" action="" tgtFrame="" tooltip="" history="1" highlightClick="0" endSnd="0"/>
              </a:rPr>
              <a:t>brad.delong@gmail.com</a:t>
            </a:r>
            <a:r>
              <a:t> 2020-01-18</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 name="You’ve Seen This Before…"/>
          <p:cNvSpPr txBox="1"/>
          <p:nvPr>
            <p:ph type="title" idx="4294967295"/>
          </p:nvPr>
        </p:nvSpPr>
        <p:spPr>
          <a:xfrm>
            <a:off x="277663" y="-1"/>
            <a:ext cx="8572501" cy="1267124"/>
          </a:xfrm>
          <a:prstGeom prst="rect">
            <a:avLst/>
          </a:prstGeom>
        </p:spPr>
        <p:txBody>
          <a:bodyPr>
            <a:normAutofit fontScale="100000" lnSpcReduction="0"/>
          </a:bodyPr>
          <a:lstStyle>
            <a:lvl1pPr defTabSz="397763">
              <a:defRPr sz="5220">
                <a:solidFill>
                  <a:srgbClr val="000080"/>
                </a:solidFill>
                <a:latin typeface="+mj-lt"/>
                <a:ea typeface="+mj-ea"/>
                <a:cs typeface="+mj-cs"/>
                <a:sym typeface="Helvetica"/>
              </a:defRPr>
            </a:lvl1pPr>
          </a:lstStyle>
          <a:p>
            <a:pPr/>
            <a:r>
              <a:t>You’ve Seen This Before…</a:t>
            </a:r>
          </a:p>
        </p:txBody>
      </p:sp>
      <p:sp>
        <p:nvSpPr>
          <p:cNvPr id="45" name="Approximately what was the growth rate of the human useful-ideas stock between the year 0 and 1500?…"/>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sz="2400">
                <a:latin typeface="Times New Roman"/>
                <a:ea typeface="Times New Roman"/>
                <a:cs typeface="Times New Roman"/>
                <a:sym typeface="Times New Roman"/>
              </a:defRPr>
            </a:pPr>
            <a:r>
              <a:rPr b="1">
                <a:latin typeface="+mj-lt"/>
                <a:ea typeface="+mj-ea"/>
                <a:cs typeface="+mj-cs"/>
                <a:sym typeface="Helvetica"/>
              </a:rPr>
              <a:t>Approximately what was the growth rate of the human useful-ideas stock between the year 0 and 1500?</a:t>
            </a:r>
          </a:p>
          <a:p>
            <a:pPr marL="401052" indent="-401052">
              <a:spcBef>
                <a:spcPts val="1200"/>
              </a:spcBef>
              <a:buFontTx/>
              <a:buAutoNum type="alphaUcPeriod" startAt="1"/>
              <a:defRPr sz="2400">
                <a:latin typeface="Times New Roman"/>
                <a:ea typeface="Times New Roman"/>
                <a:cs typeface="Times New Roman"/>
                <a:sym typeface="Times New Roman"/>
              </a:defRPr>
            </a:pPr>
            <a:r>
              <a:t>About 0.036%/year</a:t>
            </a:r>
          </a:p>
          <a:p>
            <a:pPr marL="401052" indent="-401052">
              <a:spcBef>
                <a:spcPts val="1200"/>
              </a:spcBef>
              <a:buFontTx/>
              <a:buAutoNum type="alphaUcPeriod" startAt="1"/>
              <a:defRPr sz="2400">
                <a:latin typeface="Times New Roman"/>
                <a:ea typeface="Times New Roman"/>
                <a:cs typeface="Times New Roman"/>
                <a:sym typeface="Times New Roman"/>
              </a:defRPr>
            </a:pPr>
            <a:r>
              <a:t>About 3.6%/year</a:t>
            </a:r>
          </a:p>
          <a:p>
            <a:pPr marL="401052" indent="-401052">
              <a:spcBef>
                <a:spcPts val="1200"/>
              </a:spcBef>
              <a:buFontTx/>
              <a:buAutoNum type="alphaUcPeriod" startAt="1"/>
              <a:defRPr sz="2400">
                <a:latin typeface="Times New Roman"/>
                <a:ea typeface="Times New Roman"/>
                <a:cs typeface="Times New Roman"/>
                <a:sym typeface="Times New Roman"/>
              </a:defRPr>
            </a:pPr>
            <a:r>
              <a:t>About 2.06%/year</a:t>
            </a:r>
          </a:p>
          <a:p>
            <a:pPr marL="401052" indent="-401052">
              <a:spcBef>
                <a:spcPts val="1200"/>
              </a:spcBef>
              <a:buFontTx/>
              <a:buAutoNum type="alphaUcPeriod" startAt="1"/>
              <a:defRPr sz="2400">
                <a:latin typeface="Times New Roman"/>
                <a:ea typeface="Times New Roman"/>
                <a:cs typeface="Times New Roman"/>
                <a:sym typeface="Times New Roman"/>
              </a:defRPr>
            </a:pPr>
            <a:r>
              <a:t>About 0.206%/year</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 are close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 name="One Table: Average Global Numbers"/>
          <p:cNvSpPr txBox="1"/>
          <p:nvPr>
            <p:ph type="title" idx="4294967295"/>
          </p:nvPr>
        </p:nvSpPr>
        <p:spPr>
          <a:xfrm>
            <a:off x="277663" y="-1"/>
            <a:ext cx="8572501" cy="1270001"/>
          </a:xfrm>
          <a:prstGeom prst="rect">
            <a:avLst/>
          </a:prstGeom>
        </p:spPr>
        <p:txBody>
          <a:bodyPr>
            <a:normAutofit fontScale="100000" lnSpcReduction="0"/>
          </a:bodyPr>
          <a:lstStyle>
            <a:lvl1pPr defTabSz="292607">
              <a:defRPr sz="3839">
                <a:solidFill>
                  <a:srgbClr val="000080"/>
                </a:solidFill>
              </a:defRPr>
            </a:lvl1pPr>
          </a:lstStyle>
          <a:p>
            <a:pPr/>
            <a:r>
              <a:t>One Table: Average Global Numbers</a:t>
            </a:r>
          </a:p>
        </p:txBody>
      </p:sp>
      <p:sp>
        <p:nvSpPr>
          <p:cNvPr id="48" name="Approximately what has been the growth rate of the human useful-ideas stock between the year 1870 and today?…"/>
          <p:cNvSpPr txBox="1"/>
          <p:nvPr>
            <p:ph type="body" sz="half" idx="4294967295"/>
          </p:nvPr>
        </p:nvSpPr>
        <p:spPr>
          <a:xfrm>
            <a:off x="5417993" y="1267122"/>
            <a:ext cx="3432171" cy="5397501"/>
          </a:xfrm>
          <a:prstGeom prst="rect">
            <a:avLst/>
          </a:prstGeom>
        </p:spPr>
        <p:txBody>
          <a:bodyPr>
            <a:normAutofit fontScale="100000" lnSpcReduction="0"/>
          </a:bodyPr>
          <a:lstStyle/>
          <a:p>
            <a:pPr marL="0" indent="0">
              <a:spcBef>
                <a:spcPts val="1200"/>
              </a:spcBef>
              <a:buSzTx/>
              <a:buFontTx/>
              <a:buNone/>
              <a:defRPr sz="2400">
                <a:latin typeface="Times New Roman"/>
                <a:ea typeface="Times New Roman"/>
                <a:cs typeface="Times New Roman"/>
                <a:sym typeface="Times New Roman"/>
              </a:defRPr>
            </a:pPr>
            <a:r>
              <a:rPr b="1">
                <a:latin typeface="+mj-lt"/>
                <a:ea typeface="+mj-ea"/>
                <a:cs typeface="+mj-cs"/>
                <a:sym typeface="Helvetica"/>
              </a:rPr>
              <a:t>Approximately what has been the growth rate of the human useful-ideas stock between the year 1870 and today?</a:t>
            </a:r>
          </a:p>
          <a:p>
            <a:pPr marL="401052" indent="-401052">
              <a:spcBef>
                <a:spcPts val="1200"/>
              </a:spcBef>
              <a:buFontTx/>
              <a:buAutoNum type="alphaUcPeriod" startAt="1"/>
              <a:defRPr sz="2400">
                <a:latin typeface="Times New Roman"/>
                <a:ea typeface="Times New Roman"/>
                <a:cs typeface="Times New Roman"/>
                <a:sym typeface="Times New Roman"/>
              </a:defRPr>
            </a:pPr>
            <a:r>
              <a:t>About 0.036%/year</a:t>
            </a:r>
          </a:p>
          <a:p>
            <a:pPr marL="401052" indent="-401052">
              <a:spcBef>
                <a:spcPts val="1200"/>
              </a:spcBef>
              <a:buFontTx/>
              <a:buAutoNum type="alphaUcPeriod" startAt="1"/>
              <a:defRPr sz="2400">
                <a:latin typeface="Times New Roman"/>
                <a:ea typeface="Times New Roman"/>
                <a:cs typeface="Times New Roman"/>
                <a:sym typeface="Times New Roman"/>
              </a:defRPr>
            </a:pPr>
            <a:r>
              <a:t>About 3.6%/year</a:t>
            </a:r>
          </a:p>
          <a:p>
            <a:pPr marL="401052" indent="-401052">
              <a:spcBef>
                <a:spcPts val="1200"/>
              </a:spcBef>
              <a:buFontTx/>
              <a:buAutoNum type="alphaUcPeriod" startAt="1"/>
              <a:defRPr sz="2400">
                <a:latin typeface="Times New Roman"/>
                <a:ea typeface="Times New Roman"/>
                <a:cs typeface="Times New Roman"/>
                <a:sym typeface="Times New Roman"/>
              </a:defRPr>
            </a:pPr>
            <a:r>
              <a:t>About 2.06%/year</a:t>
            </a:r>
          </a:p>
          <a:p>
            <a:pPr marL="401052" indent="-401052">
              <a:spcBef>
                <a:spcPts val="1200"/>
              </a:spcBef>
              <a:buFontTx/>
              <a:buAutoNum type="alphaUcPeriod" startAt="1"/>
              <a:defRPr sz="2400">
                <a:latin typeface="Times New Roman"/>
                <a:ea typeface="Times New Roman"/>
                <a:cs typeface="Times New Roman"/>
                <a:sym typeface="Times New Roman"/>
              </a:defRPr>
            </a:pPr>
            <a:r>
              <a:t>About 0.206%/year</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 are close</a:t>
            </a:r>
          </a:p>
        </p:txBody>
      </p:sp>
      <p:pic>
        <p:nvPicPr>
          <p:cNvPr id="49" name="Image" descr="Image"/>
          <p:cNvPicPr>
            <a:picLocks noChangeAspect="1"/>
          </p:cNvPicPr>
          <p:nvPr/>
        </p:nvPicPr>
        <p:blipFill>
          <a:blip r:embed="rId2">
            <a:extLst/>
          </a:blip>
          <a:stretch>
            <a:fillRect/>
          </a:stretch>
        </p:blipFill>
        <p:spPr>
          <a:xfrm>
            <a:off x="277663" y="1270000"/>
            <a:ext cx="4775201" cy="449580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 name="Why Is This Interesting?"/>
          <p:cNvSpPr txBox="1"/>
          <p:nvPr>
            <p:ph type="title" idx="4294967295"/>
          </p:nvPr>
        </p:nvSpPr>
        <p:spPr>
          <a:xfrm>
            <a:off x="277663" y="-1"/>
            <a:ext cx="8572501" cy="1270001"/>
          </a:xfrm>
          <a:prstGeom prst="rect">
            <a:avLst/>
          </a:prstGeom>
        </p:spPr>
        <p:txBody>
          <a:bodyPr>
            <a:normAutofit fontScale="100000" lnSpcReduction="0"/>
          </a:bodyPr>
          <a:lstStyle>
            <a:lvl1pPr defTabSz="438911">
              <a:defRPr sz="5760">
                <a:solidFill>
                  <a:srgbClr val="000080"/>
                </a:solidFill>
              </a:defRPr>
            </a:lvl1pPr>
          </a:lstStyle>
          <a:p>
            <a:pPr/>
            <a:r>
              <a:t>Why Is This Interesting?</a:t>
            </a:r>
          </a:p>
        </p:txBody>
      </p:sp>
      <p:pic>
        <p:nvPicPr>
          <p:cNvPr id="52" name="Image" descr="Image"/>
          <p:cNvPicPr>
            <a:picLocks noChangeAspect="0"/>
          </p:cNvPicPr>
          <p:nvPr/>
        </p:nvPicPr>
        <p:blipFill>
          <a:blip r:embed="rId2">
            <a:extLst/>
          </a:blip>
          <a:srcRect l="0" t="11890" r="0" b="0"/>
          <a:stretch>
            <a:fillRect/>
          </a:stretch>
        </p:blipFill>
        <p:spPr>
          <a:xfrm>
            <a:off x="277663" y="1270048"/>
            <a:ext cx="4974400" cy="4803834"/>
          </a:xfrm>
          <a:prstGeom prst="rect">
            <a:avLst/>
          </a:prstGeom>
          <a:ln w="12700">
            <a:miter lim="400000"/>
          </a:ln>
        </p:spPr>
      </p:pic>
      <p:sp>
        <p:nvSpPr>
          <p:cNvPr id="53" name="2.06/.0036 is about 60, no?…"/>
          <p:cNvSpPr txBox="1"/>
          <p:nvPr>
            <p:ph type="body" sz="half" idx="4294967295"/>
          </p:nvPr>
        </p:nvSpPr>
        <p:spPr>
          <a:xfrm>
            <a:off x="5252094" y="1267122"/>
            <a:ext cx="3598070" cy="5397501"/>
          </a:xfrm>
          <a:prstGeom prst="rect">
            <a:avLst/>
          </a:prstGeom>
        </p:spPr>
        <p:txBody>
          <a:bodyPr>
            <a:normAutofit fontScale="100000" lnSpcReduction="0"/>
          </a:bodyPr>
          <a:lstStyle/>
          <a:p>
            <a:pPr marL="0" indent="0">
              <a:spcBef>
                <a:spcPts val="1200"/>
              </a:spcBef>
              <a:buSzTx/>
              <a:buFontTx/>
              <a:buNone/>
              <a:defRPr sz="2400">
                <a:latin typeface="Times New Roman"/>
                <a:ea typeface="Times New Roman"/>
                <a:cs typeface="Times New Roman"/>
                <a:sym typeface="Times New Roman"/>
              </a:defRPr>
            </a:pPr>
            <a:r>
              <a:rPr b="1">
                <a:latin typeface="+mj-lt"/>
                <a:ea typeface="+mj-ea"/>
                <a:cs typeface="+mj-cs"/>
                <a:sym typeface="Helvetica"/>
              </a:rPr>
              <a:t>2.06/.0036 is about 60, no?</a:t>
            </a:r>
          </a:p>
          <a:p>
            <a:pPr marL="240631" indent="-240631">
              <a:spcBef>
                <a:spcPts val="1200"/>
              </a:spcBef>
              <a:buFontTx/>
              <a:defRPr sz="2400">
                <a:latin typeface="Times New Roman"/>
                <a:ea typeface="Times New Roman"/>
                <a:cs typeface="Times New Roman"/>
                <a:sym typeface="Times New Roman"/>
              </a:defRPr>
            </a:pPr>
            <a:r>
              <a:t>What else do you find interesting about this table to the left?</a:t>
            </a:r>
          </a:p>
        </p:txBody>
      </p:sp>
      <p:pic>
        <p:nvPicPr>
          <p:cNvPr id="54" name="Image" descr="Image"/>
          <p:cNvPicPr>
            <a:picLocks noChangeAspect="1"/>
          </p:cNvPicPr>
          <p:nvPr/>
        </p:nvPicPr>
        <p:blipFill>
          <a:blip r:embed="rId3">
            <a:extLst/>
          </a:blip>
          <a:stretch>
            <a:fillRect/>
          </a:stretch>
        </p:blipFill>
        <p:spPr>
          <a:xfrm>
            <a:off x="277663" y="1270000"/>
            <a:ext cx="4775201" cy="44958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 name="One Table: Average Global Numbers"/>
          <p:cNvSpPr txBox="1"/>
          <p:nvPr>
            <p:ph type="title" idx="4294967295"/>
          </p:nvPr>
        </p:nvSpPr>
        <p:spPr>
          <a:xfrm>
            <a:off x="277663" y="-1"/>
            <a:ext cx="8572501" cy="1270001"/>
          </a:xfrm>
          <a:prstGeom prst="rect">
            <a:avLst/>
          </a:prstGeom>
        </p:spPr>
        <p:txBody>
          <a:bodyPr>
            <a:normAutofit fontScale="100000" lnSpcReduction="0"/>
          </a:bodyPr>
          <a:lstStyle>
            <a:lvl1pPr defTabSz="292607">
              <a:defRPr sz="3839"/>
            </a:lvl1pPr>
          </a:lstStyle>
          <a:p>
            <a:pPr/>
            <a:r>
              <a:t>One Table: Average Global Numbers</a:t>
            </a:r>
          </a:p>
        </p:txBody>
      </p:sp>
      <p:sp>
        <p:nvSpPr>
          <p:cNvPr id="57" name="10:00"/>
          <p:cNvSpPr txBox="1"/>
          <p:nvPr/>
        </p:nvSpPr>
        <p:spPr>
          <a:xfrm>
            <a:off x="8221129" y="6487159"/>
            <a:ext cx="922872"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10:00</a:t>
            </a:r>
          </a:p>
        </p:txBody>
      </p:sp>
      <p:pic>
        <p:nvPicPr>
          <p:cNvPr id="58" name="Image" descr="Image"/>
          <p:cNvPicPr>
            <a:picLocks noChangeAspect="1"/>
          </p:cNvPicPr>
          <p:nvPr/>
        </p:nvPicPr>
        <p:blipFill>
          <a:blip r:embed="rId2">
            <a:extLst/>
          </a:blip>
          <a:stretch>
            <a:fillRect/>
          </a:stretch>
        </p:blipFill>
        <p:spPr>
          <a:xfrm>
            <a:off x="277663" y="1270000"/>
            <a:ext cx="8178801" cy="450850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Questions"/>
          <p:cNvSpPr txBox="1"/>
          <p:nvPr>
            <p:ph type="title" idx="4294967295"/>
          </p:nvPr>
        </p:nvSpPr>
        <p:spPr>
          <a:xfrm>
            <a:off x="277663" y="-1"/>
            <a:ext cx="8572501" cy="1270001"/>
          </a:xfrm>
          <a:prstGeom prst="rect">
            <a:avLst/>
          </a:prstGeom>
        </p:spPr>
        <p:txBody>
          <a:bodyPr>
            <a:normAutofit fontScale="100000" lnSpcReduction="0"/>
          </a:bodyPr>
          <a:lstStyle>
            <a:lvl1pPr>
              <a:defRPr sz="6000">
                <a:solidFill>
                  <a:srgbClr val="000080"/>
                </a:solidFill>
              </a:defRPr>
            </a:lvl1pPr>
          </a:lstStyle>
          <a:p>
            <a:pPr/>
            <a:r>
              <a:t>Questions</a:t>
            </a:r>
          </a:p>
        </p:txBody>
      </p:sp>
      <p:sp>
        <p:nvSpPr>
          <p:cNvPr id="61" name="What assumption that Aristotle made—perhaps (probably?) without thinking about it, because it seemed most obvious to him—struck you as the most wrong or repugnant or weird?…"/>
          <p:cNvSpPr txBox="1"/>
          <p:nvPr>
            <p:ph type="body" idx="4294967295"/>
          </p:nvPr>
        </p:nvSpPr>
        <p:spPr>
          <a:xfrm>
            <a:off x="277663" y="1270000"/>
            <a:ext cx="5207001" cy="5217160"/>
          </a:xfrm>
          <a:prstGeom prst="rect">
            <a:avLst/>
          </a:prstGeom>
        </p:spPr>
        <p:txBody>
          <a:bodyPr>
            <a:normAutofit fontScale="100000" lnSpcReduction="0"/>
          </a:bodyPr>
          <a:lstStyle/>
          <a:p>
            <a:pPr marL="208547" indent="-208547" defTabSz="297179">
              <a:buFontTx/>
              <a:buAutoNum type="arabicPeriod" startAt="1"/>
              <a:defRPr sz="1495">
                <a:latin typeface="Times New Roman"/>
                <a:ea typeface="Times New Roman"/>
                <a:cs typeface="Times New Roman"/>
                <a:sym typeface="Times New Roman"/>
              </a:defRPr>
            </a:pPr>
            <a:r>
              <a:t>What assumption that Aristotle made—perhaps (probably?) without thinking about it, because it seemed most obvious to him—struck you as the most wrong or repugnant or weird?</a:t>
            </a:r>
          </a:p>
          <a:p>
            <a:pPr marL="208547" indent="-208547" defTabSz="297179">
              <a:buFontTx/>
              <a:buAutoNum type="arabicPeriod" startAt="1"/>
              <a:defRPr sz="1495">
                <a:latin typeface="Times New Roman"/>
                <a:ea typeface="Times New Roman"/>
                <a:cs typeface="Times New Roman"/>
                <a:sym typeface="Times New Roman"/>
              </a:defRPr>
            </a:pPr>
            <a:r>
              <a:t>What role do the “statues of Daedalus, [and] the tripods [robotic catering vessels] of Hephaestus” play in Aristotle’s argument about how the economy of his age is, must be, and should be structured? </a:t>
            </a:r>
          </a:p>
          <a:p>
            <a:pPr marL="208547" indent="-208547" defTabSz="297179">
              <a:buFontTx/>
              <a:buAutoNum type="arabicPeriod" startAt="1"/>
              <a:defRPr sz="1495">
                <a:latin typeface="Times New Roman"/>
                <a:ea typeface="Times New Roman"/>
                <a:cs typeface="Times New Roman"/>
                <a:sym typeface="Times New Roman"/>
              </a:defRPr>
            </a:pPr>
            <a:r>
              <a:t>What role does Aristotle’s claim that “Of the art of acquisition [ktêtike] then there is one kind which by nature is a part of the management of a household…. There is another… commonly and rightly called an art of wealth-getting [chrêmatistikê]… [with] the notion that riches and property have no limit…” play in his argument? </a:t>
            </a:r>
          </a:p>
          <a:p>
            <a:pPr marL="208547" indent="-208547" defTabSz="297179">
              <a:buFontTx/>
              <a:buAutoNum type="arabicPeriod" startAt="1"/>
              <a:defRPr sz="1495">
                <a:latin typeface="Times New Roman"/>
                <a:ea typeface="Times New Roman"/>
                <a:cs typeface="Times New Roman"/>
                <a:sym typeface="Times New Roman"/>
              </a:defRPr>
            </a:pPr>
            <a:r>
              <a:t>Did you find any advice—even indirect and oblique advice—from Aristotle in this passage about what the economic policy of a city-state should be? If so, what was it? If not, why do you think he fails to offer advice here (he offers lots of advice as to the organization and policies of city-states later on in the book)?</a:t>
            </a:r>
          </a:p>
          <a:p>
            <a:pPr marL="208547" indent="-208547" defTabSz="297179">
              <a:buFontTx/>
              <a:buAutoNum type="arabicPeriod" startAt="1"/>
              <a:defRPr sz="1495">
                <a:latin typeface="Times New Roman"/>
                <a:ea typeface="Times New Roman"/>
                <a:cs typeface="Times New Roman"/>
                <a:sym typeface="Times New Roman"/>
              </a:defRPr>
            </a:pPr>
            <a:r>
              <a:t>What does Aristotle say are the four tasks of the Greek man in managing his household? Why these four?</a:t>
            </a:r>
          </a:p>
          <a:p>
            <a:pPr marL="208547" indent="-208547" defTabSz="297179">
              <a:buFontTx/>
              <a:buAutoNum type="arabicPeriod" startAt="1"/>
              <a:defRPr sz="1495">
                <a:latin typeface="Times New Roman"/>
                <a:ea typeface="Times New Roman"/>
                <a:cs typeface="Times New Roman"/>
                <a:sym typeface="Times New Roman"/>
              </a:defRPr>
            </a:pPr>
            <a:r>
              <a:t>What are these four in rank order of importance</a:t>
            </a:r>
          </a:p>
        </p:txBody>
      </p:sp>
      <p:sp>
        <p:nvSpPr>
          <p:cNvPr id="62" name="J. Bradford DeLong brad.delong@gmail.com 2020-01-06"/>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2020-01-06</a:t>
            </a:r>
          </a:p>
        </p:txBody>
      </p:sp>
      <p:sp>
        <p:nvSpPr>
          <p:cNvPr id="63" name="Classical Athenian 4-drachma silver coin…"/>
          <p:cNvSpPr txBox="1"/>
          <p:nvPr/>
        </p:nvSpPr>
        <p:spPr>
          <a:xfrm>
            <a:off x="5484663" y="3397646"/>
            <a:ext cx="3365501" cy="1456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ctr" defTabSz="242315">
              <a:defRPr b="1" sz="1271">
                <a:latin typeface="Times New Roman"/>
                <a:ea typeface="Times New Roman"/>
                <a:cs typeface="Times New Roman"/>
                <a:sym typeface="Times New Roman"/>
              </a:defRPr>
            </a:pPr>
            <a:r>
              <a:t>Classical Athenian 4-drachma silver coin</a:t>
            </a:r>
          </a:p>
          <a:p>
            <a:pPr algn="ctr" defTabSz="242315">
              <a:defRPr sz="1271">
                <a:latin typeface="Times New Roman"/>
                <a:ea typeface="Times New Roman"/>
                <a:cs typeface="Times New Roman"/>
                <a:sym typeface="Times New Roman"/>
              </a:defRPr>
            </a:pPr>
            <a:r>
              <a:t>The “owl”, with the head of the goddess Athene on the front and her familiar bird of wisdom on the back, of the type that Aristotle (or his slaves) would have carried on their person. Weighs 3/5 of an ounce. The Athenian navy paid its oarsmen one drachma a day.</a:t>
            </a:r>
          </a:p>
        </p:txBody>
      </p:sp>
      <p:pic>
        <p:nvPicPr>
          <p:cNvPr id="64" name="Image" descr="Image"/>
          <p:cNvPicPr>
            <a:picLocks noChangeAspect="1"/>
          </p:cNvPicPr>
          <p:nvPr/>
        </p:nvPicPr>
        <p:blipFill>
          <a:blip r:embed="rId3">
            <a:extLst/>
          </a:blip>
          <a:stretch>
            <a:fillRect/>
          </a:stretch>
        </p:blipFill>
        <p:spPr>
          <a:xfrm>
            <a:off x="5484663" y="1230125"/>
            <a:ext cx="3365501" cy="192125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One Figure: A Great Divergence"/>
          <p:cNvSpPr txBox="1"/>
          <p:nvPr>
            <p:ph type="title" idx="4294967295"/>
          </p:nvPr>
        </p:nvSpPr>
        <p:spPr>
          <a:xfrm>
            <a:off x="277663" y="-1"/>
            <a:ext cx="8572501" cy="1270001"/>
          </a:xfrm>
          <a:prstGeom prst="rect">
            <a:avLst/>
          </a:prstGeom>
        </p:spPr>
        <p:txBody>
          <a:bodyPr>
            <a:normAutofit fontScale="100000" lnSpcReduction="0"/>
          </a:bodyPr>
          <a:lstStyle>
            <a:lvl1pPr defTabSz="333756">
              <a:defRPr sz="4380"/>
            </a:lvl1pPr>
          </a:lstStyle>
          <a:p>
            <a:pPr/>
            <a:r>
              <a:t>One Figure: A Great Divergence</a:t>
            </a:r>
          </a:p>
        </p:txBody>
      </p:sp>
      <p:sp>
        <p:nvSpPr>
          <p:cNvPr id="67" name="From 1800 to 2018:…"/>
          <p:cNvSpPr txBox="1"/>
          <p:nvPr>
            <p:ph type="body" sz="quarter" idx="4294967295"/>
          </p:nvPr>
        </p:nvSpPr>
        <p:spPr>
          <a:xfrm>
            <a:off x="277663" y="1270000"/>
            <a:ext cx="2150352" cy="5300222"/>
          </a:xfrm>
          <a:prstGeom prst="rect">
            <a:avLst/>
          </a:prstGeom>
        </p:spPr>
        <p:txBody>
          <a:bodyPr>
            <a:normAutofit fontScale="100000" lnSpcReduction="0"/>
          </a:bodyPr>
          <a:lstStyle/>
          <a:p>
            <a:pPr marL="0" indent="0" defTabSz="379475">
              <a:spcBef>
                <a:spcPts val="900"/>
              </a:spcBef>
              <a:buSzTx/>
              <a:buFontTx/>
              <a:buNone/>
              <a:defRPr sz="1992">
                <a:latin typeface="Times New Roman"/>
                <a:ea typeface="Times New Roman"/>
                <a:cs typeface="Times New Roman"/>
                <a:sym typeface="Times New Roman"/>
              </a:defRPr>
            </a:pPr>
            <a:r>
              <a:rPr b="1">
                <a:latin typeface="+mj-lt"/>
                <a:ea typeface="+mj-ea"/>
                <a:cs typeface="+mj-cs"/>
                <a:sym typeface="Helvetica"/>
              </a:rPr>
              <a:t>From 1800 to 2018:</a:t>
            </a:r>
          </a:p>
          <a:p>
            <a:pPr marL="199724" indent="-199724" defTabSz="379475">
              <a:spcBef>
                <a:spcPts val="900"/>
              </a:spcBef>
              <a:buFontTx/>
              <a:defRPr sz="1992">
                <a:latin typeface="Times New Roman"/>
                <a:ea typeface="Times New Roman"/>
                <a:cs typeface="Times New Roman"/>
                <a:sym typeface="Times New Roman"/>
              </a:defRPr>
            </a:pPr>
            <a:r>
              <a:t>The dots start with a 3-1 spread in incomes and a 10-year spread in life expectancy.</a:t>
            </a:r>
          </a:p>
          <a:p>
            <a:pPr marL="199724" indent="-199724" defTabSz="379475">
              <a:spcBef>
                <a:spcPts val="900"/>
              </a:spcBef>
              <a:buFontTx/>
              <a:defRPr sz="1992">
                <a:latin typeface="Times New Roman"/>
                <a:ea typeface="Times New Roman"/>
                <a:cs typeface="Times New Roman"/>
                <a:sym typeface="Times New Roman"/>
              </a:defRPr>
            </a:pPr>
            <a:r>
              <a:t>All the arrows go up.</a:t>
            </a:r>
          </a:p>
          <a:p>
            <a:pPr marL="199724" indent="-199724" defTabSz="379475">
              <a:spcBef>
                <a:spcPts val="900"/>
              </a:spcBef>
              <a:buFontTx/>
              <a:defRPr sz="1992">
                <a:latin typeface="Times New Roman"/>
                <a:ea typeface="Times New Roman"/>
                <a:cs typeface="Times New Roman"/>
                <a:sym typeface="Times New Roman"/>
              </a:defRPr>
            </a:pPr>
            <a:r>
              <a:t>Some arrows—mostly those already to the right—go right fast.</a:t>
            </a:r>
          </a:p>
          <a:p>
            <a:pPr marL="199724" indent="-199724" defTabSz="379475">
              <a:spcBef>
                <a:spcPts val="900"/>
              </a:spcBef>
              <a:buFontTx/>
              <a:defRPr sz="1992">
                <a:latin typeface="Times New Roman"/>
                <a:ea typeface="Times New Roman"/>
                <a:cs typeface="Times New Roman"/>
                <a:sym typeface="Times New Roman"/>
              </a:defRPr>
            </a:pPr>
            <a:r>
              <a:t>Other arrows go right slowly.</a:t>
            </a:r>
          </a:p>
        </p:txBody>
      </p:sp>
      <p:sp>
        <p:nvSpPr>
          <p:cNvPr id="68" name="10:20"/>
          <p:cNvSpPr txBox="1"/>
          <p:nvPr/>
        </p:nvSpPr>
        <p:spPr>
          <a:xfrm>
            <a:off x="8221129" y="0"/>
            <a:ext cx="922872" cy="370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10:20</a:t>
            </a:r>
          </a:p>
        </p:txBody>
      </p:sp>
      <p:pic>
        <p:nvPicPr>
          <p:cNvPr id="69" name="Image" descr="Image"/>
          <p:cNvPicPr>
            <a:picLocks noChangeAspect="1"/>
          </p:cNvPicPr>
          <p:nvPr/>
        </p:nvPicPr>
        <p:blipFill>
          <a:blip r:embed="rId2">
            <a:extLst/>
          </a:blip>
          <a:stretch>
            <a:fillRect/>
          </a:stretch>
        </p:blipFill>
        <p:spPr>
          <a:xfrm>
            <a:off x="2428014" y="1270000"/>
            <a:ext cx="6422150" cy="432213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 name="China and India and America, 1800-1975"/>
          <p:cNvSpPr txBox="1"/>
          <p:nvPr>
            <p:ph type="title" idx="4294967295"/>
          </p:nvPr>
        </p:nvSpPr>
        <p:spPr>
          <a:xfrm>
            <a:off x="277663" y="-1"/>
            <a:ext cx="8572501" cy="1270001"/>
          </a:xfrm>
          <a:prstGeom prst="rect">
            <a:avLst/>
          </a:prstGeom>
        </p:spPr>
        <p:txBody>
          <a:bodyPr>
            <a:normAutofit fontScale="100000" lnSpcReduction="0"/>
          </a:bodyPr>
          <a:lstStyle>
            <a:lvl1pPr defTabSz="288036">
              <a:defRPr sz="3780">
                <a:solidFill>
                  <a:srgbClr val="000080"/>
                </a:solidFill>
              </a:defRPr>
            </a:lvl1pPr>
          </a:lstStyle>
          <a:p>
            <a:pPr/>
            <a:r>
              <a:t>China and India and America, 1800-1975</a:t>
            </a:r>
          </a:p>
        </p:txBody>
      </p:sp>
      <p:sp>
        <p:nvSpPr>
          <p:cNvPr id="72" name="From 1800 to 1975:…"/>
          <p:cNvSpPr txBox="1"/>
          <p:nvPr>
            <p:ph type="body" sz="half" idx="4294967295"/>
          </p:nvPr>
        </p:nvSpPr>
        <p:spPr>
          <a:xfrm>
            <a:off x="5667364" y="1267122"/>
            <a:ext cx="3182800" cy="5397501"/>
          </a:xfrm>
          <a:prstGeom prst="rect">
            <a:avLst/>
          </a:prstGeom>
        </p:spPr>
        <p:txBody>
          <a:bodyPr>
            <a:normAutofit fontScale="100000" lnSpcReduction="0"/>
          </a:bodyPr>
          <a:lstStyle/>
          <a:p>
            <a:pPr marL="0" indent="0" defTabSz="370331">
              <a:spcBef>
                <a:spcPts val="900"/>
              </a:spcBef>
              <a:buSzTx/>
              <a:buFontTx/>
              <a:buNone/>
              <a:defRPr sz="1944">
                <a:latin typeface="Times New Roman"/>
                <a:ea typeface="Times New Roman"/>
                <a:cs typeface="Times New Roman"/>
                <a:sym typeface="Times New Roman"/>
              </a:defRPr>
            </a:pPr>
            <a:r>
              <a:rPr b="1">
                <a:latin typeface="+mj-lt"/>
                <a:ea typeface="+mj-ea"/>
                <a:cs typeface="+mj-cs"/>
                <a:sym typeface="Helvetica"/>
              </a:rPr>
              <a:t>From 1800 to 1975:</a:t>
            </a:r>
          </a:p>
          <a:p>
            <a:pPr marL="194911" indent="-194911" defTabSz="370331">
              <a:spcBef>
                <a:spcPts val="900"/>
              </a:spcBef>
              <a:buFontTx/>
              <a:defRPr sz="1944">
                <a:latin typeface="Times New Roman"/>
                <a:ea typeface="Times New Roman"/>
                <a:cs typeface="Times New Roman"/>
                <a:sym typeface="Times New Roman"/>
              </a:defRPr>
            </a:pPr>
            <a:r>
              <a:t>Measured living standards and productivity levels improve fourteen-fold in the United States…</a:t>
            </a:r>
          </a:p>
          <a:p>
            <a:pPr marL="194911" indent="-194911" defTabSz="370331">
              <a:spcBef>
                <a:spcPts val="900"/>
              </a:spcBef>
              <a:buFontTx/>
              <a:defRPr sz="1944">
                <a:latin typeface="Times New Roman"/>
                <a:ea typeface="Times New Roman"/>
                <a:cs typeface="Times New Roman"/>
                <a:sym typeface="Times New Roman"/>
              </a:defRPr>
            </a:pPr>
            <a:r>
              <a:t>…&amp; less than 30% in China &amp; India…</a:t>
            </a:r>
          </a:p>
          <a:p>
            <a:pPr marL="194911" indent="-194911" defTabSz="370331">
              <a:spcBef>
                <a:spcPts val="900"/>
              </a:spcBef>
              <a:buFontTx/>
              <a:defRPr sz="1944">
                <a:latin typeface="Times New Roman"/>
                <a:ea typeface="Times New Roman"/>
                <a:cs typeface="Times New Roman"/>
                <a:sym typeface="Times New Roman"/>
              </a:defRPr>
            </a:pPr>
            <a:r>
              <a:t>…in spite of economic, transport, and cultural globalization…</a:t>
            </a:r>
          </a:p>
          <a:p>
            <a:pPr marL="194911" indent="-194911" defTabSz="370331">
              <a:spcBef>
                <a:spcPts val="900"/>
              </a:spcBef>
              <a:buFontTx/>
              <a:defRPr sz="1944">
                <a:latin typeface="Times New Roman"/>
                <a:ea typeface="Times New Roman"/>
                <a:cs typeface="Times New Roman"/>
                <a:sym typeface="Times New Roman"/>
              </a:defRPr>
            </a:pPr>
            <a:r>
              <a:t>This is crazy!</a:t>
            </a:r>
          </a:p>
          <a:p>
            <a:pPr marL="194911" indent="-194911" defTabSz="370331">
              <a:spcBef>
                <a:spcPts val="900"/>
              </a:spcBef>
              <a:buFontTx/>
              <a:defRPr sz="1944">
                <a:latin typeface="Times New Roman"/>
                <a:ea typeface="Times New Roman"/>
                <a:cs typeface="Times New Roman"/>
                <a:sym typeface="Times New Roman"/>
              </a:defRPr>
            </a:pPr>
            <a:r>
              <a:t>A “great divergence”</a:t>
            </a:r>
          </a:p>
          <a:p>
            <a:pPr lvl="1" marL="503521" indent="-194911" defTabSz="370331">
              <a:spcBef>
                <a:spcPts val="900"/>
              </a:spcBef>
              <a:buFontTx/>
              <a:buChar char="•"/>
              <a:defRPr sz="1944">
                <a:latin typeface="Times New Roman"/>
                <a:ea typeface="Times New Roman"/>
                <a:cs typeface="Times New Roman"/>
                <a:sym typeface="Times New Roman"/>
              </a:defRPr>
            </a:pPr>
            <a:r>
              <a:t>Not only were China  &amp; India relatively poor in 1800, they fell further behind thereafter</a:t>
            </a:r>
          </a:p>
        </p:txBody>
      </p:sp>
      <p:pic>
        <p:nvPicPr>
          <p:cNvPr id="73" name="Image" descr="Image"/>
          <p:cNvPicPr>
            <a:picLocks noChangeAspect="1"/>
          </p:cNvPicPr>
          <p:nvPr/>
        </p:nvPicPr>
        <p:blipFill>
          <a:blip r:embed="rId2">
            <a:extLst/>
          </a:blip>
          <a:stretch>
            <a:fillRect/>
          </a:stretch>
        </p:blipFill>
        <p:spPr>
          <a:xfrm>
            <a:off x="277663" y="1270000"/>
            <a:ext cx="5389702" cy="367659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