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lvl1pPr>
    <a:lvl2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lvl2pPr>
    <a:lvl3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lvl3pPr>
    <a:lvl4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lvl4pPr>
    <a:lvl5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lvl5pPr>
    <a:lvl6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lvl6pPr>
    <a:lvl7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lvl7pPr>
    <a:lvl8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lvl8pPr>
    <a:lvl9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venir Heavy"/>
          <a:ea typeface="Avenir Heavy"/>
          <a:cs typeface="Avenir Heavy"/>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5" y="312538"/>
            <a:ext cx="7804549" cy="1518048"/>
          </a:xfrm>
          <a:prstGeom prst="rect">
            <a:avLst/>
          </a:prstGeom>
        </p:spPr>
        <p:txBody>
          <a:bodyPr lIns="35717" tIns="35717" rIns="35717" bIns="35717"/>
          <a:lstStyle>
            <a:lvl1pPr defTabSz="410764">
              <a:defRPr sz="5600">
                <a:solidFill>
                  <a:srgbClr val="000080"/>
                </a:solidFill>
                <a:uFillTx/>
              </a:defRPr>
            </a:lvl1pPr>
          </a:lstStyle>
          <a:p>
            <a:pPr/>
            <a:r>
              <a:t>Title Text</a:t>
            </a:r>
          </a:p>
        </p:txBody>
      </p:sp>
      <p:sp>
        <p:nvSpPr>
          <p:cNvPr id="89" name="Body Level One…"/>
          <p:cNvSpPr txBox="1"/>
          <p:nvPr>
            <p:ph type="body" idx="1"/>
          </p:nvPr>
        </p:nvSpPr>
        <p:spPr>
          <a:xfrm>
            <a:off x="669725" y="1830584"/>
            <a:ext cx="7804549" cy="4420198"/>
          </a:xfrm>
          <a:prstGeom prst="rect">
            <a:avLst/>
          </a:prstGeom>
        </p:spPr>
        <p:txBody>
          <a:bodyPr lIns="35717" tIns="35717" rIns="35717" bIns="35717"/>
          <a:lstStyle>
            <a:lvl1pPr defTabSz="410764">
              <a:defRPr>
                <a:latin typeface="Times New Roman"/>
                <a:ea typeface="Times New Roman"/>
                <a:cs typeface="Times New Roman"/>
                <a:sym typeface="Times New Roman"/>
              </a:defRPr>
            </a:lvl1pPr>
            <a:lvl2pPr marL="740832" indent="-296332" defTabSz="410764">
              <a:defRPr>
                <a:latin typeface="Times New Roman"/>
                <a:ea typeface="Times New Roman"/>
                <a:cs typeface="Times New Roman"/>
                <a:sym typeface="Times New Roman"/>
              </a:defRPr>
            </a:lvl2pPr>
            <a:lvl3pPr marL="1185332" indent="-296332" defTabSz="410764">
              <a:defRPr>
                <a:latin typeface="Times New Roman"/>
                <a:ea typeface="Times New Roman"/>
                <a:cs typeface="Times New Roman"/>
                <a:sym typeface="Times New Roman"/>
              </a:defRPr>
            </a:lvl3pPr>
            <a:lvl4pPr indent="-296332" defTabSz="410764">
              <a:defRPr>
                <a:latin typeface="Times New Roman"/>
                <a:ea typeface="Times New Roman"/>
                <a:cs typeface="Times New Roman"/>
                <a:sym typeface="Times New Roman"/>
              </a:defRPr>
            </a:lvl4pPr>
            <a:lvl5pPr defTabSz="410764">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97" name="Title Text"/>
          <p:cNvSpPr txBox="1"/>
          <p:nvPr>
            <p:ph type="title"/>
          </p:nvPr>
        </p:nvSpPr>
        <p:spPr>
          <a:xfrm>
            <a:off x="892967" y="1151929"/>
            <a:ext cx="7358066" cy="2321720"/>
          </a:xfrm>
          <a:prstGeom prst="rect">
            <a:avLst/>
          </a:prstGeom>
        </p:spPr>
        <p:txBody>
          <a:bodyPr lIns="35717" tIns="35717" rIns="35717" bIns="35717" anchor="b"/>
          <a:lstStyle>
            <a:lvl1pPr defTabSz="410764">
              <a:defRPr sz="5600">
                <a:solidFill>
                  <a:srgbClr val="000080"/>
                </a:solidFill>
                <a:uFillTx/>
              </a:defRPr>
            </a:lvl1pPr>
          </a:lstStyle>
          <a:p>
            <a:pPr/>
            <a:r>
              <a:t>Title Text</a:t>
            </a:r>
          </a:p>
        </p:txBody>
      </p:sp>
      <p:sp>
        <p:nvSpPr>
          <p:cNvPr id="98" name="Body Level One…"/>
          <p:cNvSpPr txBox="1"/>
          <p:nvPr>
            <p:ph type="body" sz="quarter" idx="1"/>
          </p:nvPr>
        </p:nvSpPr>
        <p:spPr>
          <a:xfrm>
            <a:off x="892967" y="3536155"/>
            <a:ext cx="7358066" cy="794744"/>
          </a:xfrm>
          <a:prstGeom prst="rect">
            <a:avLst/>
          </a:prstGeom>
        </p:spPr>
        <p:txBody>
          <a:bodyPr lIns="35717" tIns="35717" rIns="35717" bIns="35717" anchor="t"/>
          <a:lstStyle>
            <a:lvl1pPr marL="0" indent="0" algn="ctr" defTabSz="410764">
              <a:spcBef>
                <a:spcPts val="0"/>
              </a:spcBef>
              <a:buSzTx/>
              <a:buNone/>
              <a:defRPr sz="2200"/>
            </a:lvl1pPr>
            <a:lvl2pPr marL="0" indent="0" algn="ctr" defTabSz="410764">
              <a:spcBef>
                <a:spcPts val="0"/>
              </a:spcBef>
              <a:buSzTx/>
              <a:buNone/>
              <a:defRPr sz="2200"/>
            </a:lvl2pPr>
            <a:lvl3pPr marL="0" indent="0" algn="ctr" defTabSz="410764">
              <a:spcBef>
                <a:spcPts val="0"/>
              </a:spcBef>
              <a:buSzTx/>
              <a:buNone/>
              <a:defRPr sz="2200"/>
            </a:lvl3pPr>
            <a:lvl4pPr marL="0" indent="0" algn="ctr" defTabSz="410764">
              <a:spcBef>
                <a:spcPts val="0"/>
              </a:spcBef>
              <a:buSzTx/>
              <a:buNone/>
              <a:defRPr sz="2200"/>
            </a:lvl4pPr>
            <a:lvl5pPr marL="0" indent="0" algn="ctr" defTabSz="410764">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06" name="Title Text"/>
          <p:cNvSpPr txBox="1"/>
          <p:nvPr>
            <p:ph type="title"/>
          </p:nvPr>
        </p:nvSpPr>
        <p:spPr>
          <a:xfrm>
            <a:off x="892967" y="1151929"/>
            <a:ext cx="7358066" cy="2321720"/>
          </a:xfrm>
          <a:prstGeom prst="rect">
            <a:avLst/>
          </a:prstGeom>
        </p:spPr>
        <p:txBody>
          <a:bodyPr lIns="35717" tIns="35717" rIns="35717" bIns="35717" anchor="b"/>
          <a:lstStyle>
            <a:lvl1pPr defTabSz="410764">
              <a:defRPr b="0" sz="5600">
                <a:solidFill>
                  <a:srgbClr val="000000"/>
                </a:solidFill>
                <a:uFillTx/>
                <a:latin typeface="Helvetica Neue Medium"/>
                <a:ea typeface="Helvetica Neue Medium"/>
                <a:cs typeface="Helvetica Neue Medium"/>
                <a:sym typeface="Helvetica Neue Medium"/>
              </a:defRPr>
            </a:lvl1pPr>
          </a:lstStyle>
          <a:p>
            <a:pPr/>
            <a:r>
              <a:t>Title Text</a:t>
            </a:r>
          </a:p>
        </p:txBody>
      </p:sp>
      <p:sp>
        <p:nvSpPr>
          <p:cNvPr id="107" name="Body Level One…"/>
          <p:cNvSpPr txBox="1"/>
          <p:nvPr>
            <p:ph type="body" sz="quarter" idx="1"/>
          </p:nvPr>
        </p:nvSpPr>
        <p:spPr>
          <a:xfrm>
            <a:off x="892967" y="3545085"/>
            <a:ext cx="7358066" cy="794745"/>
          </a:xfrm>
          <a:prstGeom prst="rect">
            <a:avLst/>
          </a:prstGeom>
        </p:spPr>
        <p:txBody>
          <a:bodyPr lIns="35717" tIns="35717" rIns="35717" bIns="35717" anchor="t"/>
          <a:lstStyle>
            <a:lvl1pPr marL="0" indent="0" algn="ctr" defTabSz="410764">
              <a:spcBef>
                <a:spcPts val="0"/>
              </a:spcBef>
              <a:buSzTx/>
              <a:buNone/>
              <a:defRPr sz="2600">
                <a:latin typeface="Helvetica Neue"/>
                <a:ea typeface="Helvetica Neue"/>
                <a:cs typeface="Helvetica Neue"/>
                <a:sym typeface="Helvetica Neue"/>
              </a:defRPr>
            </a:lvl1pPr>
            <a:lvl2pPr marL="0" indent="0" algn="ctr" defTabSz="410764">
              <a:spcBef>
                <a:spcPts val="0"/>
              </a:spcBef>
              <a:buSzTx/>
              <a:buNone/>
              <a:defRPr sz="2600">
                <a:latin typeface="Helvetica Neue"/>
                <a:ea typeface="Helvetica Neue"/>
                <a:cs typeface="Helvetica Neue"/>
                <a:sym typeface="Helvetica Neue"/>
              </a:defRPr>
            </a:lvl2pPr>
            <a:lvl3pPr marL="0" indent="0" algn="ctr" defTabSz="410764">
              <a:spcBef>
                <a:spcPts val="0"/>
              </a:spcBef>
              <a:buSzTx/>
              <a:buNone/>
              <a:defRPr sz="2600">
                <a:latin typeface="Helvetica Neue"/>
                <a:ea typeface="Helvetica Neue"/>
                <a:cs typeface="Helvetica Neue"/>
                <a:sym typeface="Helvetica Neue"/>
              </a:defRPr>
            </a:lvl3pPr>
            <a:lvl4pPr marL="0" indent="0" algn="ctr" defTabSz="410764">
              <a:spcBef>
                <a:spcPts val="0"/>
              </a:spcBef>
              <a:buSzTx/>
              <a:buNone/>
              <a:defRPr sz="2600">
                <a:latin typeface="Helvetica Neue"/>
                <a:ea typeface="Helvetica Neue"/>
                <a:cs typeface="Helvetica Neue"/>
                <a:sym typeface="Helvetica Neue"/>
              </a:defRPr>
            </a:lvl4pPr>
            <a:lvl5pPr marL="0" indent="0" algn="ctr" defTabSz="410764">
              <a:spcBef>
                <a:spcPts val="0"/>
              </a:spcBef>
              <a:buSz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4449877" y="6536531"/>
            <a:ext cx="239483" cy="232484"/>
          </a:xfrm>
          <a:prstGeom prst="rect">
            <a:avLst/>
          </a:prstGeom>
        </p:spPr>
        <p:txBody>
          <a:bodyPr lIns="35717" tIns="35717" rIns="35717" bIns="35717"/>
          <a:lstStyle>
            <a:lvl1pPr defTabSz="410764">
              <a:defRPr sz="11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5" name="Title Text"/>
          <p:cNvSpPr txBox="1"/>
          <p:nvPr>
            <p:ph type="title"/>
          </p:nvPr>
        </p:nvSpPr>
        <p:spPr>
          <a:xfrm>
            <a:off x="669725" y="312538"/>
            <a:ext cx="7804549" cy="1518048"/>
          </a:xfrm>
          <a:prstGeom prst="rect">
            <a:avLst/>
          </a:prstGeom>
        </p:spPr>
        <p:txBody>
          <a:bodyPr lIns="35717" tIns="35717" rIns="35717" bIns="35717"/>
          <a:lstStyle>
            <a:lvl1pPr defTabSz="410764">
              <a:lnSpc>
                <a:spcPts val="11600"/>
              </a:lnSpc>
              <a:defRPr>
                <a:uFillTx/>
              </a:defRPr>
            </a:lvl1pPr>
          </a:lstStyle>
          <a:p>
            <a:pPr/>
            <a:r>
              <a:t>Title Text</a:t>
            </a:r>
          </a:p>
        </p:txBody>
      </p:sp>
      <p:sp>
        <p:nvSpPr>
          <p:cNvPr id="116"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5" y="312537"/>
            <a:ext cx="7804550" cy="1518050"/>
          </a:xfrm>
          <a:prstGeom prst="rect">
            <a:avLst/>
          </a:prstGeom>
        </p:spPr>
        <p:txBody>
          <a:bodyPr lIns="35716" tIns="35716" rIns="35716" bIns="35716"/>
          <a:lstStyle>
            <a:lvl1pPr>
              <a:defRPr sz="5600">
                <a:solidFill>
                  <a:srgbClr val="000080"/>
                </a:solid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defTabSz="410763"/>
            <a:lvl3pPr defTabSz="410763"/>
            <a:lvl4pPr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7" y="1151929"/>
            <a:ext cx="7358067" cy="2321720"/>
          </a:xfrm>
          <a:prstGeom prst="rect">
            <a:avLst/>
          </a:prstGeom>
        </p:spPr>
        <p:txBody>
          <a:bodyPr lIns="35716" tIns="35716" rIns="35716" bIns="35716" anchor="b"/>
          <a:lstStyle>
            <a:lvl1pPr defTabSz="410763">
              <a:defRPr>
                <a:solidFill>
                  <a:srgbClr val="000080"/>
                </a:solidFill>
                <a:uFillTx/>
              </a:defRPr>
            </a:lvl1pPr>
          </a:lstStyle>
          <a:p>
            <a:pPr/>
            <a:r>
              <a:t>Title Text</a:t>
            </a:r>
          </a:p>
        </p:txBody>
      </p:sp>
      <p:sp>
        <p:nvSpPr>
          <p:cNvPr id="44" name="Body Level One…"/>
          <p:cNvSpPr txBox="1"/>
          <p:nvPr>
            <p:ph type="body" sz="quarter" idx="1"/>
          </p:nvPr>
        </p:nvSpPr>
        <p:spPr>
          <a:xfrm>
            <a:off x="892967" y="3536155"/>
            <a:ext cx="7358067" cy="794745"/>
          </a:xfrm>
          <a:prstGeom prst="rect">
            <a:avLst/>
          </a:prstGeom>
        </p:spPr>
        <p:txBody>
          <a:bodyPr lIns="35716" tIns="35716" rIns="35716" bIns="35716" anchor="t"/>
          <a:lstStyle>
            <a:lvl1pPr marL="0" indent="0" defTabSz="410763">
              <a:spcBef>
                <a:spcPts val="600"/>
              </a:spcBef>
              <a:buSzTx/>
              <a:buNone/>
              <a:defRPr>
                <a:latin typeface="Times New Roman"/>
                <a:ea typeface="Times New Roman"/>
                <a:cs typeface="Times New Roman"/>
                <a:sym typeface="Times New Roman"/>
              </a:defRPr>
            </a:lvl1pPr>
            <a:lvl2pPr marL="0" indent="0" defTabSz="410763">
              <a:spcBef>
                <a:spcPts val="600"/>
              </a:spcBef>
              <a:buSzTx/>
              <a:buNone/>
              <a:defRPr>
                <a:latin typeface="Times New Roman"/>
                <a:ea typeface="Times New Roman"/>
                <a:cs typeface="Times New Roman"/>
                <a:sym typeface="Times New Roman"/>
              </a:defRPr>
            </a:lvl2pPr>
            <a:lvl3pPr marL="0" indent="0" defTabSz="410763">
              <a:spcBef>
                <a:spcPts val="600"/>
              </a:spcBef>
              <a:buSzTx/>
              <a:buNone/>
              <a:defRPr>
                <a:latin typeface="Times New Roman"/>
                <a:ea typeface="Times New Roman"/>
                <a:cs typeface="Times New Roman"/>
                <a:sym typeface="Times New Roman"/>
              </a:defRPr>
            </a:lvl3pPr>
            <a:lvl4pPr marL="0" indent="0" defTabSz="410763">
              <a:spcBef>
                <a:spcPts val="600"/>
              </a:spcBef>
              <a:buSzTx/>
              <a:buNone/>
              <a:defRPr>
                <a:latin typeface="Times New Roman"/>
                <a:ea typeface="Times New Roman"/>
                <a:cs typeface="Times New Roman"/>
                <a:sym typeface="Times New Roman"/>
              </a:defRPr>
            </a:lvl4pPr>
            <a:lvl5pPr marL="0" indent="0" defTabSz="410763">
              <a:spcBef>
                <a:spcPts val="600"/>
              </a:spcBef>
              <a:buSzTx/>
              <a:buNone/>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5" y="312537"/>
            <a:ext cx="7804550" cy="1518050"/>
          </a:xfrm>
          <a:prstGeom prst="rect">
            <a:avLst/>
          </a:prstGeom>
        </p:spPr>
        <p:txBody>
          <a:bodyPr lIns="35716" tIns="35716" rIns="35716" bIns="35716"/>
          <a:lstStyle>
            <a:lvl1pPr defTabSz="410763">
              <a:defRPr>
                <a:solidFill>
                  <a:srgbClr val="000080"/>
                </a:solidFill>
                <a:uFillTx/>
              </a:defRPr>
            </a:lvl1pPr>
          </a:lstStyle>
          <a:p>
            <a:pPr/>
            <a:r>
              <a:t>Title Text</a:t>
            </a:r>
          </a:p>
        </p:txBody>
      </p:sp>
      <p:sp>
        <p:nvSpPr>
          <p:cNvPr id="53"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defTabSz="410763"/>
            <a:lvl3pPr defTabSz="410763"/>
            <a:lvl4pPr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Title Text"/>
          <p:cNvSpPr txBox="1"/>
          <p:nvPr>
            <p:ph type="title"/>
          </p:nvPr>
        </p:nvSpPr>
        <p:spPr>
          <a:xfrm>
            <a:off x="685798" y="380999"/>
            <a:ext cx="7772403" cy="1600201"/>
          </a:xfrm>
          <a:prstGeom prst="rect">
            <a:avLst/>
          </a:prstGeom>
        </p:spPr>
        <p:txBody>
          <a:bodyPr lIns="45718" tIns="45718" rIns="45718" bIns="45718"/>
          <a:lstStyle>
            <a:lvl1pPr defTabSz="914400">
              <a:defRPr b="0" sz="4200">
                <a:solidFill>
                  <a:srgbClr val="000000"/>
                </a:solidFill>
                <a:uFillTx/>
                <a:latin typeface="Times Roman"/>
                <a:ea typeface="Times Roman"/>
                <a:cs typeface="Times Roman"/>
                <a:sym typeface="Times Roman"/>
              </a:defRPr>
            </a:lvl1pPr>
          </a:lstStyle>
          <a:p>
            <a:pPr/>
            <a:r>
              <a:t>Title Text</a:t>
            </a:r>
          </a:p>
        </p:txBody>
      </p:sp>
      <p:sp>
        <p:nvSpPr>
          <p:cNvPr id="62" name="Body Level One…"/>
          <p:cNvSpPr txBox="1"/>
          <p:nvPr>
            <p:ph type="body" idx="1"/>
          </p:nvPr>
        </p:nvSpPr>
        <p:spPr>
          <a:xfrm>
            <a:off x="685798" y="1981200"/>
            <a:ext cx="7772403" cy="4876802"/>
          </a:xfrm>
          <a:prstGeom prst="rect">
            <a:avLst/>
          </a:prstGeom>
        </p:spPr>
        <p:txBody>
          <a:bodyPr lIns="45718" tIns="45718" rIns="45718" bIns="45718" anchor="t"/>
          <a:lstStyle>
            <a:lvl1pPr marL="321467" indent="-321467" defTabSz="914400">
              <a:spcBef>
                <a:spcPts val="700"/>
              </a:spcBef>
              <a:buSzPct val="100000"/>
              <a:buChar char="»"/>
              <a:defRPr sz="3000">
                <a:latin typeface="Times Roman"/>
                <a:ea typeface="Times Roman"/>
                <a:cs typeface="Times Roman"/>
                <a:sym typeface="Times Roman"/>
              </a:defRPr>
            </a:lvl1pPr>
            <a:lvl2pPr marL="763358" indent="-306158" defTabSz="914400">
              <a:spcBef>
                <a:spcPts val="700"/>
              </a:spcBef>
              <a:buSzPct val="100000"/>
              <a:buChar char="–"/>
              <a:defRPr sz="3000">
                <a:latin typeface="Times Roman"/>
                <a:ea typeface="Times Roman"/>
                <a:cs typeface="Times Roman"/>
                <a:sym typeface="Times Roman"/>
              </a:defRPr>
            </a:lvl2pPr>
            <a:lvl3pPr marL="1200150" indent="-285750" defTabSz="914400">
              <a:spcBef>
                <a:spcPts val="700"/>
              </a:spcBef>
              <a:buSzPct val="100000"/>
              <a:defRPr sz="3000">
                <a:latin typeface="Times Roman"/>
                <a:ea typeface="Times Roman"/>
                <a:cs typeface="Times Roman"/>
                <a:sym typeface="Times Roman"/>
              </a:defRPr>
            </a:lvl3pPr>
            <a:lvl4pPr marL="1714500" indent="-342900" defTabSz="914400">
              <a:spcBef>
                <a:spcPts val="700"/>
              </a:spcBef>
              <a:buSzPct val="100000"/>
              <a:buChar char="–"/>
              <a:defRPr sz="3000">
                <a:latin typeface="Times Roman"/>
                <a:ea typeface="Times Roman"/>
                <a:cs typeface="Times Roman"/>
                <a:sym typeface="Times Roman"/>
              </a:defRPr>
            </a:lvl4pPr>
            <a:lvl5pPr marL="2209800" indent="-381000" defTabSz="914400">
              <a:spcBef>
                <a:spcPts val="700"/>
              </a:spcBef>
              <a:buSzPct val="100000"/>
              <a:buChar char="»"/>
              <a:defRPr sz="3000">
                <a:latin typeface="Times Roman"/>
                <a:ea typeface="Times Roman"/>
                <a:cs typeface="Times Roman"/>
                <a:sym typeface="Times Roman"/>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8201664" y="6248400"/>
            <a:ext cx="256537" cy="269237"/>
          </a:xfrm>
          <a:prstGeom prst="rect">
            <a:avLst/>
          </a:prstGeom>
        </p:spPr>
        <p:txBody>
          <a:bodyPr lIns="45718" tIns="45718" rIns="45718" bIns="45718"/>
          <a:lstStyle>
            <a:lvl1pPr algn="r" defTabSz="914400">
              <a:defRPr>
                <a:latin typeface="Times Roman"/>
                <a:ea typeface="Times Roman"/>
                <a:cs typeface="Times Roman"/>
                <a:sym typeface="Times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5" y="312537"/>
            <a:ext cx="7804550" cy="1518050"/>
          </a:xfrm>
          <a:prstGeom prst="rect">
            <a:avLst/>
          </a:prstGeom>
        </p:spPr>
        <p:txBody>
          <a:bodyPr lIns="35716" tIns="35716" rIns="35716" bIns="35716"/>
          <a:lstStyle>
            <a:lvl1pPr defTabSz="410763">
              <a:defRPr b="0" sz="5400">
                <a:solidFill>
                  <a:srgbClr val="000000"/>
                </a:solidFill>
                <a:uFillTx/>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5" y="1830583"/>
            <a:ext cx="7804550" cy="4420200"/>
          </a:xfrm>
          <a:prstGeom prst="rect">
            <a:avLst/>
          </a:prstGeom>
        </p:spPr>
        <p:txBody>
          <a:bodyPr lIns="35716" tIns="35716" rIns="35716" bIns="35716"/>
          <a:lstStyle>
            <a:lvl1pPr marL="271637" indent="-271637" defTabSz="410763">
              <a:defRPr sz="2200"/>
            </a:lvl1pPr>
            <a:lvl2pPr marL="716138" indent="-271638" defTabSz="410763">
              <a:defRPr sz="2200"/>
            </a:lvl2pPr>
            <a:lvl3pPr marL="1160637" indent="-271637" defTabSz="410763">
              <a:defRPr sz="2200"/>
            </a:lvl3pPr>
            <a:lvl4pPr marL="1605137" indent="-271637" defTabSz="410763">
              <a:defRPr sz="2200"/>
            </a:lvl4pPr>
            <a:lvl5pPr marL="2049638" indent="-271638" defTabSz="410763">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4" y="6505277"/>
            <a:ext cx="239481" cy="236535"/>
          </a:xfrm>
          <a:prstGeom prst="rect">
            <a:avLst/>
          </a:prstGeom>
        </p:spPr>
        <p:txBody>
          <a:bodyPr lIns="35716" tIns="35716" rIns="35716" bIns="35716"/>
          <a:lstStyle>
            <a:lvl1pPr defTabSz="410763">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7"/>
            <a:ext cx="7804550" cy="1518050"/>
          </a:xfrm>
          <a:prstGeom prst="rect">
            <a:avLst/>
          </a:prstGeom>
        </p:spPr>
        <p:txBody>
          <a:bodyPr lIns="35716" tIns="35716" rIns="35716" bIns="35716"/>
          <a:lstStyle>
            <a:lvl1pPr defTabSz="410763">
              <a:defRPr>
                <a:solidFill>
                  <a:srgbClr val="000080"/>
                </a:solidFill>
                <a:uFillTx/>
              </a:defRPr>
            </a:lvl1pPr>
          </a:lstStyle>
          <a:p>
            <a:pPr/>
            <a:r>
              <a:t>Title Text</a:t>
            </a:r>
          </a:p>
        </p:txBody>
      </p:sp>
      <p:sp>
        <p:nvSpPr>
          <p:cNvPr id="80" name="Body Level One…"/>
          <p:cNvSpPr txBox="1"/>
          <p:nvPr>
            <p:ph type="body" idx="1"/>
          </p:nvPr>
        </p:nvSpPr>
        <p:spPr>
          <a:xfrm>
            <a:off x="669725" y="1830583"/>
            <a:ext cx="7804550" cy="4420200"/>
          </a:xfrm>
          <a:prstGeom prst="rect">
            <a:avLst/>
          </a:prstGeom>
        </p:spPr>
        <p:txBody>
          <a:bodyPr lIns="35716" tIns="35716" rIns="35716" bIns="35716"/>
          <a:lstStyle>
            <a:lvl1pPr defTabSz="410763"/>
            <a:lvl2pPr defTabSz="410763"/>
            <a:lvl3pPr defTabSz="410763"/>
            <a:lvl4pPr defTabSz="410763"/>
            <a:lvl5pPr defTabSz="410763"/>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3" y="6505277"/>
            <a:ext cx="253604" cy="249235"/>
          </a:xfrm>
          <a:prstGeom prst="rect">
            <a:avLst/>
          </a:prstGeom>
        </p:spPr>
        <p:txBody>
          <a:bodyPr lIns="35716" tIns="35716" rIns="35716" bIns="35716"/>
          <a:lstStyle>
            <a:lvl1pPr defTabSz="410763"/>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7"/>
            <a:ext cx="7804550" cy="151805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Title Text</a:t>
            </a:r>
          </a:p>
        </p:txBody>
      </p:sp>
      <p:sp>
        <p:nvSpPr>
          <p:cNvPr id="3" name="Body Level One…"/>
          <p:cNvSpPr txBox="1"/>
          <p:nvPr>
            <p:ph type="body" idx="1"/>
          </p:nvPr>
        </p:nvSpPr>
        <p:spPr>
          <a:xfrm>
            <a:off x="669725" y="1830583"/>
            <a:ext cx="7804550" cy="442020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4" y="6505277"/>
            <a:ext cx="253602" cy="249233"/>
          </a:xfrm>
          <a:prstGeom prst="rect">
            <a:avLst/>
          </a:prstGeom>
          <a:ln w="12700">
            <a:miter lim="400000"/>
          </a:ln>
        </p:spPr>
        <p:txBody>
          <a:bodyPr wrap="none" lIns="35716" tIns="35716" rIns="35716" bIns="35716">
            <a:spAutoFit/>
          </a:bodyPr>
          <a:lstStyle>
            <a:lvl1pPr algn="ctr" defTabSz="410763">
              <a:spcBef>
                <a:spcPts val="0"/>
              </a:spcBef>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1pPr>
      <a:lvl2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2pPr>
      <a:lvl3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3pPr>
      <a:lvl4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4pPr>
      <a:lvl5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5pPr>
      <a:lvl6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6pPr>
      <a:lvl7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7pPr>
      <a:lvl8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8pPr>
      <a:lvl9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n-lt"/>
          <a:ea typeface="+mn-ea"/>
          <a:cs typeface="+mn-cs"/>
          <a:sym typeface="Helvetica"/>
        </a:defRPr>
      </a:lvl9pPr>
    </p:titleStyle>
    <p:bodyStyle>
      <a:lvl1pPr marL="296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raddelong/public-files/blob/master/readings/article-clark-secret-history.pdf" TargetMode="External"/><Relationship Id="rId3" Type="http://schemas.openxmlformats.org/officeDocument/2006/relationships/hyperlink" Target="https://github.com/braddelong/public-files/blob/master/readings/article-diocletian-price-edict-kropff.pdf" TargetMode="External"/><Relationship Id="rId4" Type="http://schemas.openxmlformats.org/officeDocument/2006/relationships/hyperlink" Target="https://github.com/braddelong/public-files/blob/master/readings/letter-machiavelli-vettori.pdf" TargetMode="External"/><Relationship Id="rId5" Type="http://schemas.openxmlformats.org/officeDocument/2006/relationships/hyperlink" Target="https://github.com/braddelong/public-files/blob/master/readings/article-matuschak-books.pdf" TargetMode="External"/><Relationship Id="rId6" Type="http://schemas.openxmlformats.org/officeDocument/2006/relationships/hyperlink" Target="https://github.com/braddelong/public-files/blob/master/readings/book-plato-phaedrus.pdf"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braddelong/public-files/blob/master/book-dasgupta-reading-note-text.pdf" TargetMode="External"/><Relationship Id="rId3" Type="http://schemas.openxmlformats.org/officeDocument/2006/relationships/hyperlink" Target="https://github.com/braddelong/public-files/blob/master/book-dasgupta-reading-note.pdf" TargetMode="External"/><Relationship Id="rId4" Type="http://schemas.openxmlformats.org/officeDocument/2006/relationships/hyperlink" Target="https://github.com/braddelong/public-files/blob/master/book-dasgupta-reading-note.pptx" TargetMode="External"/><Relationship Id="rId5" Type="http://schemas.openxmlformats.org/officeDocument/2006/relationships/hyperlink" Target="https://github.com/braddelong/public-files/blob/master/readings/book-dasgupta-economics.pdf" TargetMode="External"/><Relationship Id="rId6" Type="http://schemas.openxmlformats.org/officeDocument/2006/relationships/hyperlink" Target="https://github.com/braddelong/public-files/blob/master/readings/book-smith-wealth.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93152/quizzes/2309098/" TargetMode="External"/><Relationship Id="rId3"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93152/discussion_topics/5774300" TargetMode="Externa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About the Course"/>
          <p:cNvSpPr txBox="1"/>
          <p:nvPr>
            <p:ph type="title" idx="4294967295"/>
          </p:nvPr>
        </p:nvSpPr>
        <p:spPr>
          <a:xfrm>
            <a:off x="112563" y="-3"/>
            <a:ext cx="8890001" cy="1143001"/>
          </a:xfrm>
          <a:prstGeom prst="rect">
            <a:avLst/>
          </a:prstGeom>
        </p:spPr>
        <p:txBody>
          <a:bodyPr lIns="45718" tIns="45718" rIns="45718" bIns="45718"/>
          <a:lstStyle>
            <a:lvl1pPr defTabSz="196595">
              <a:defRPr sz="3400"/>
            </a:lvl1pPr>
          </a:lstStyle>
          <a:p>
            <a:pPr/>
            <a:r>
              <a:t>Prefatory Note for Required Reading: Matuschak</a:t>
            </a:r>
          </a:p>
        </p:txBody>
      </p:sp>
      <p:sp>
        <p:nvSpPr>
          <p:cNvPr id="127" name="The long 20th century will in all likelihood be seen in the future as the watershed in human experience:…"/>
          <p:cNvSpPr txBox="1"/>
          <p:nvPr>
            <p:ph type="body" sz="half" idx="4294967295"/>
          </p:nvPr>
        </p:nvSpPr>
        <p:spPr>
          <a:xfrm>
            <a:off x="112563" y="1142996"/>
            <a:ext cx="2755901" cy="5397503"/>
          </a:xfrm>
          <a:prstGeom prst="rect">
            <a:avLst/>
          </a:prstGeom>
        </p:spPr>
        <p:txBody>
          <a:bodyPr lIns="45718" tIns="45718" rIns="45718" bIns="45718" anchor="t"/>
          <a:lstStyle/>
          <a:p>
            <a:pPr marL="0" indent="0" defTabSz="176628">
              <a:spcBef>
                <a:spcPts val="600"/>
              </a:spcBef>
              <a:buSzTx/>
              <a:buNone/>
              <a:defRPr sz="1000">
                <a:latin typeface="Times New Roman"/>
                <a:ea typeface="Times New Roman"/>
                <a:cs typeface="Times New Roman"/>
                <a:sym typeface="Times New Roman"/>
              </a:defRPr>
            </a:pPr>
            <a:r>
              <a:t>The university got its start when books were expensive: really expensive. In the year 301, in the time of the Roman Emperor Diocletian, a scribe’s copying cost of 25 𐆖 for 100 lines meant that a relatively short book by our standards cost as much as 100 days’ work of an unskilled laborer. That’s the same multiple of the pay of a minimum wage worker in California today as $120,000.</a:t>
            </a:r>
          </a:p>
          <a:p>
            <a:pPr marL="0" indent="0" defTabSz="176628">
              <a:spcBef>
                <a:spcPts val="600"/>
              </a:spcBef>
              <a:buSzTx/>
              <a:buNone/>
              <a:defRPr sz="1000">
                <a:latin typeface="Times New Roman"/>
                <a:ea typeface="Times New Roman"/>
                <a:cs typeface="Times New Roman"/>
                <a:sym typeface="Times New Roman"/>
              </a:defRPr>
            </a:pPr>
            <a:r>
              <a:t>Back then, gathering students in the same place along with a library was the only even faintly cost-effective way for them to read lots of books themselves, and listen to lots of books being read aloud (and commented on) by the lecturer.</a:t>
            </a:r>
          </a:p>
          <a:p>
            <a:pPr marL="0" indent="0" defTabSz="176628">
              <a:spcBef>
                <a:spcPts val="600"/>
              </a:spcBef>
              <a:buSzTx/>
              <a:buNone/>
              <a:defRPr sz="1000">
                <a:latin typeface="Times New Roman"/>
                <a:ea typeface="Times New Roman"/>
                <a:cs typeface="Times New Roman"/>
                <a:sym typeface="Times New Roman"/>
              </a:defRPr>
            </a:pPr>
            <a:r>
              <a:t>But with Johann Gutenberg’s movable type printing press in the 1400s books became really cheap. By the 1800s books cost 1/100 times as much on the minimum-wage scale as in 300: the equivalent of not $120,000 but $1,200. And today? My oh my! Especially if we count virtual books on our devices.</a:t>
            </a:r>
          </a:p>
          <a:p>
            <a:pPr marL="0" indent="0" defTabSz="176628">
              <a:spcBef>
                <a:spcPts val="600"/>
              </a:spcBef>
              <a:buSzTx/>
              <a:buNone/>
              <a:defRPr sz="1000">
                <a:latin typeface="Times New Roman"/>
                <a:ea typeface="Times New Roman"/>
                <a:cs typeface="Times New Roman"/>
                <a:sym typeface="Times New Roman"/>
              </a:defRPr>
            </a:pPr>
            <a:r>
              <a:t>Yet the university, even though its fundamental reason for being was gone—you could now curl up with lots of good books anywhere, cheaply—not only survived: it flourished.</a:t>
            </a:r>
          </a:p>
          <a:p>
            <a:pPr marL="0" indent="0" defTabSz="176628">
              <a:spcBef>
                <a:spcPts val="600"/>
              </a:spcBef>
              <a:buSzTx/>
              <a:buNone/>
              <a:defRPr sz="1000">
                <a:latin typeface="Times New Roman"/>
                <a:ea typeface="Times New Roman"/>
                <a:cs typeface="Times New Roman"/>
                <a:sym typeface="Times New Roman"/>
              </a:defRPr>
            </a:pPr>
            <a:r>
              <a:t>Why?</a:t>
            </a:r>
          </a:p>
          <a:p>
            <a:pPr marL="0" indent="0" defTabSz="176628">
              <a:spcBef>
                <a:spcPts val="600"/>
              </a:spcBef>
              <a:buSzTx/>
              <a:buNone/>
              <a:defRPr b="1" sz="1000">
                <a:latin typeface="Times New Roman"/>
                <a:ea typeface="Times New Roman"/>
                <a:cs typeface="Times New Roman"/>
                <a:sym typeface="Times New Roman"/>
              </a:defRPr>
            </a:pPr>
            <a:r>
              <a:t>Andy Matuschak</a:t>
            </a:r>
            <a:r>
              <a:rPr b="0"/>
              <a:t>’s </a:t>
            </a:r>
            <a:r>
              <a:rPr b="0" i="1"/>
              <a:t>Why Books Don’t Work</a:t>
            </a:r>
            <a:r>
              <a:rPr b="0"/>
              <a:t> proposes an answer: Most people are bad at reading. Hence you have to gather them into a university and force them into its social networks and practices in order to make people do the things necessary for them to even do a half-assed job of learning from the books they might read.</a:t>
            </a:r>
          </a:p>
          <a:p>
            <a:pPr marL="0" indent="0" defTabSz="176628">
              <a:spcBef>
                <a:spcPts val="600"/>
              </a:spcBef>
              <a:buSzTx/>
              <a:buNone/>
              <a:defRPr sz="1000">
                <a:latin typeface="Times New Roman"/>
                <a:ea typeface="Times New Roman"/>
                <a:cs typeface="Times New Roman"/>
                <a:sym typeface="Times New Roman"/>
              </a:defRPr>
            </a:pPr>
            <a:r>
              <a:t>Now some people are excellent readers on their own. </a:t>
            </a:r>
          </a:p>
        </p:txBody>
      </p:sp>
      <p:sp>
        <p:nvSpPr>
          <p:cNvPr id="128" name="831 words"/>
          <p:cNvSpPr txBox="1"/>
          <p:nvPr/>
        </p:nvSpPr>
        <p:spPr>
          <a:xfrm>
            <a:off x="4381500" y="6540496"/>
            <a:ext cx="4762500"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b="1" sz="1600">
                <a:latin typeface="+mn-lt"/>
                <a:ea typeface="+mn-ea"/>
                <a:cs typeface="+mn-cs"/>
                <a:sym typeface="Helvetica"/>
              </a:defRPr>
            </a:lvl1pPr>
          </a:lstStyle>
          <a:p>
            <a:pPr/>
            <a:r>
              <a:t>831 words</a:t>
            </a:r>
          </a:p>
        </p:txBody>
      </p:sp>
      <p:sp>
        <p:nvSpPr>
          <p:cNvPr id="129" name="The long 20th century will in all likelihood be seen in the future as the watershed in human experience:…"/>
          <p:cNvSpPr txBox="1"/>
          <p:nvPr/>
        </p:nvSpPr>
        <p:spPr>
          <a:xfrm>
            <a:off x="6246662" y="1142996"/>
            <a:ext cx="2755902" cy="53975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168413">
              <a:defRPr sz="900">
                <a:uFillTx/>
                <a:latin typeface="Times New Roman"/>
                <a:ea typeface="Times New Roman"/>
                <a:cs typeface="Times New Roman"/>
                <a:sym typeface="Times New Roman"/>
              </a:defRPr>
            </a:pPr>
            <a:r>
              <a:t>We have a mostly-online university. We need to make it do a better than quarter-assed job at assisting students to be active readers and active learners. </a:t>
            </a:r>
          </a:p>
          <a:p>
            <a:pPr defTabSz="168413">
              <a:defRPr sz="900">
                <a:uFillTx/>
                <a:latin typeface="Times New Roman"/>
                <a:ea typeface="Times New Roman"/>
                <a:cs typeface="Times New Roman"/>
                <a:sym typeface="Times New Roman"/>
              </a:defRPr>
            </a:pPr>
            <a:r>
              <a:t>If it doesn’t, then all you will be left with are books. And as Sokrates warned, for most people a book by itself is very inadequate as a teaching device:</a:t>
            </a:r>
          </a:p>
          <a:p>
            <a:pPr lvl="1" indent="93726" defTabSz="168413">
              <a:defRPr sz="600">
                <a:uFillTx/>
                <a:latin typeface="Times New Roman"/>
                <a:ea typeface="Times New Roman"/>
                <a:cs typeface="Times New Roman"/>
                <a:sym typeface="Times New Roman"/>
              </a:defRPr>
            </a:pPr>
            <a:r>
              <a:t>[Written words,] said Theuth, “will make the Egyptians wiser and give them better memories… [and] wit”. </a:t>
            </a:r>
          </a:p>
          <a:p>
            <a:pPr lvl="1" indent="93726" defTabSz="168413">
              <a:defRPr sz="600">
                <a:uFillTx/>
                <a:latin typeface="Times New Roman"/>
                <a:ea typeface="Times New Roman"/>
                <a:cs typeface="Times New Roman"/>
                <a:sym typeface="Times New Roman"/>
              </a:defRPr>
            </a:pPr>
            <a:r>
              <a:t>Thamus replied: “O most ingenious Theuth… this discovery of yours will create forgetfulness in the learners' souls, because they will not use their memories; they will trust to the external written characters…. You give your disciples not truth, but only the semblance of truth; they will be hearers of many things and will have learned nothing; they will appear to be omniscient and will generally know nothing; they will be tiresome company, having the show of wisdom without the reality…”</a:t>
            </a:r>
          </a:p>
          <a:p>
            <a:pPr defTabSz="168413">
              <a:defRPr sz="900">
                <a:uFillTx/>
                <a:latin typeface="Times New Roman"/>
                <a:ea typeface="Times New Roman"/>
                <a:cs typeface="Times New Roman"/>
                <a:sym typeface="Times New Roman"/>
              </a:defRPr>
            </a:pPr>
            <a:r>
              <a:t>Your task as you read </a:t>
            </a:r>
            <a:r>
              <a:rPr b="1"/>
              <a:t>Matuschak </a:t>
            </a:r>
            <a:r>
              <a:t>is to come up with a plan to make your educational experience this semester at least half-assed.</a:t>
            </a:r>
          </a:p>
          <a:p>
            <a:pPr defTabSz="168413">
              <a:defRPr sz="900">
                <a:uFillTx/>
                <a:latin typeface="Times New Roman"/>
                <a:ea typeface="Times New Roman"/>
                <a:cs typeface="Times New Roman"/>
                <a:sym typeface="Times New Roman"/>
              </a:defRPr>
            </a:pPr>
            <a:r>
              <a:t>——</a:t>
            </a:r>
          </a:p>
          <a:p>
            <a:pPr defTabSz="168413">
              <a:defRPr b="1" sz="900">
                <a:uFillTx/>
                <a:latin typeface="Times New Roman"/>
                <a:ea typeface="Times New Roman"/>
                <a:cs typeface="Times New Roman"/>
                <a:sym typeface="Times New Roman"/>
              </a:defRPr>
            </a:pPr>
            <a:r>
              <a:t>Greg Clark</a:t>
            </a:r>
            <a:r>
              <a:rPr b="0"/>
              <a:t> (2001): </a:t>
            </a:r>
            <a:r>
              <a:rPr b="0" i="1"/>
              <a:t>Secret History of the Industrial Revolution</a:t>
            </a:r>
            <a:r>
              <a:rPr b="0"/>
              <a:t> &lt;</a:t>
            </a:r>
            <a:r>
              <a:rPr b="0" u="sng">
                <a:solidFill>
                  <a:srgbClr val="0000FF"/>
                </a:solidFill>
                <a:uFill>
                  <a:solidFill>
                    <a:srgbClr val="0000FF"/>
                  </a:solidFill>
                </a:uFill>
                <a:hlinkClick r:id="rId2" invalidUrl="" action="" tgtFrame="" tooltip="" history="1" highlightClick="0" endSnd="0"/>
              </a:rPr>
              <a:t>https://github.com/braddelong/public-files/blob/master/readings/article-clark-secret-history.pdf</a:t>
            </a:r>
            <a:r>
              <a:rPr b="0"/>
              <a:t>&gt;</a:t>
            </a:r>
          </a:p>
          <a:p>
            <a:pPr defTabSz="168413">
              <a:defRPr b="1" sz="900">
                <a:uFillTx/>
                <a:latin typeface="Times New Roman"/>
                <a:ea typeface="Times New Roman"/>
                <a:cs typeface="Times New Roman"/>
                <a:sym typeface="Times New Roman"/>
              </a:defRPr>
            </a:pPr>
            <a:r>
              <a:t>Diocletian</a:t>
            </a:r>
            <a:r>
              <a:rPr b="0"/>
              <a:t> (301): </a:t>
            </a:r>
            <a:r>
              <a:rPr b="0" i="1"/>
              <a:t>Edict on Maximum Prices</a:t>
            </a:r>
            <a:r>
              <a:rPr b="0"/>
              <a:t> &lt;</a:t>
            </a:r>
            <a:r>
              <a:rPr b="0" u="sng">
                <a:solidFill>
                  <a:srgbClr val="0000FF"/>
                </a:solidFill>
                <a:uFill>
                  <a:solidFill>
                    <a:srgbClr val="0000FF"/>
                  </a:solidFill>
                </a:uFill>
                <a:hlinkClick r:id="rId3" invalidUrl="" action="" tgtFrame="" tooltip="" history="1" highlightClick="0" endSnd="0"/>
              </a:rPr>
              <a:t>https://github.com/braddelong/public-files/blob/master/readings/article-diocletian-price-edict-kropff.pdf</a:t>
            </a:r>
            <a:r>
              <a:rPr b="0"/>
              <a:t>&gt;</a:t>
            </a:r>
          </a:p>
          <a:p>
            <a:pPr defTabSz="168413">
              <a:defRPr b="1" sz="900">
                <a:uFillTx/>
                <a:latin typeface="Times New Roman"/>
                <a:ea typeface="Times New Roman"/>
                <a:cs typeface="Times New Roman"/>
                <a:sym typeface="Times New Roman"/>
              </a:defRPr>
            </a:pPr>
            <a:r>
              <a:t>Niccolo Machiavelli</a:t>
            </a:r>
            <a:r>
              <a:rPr b="0"/>
              <a:t> (1513): </a:t>
            </a:r>
            <a:r>
              <a:rPr b="0" i="1"/>
              <a:t>Letter to Francesco Vettori</a:t>
            </a:r>
            <a:r>
              <a:rPr b="0"/>
              <a:t> &lt;</a:t>
            </a:r>
            <a:r>
              <a:rPr b="0" u="sng">
                <a:solidFill>
                  <a:srgbClr val="0000FF"/>
                </a:solidFill>
                <a:uFill>
                  <a:solidFill>
                    <a:srgbClr val="0000FF"/>
                  </a:solidFill>
                </a:uFill>
                <a:hlinkClick r:id="rId4" invalidUrl="" action="" tgtFrame="" tooltip="" history="1" highlightClick="0" endSnd="0"/>
              </a:rPr>
              <a:t>https://github.com/braddelong/public-files/blob/master/readings/letter-machiavelli-vettori.pdf</a:t>
            </a:r>
            <a:r>
              <a:rPr b="0"/>
              <a:t>&gt;</a:t>
            </a:r>
          </a:p>
          <a:p>
            <a:pPr defTabSz="168413">
              <a:defRPr b="1" sz="900">
                <a:uFillTx/>
                <a:latin typeface="Times New Roman"/>
                <a:ea typeface="Times New Roman"/>
                <a:cs typeface="Times New Roman"/>
                <a:sym typeface="Times New Roman"/>
              </a:defRPr>
            </a:pPr>
            <a:r>
              <a:t>Andy Matuschak</a:t>
            </a:r>
            <a:r>
              <a:rPr b="0"/>
              <a:t> (2019): </a:t>
            </a:r>
            <a:r>
              <a:rPr b="0" i="1"/>
              <a:t>Why Books Don’t Work</a:t>
            </a:r>
            <a:r>
              <a:rPr b="0"/>
              <a:t> &lt;</a:t>
            </a:r>
            <a:r>
              <a:rPr b="0" u="sng">
                <a:solidFill>
                  <a:srgbClr val="0000FF"/>
                </a:solidFill>
                <a:uFill>
                  <a:solidFill>
                    <a:srgbClr val="0000FF"/>
                  </a:solidFill>
                </a:uFill>
                <a:hlinkClick r:id="rId5" invalidUrl="" action="" tgtFrame="" tooltip="" history="1" highlightClick="0" endSnd="0"/>
              </a:rPr>
              <a:t>https://github.com/braddelong/public-files/blob/master/readings/article-matuschak-books.pdf</a:t>
            </a:r>
            <a:r>
              <a:rPr b="0"/>
              <a:t>&gt;</a:t>
            </a:r>
          </a:p>
          <a:p>
            <a:pPr defTabSz="168413">
              <a:defRPr b="1" sz="900">
                <a:uFillTx/>
                <a:latin typeface="Times New Roman"/>
                <a:ea typeface="Times New Roman"/>
                <a:cs typeface="Times New Roman"/>
                <a:sym typeface="Times New Roman"/>
              </a:defRPr>
            </a:pPr>
            <a:r>
              <a:t>Plato</a:t>
            </a:r>
            <a:r>
              <a:rPr b="0"/>
              <a:t> (-370): </a:t>
            </a:r>
            <a:r>
              <a:rPr b="0" i="1"/>
              <a:t>Phaedrus</a:t>
            </a:r>
            <a:r>
              <a:rPr b="0"/>
              <a:t> &lt;</a:t>
            </a:r>
            <a:r>
              <a:rPr b="0" u="sng">
                <a:solidFill>
                  <a:srgbClr val="0000FF"/>
                </a:solidFill>
                <a:uFill>
                  <a:solidFill>
                    <a:srgbClr val="0000FF"/>
                  </a:solidFill>
                </a:uFill>
                <a:hlinkClick r:id="rId6" invalidUrl="" action="" tgtFrame="" tooltip="" history="1" highlightClick="0" endSnd="0"/>
              </a:rPr>
              <a:t>https://github.com/braddelong/public-files/blob/master/readings/book-plato-phaedrus.pdf</a:t>
            </a:r>
            <a:r>
              <a:rPr b="0"/>
              <a:t>&gt;</a:t>
            </a:r>
          </a:p>
        </p:txBody>
      </p:sp>
      <p:sp>
        <p:nvSpPr>
          <p:cNvPr id="130" name="The long 20th century will in all likelihood be seen in the future as the watershed in human experience:…"/>
          <p:cNvSpPr txBox="1"/>
          <p:nvPr/>
        </p:nvSpPr>
        <p:spPr>
          <a:xfrm>
            <a:off x="3185963" y="1142996"/>
            <a:ext cx="2743202" cy="53975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180736">
              <a:spcBef>
                <a:spcPts val="700"/>
              </a:spcBef>
              <a:defRPr sz="1000">
                <a:uFillTx/>
                <a:latin typeface="Times New Roman"/>
                <a:ea typeface="Times New Roman"/>
                <a:cs typeface="Times New Roman"/>
                <a:sym typeface="Times New Roman"/>
              </a:defRPr>
            </a:pPr>
            <a:r>
              <a:t>Consider Niccolo Machiavelli, living in the Italian city of Florence in the late 1400s, living in the very first generation when books were cheap enough that some people had personal libraries. When he entered his library, he wrote:</a:t>
            </a:r>
          </a:p>
          <a:p>
            <a:pPr lvl="1" indent="100584" defTabSz="180736">
              <a:spcBef>
                <a:spcPts val="700"/>
              </a:spcBef>
              <a:defRPr sz="700">
                <a:uFillTx/>
                <a:latin typeface="Times New Roman"/>
                <a:ea typeface="Times New Roman"/>
                <a:cs typeface="Times New Roman"/>
                <a:sym typeface="Times New Roman"/>
              </a:defRPr>
            </a:pPr>
            <a:r>
              <a:t>I take off my workday clothes, covered with mud and dirt, and put on the garments of court and palace. Fitted out appropriately, I step inside the venerable courts of the ancients, where, solicitously received by them, I nourish myself on that food that alone is mine and for which I was born; where I am unashamed to converse with them and to question them about the motives for their actions, and they, out of their human kindness, answer me. And for four hours at a time I feel no boredom, I forget all my troubles, I do not dread poverty, and I am not terrified by death…</a:t>
            </a:r>
          </a:p>
          <a:p>
            <a:pPr defTabSz="180736">
              <a:spcBef>
                <a:spcPts val="700"/>
              </a:spcBef>
              <a:defRPr sz="1000">
                <a:uFillTx/>
                <a:latin typeface="Times New Roman"/>
                <a:ea typeface="Times New Roman"/>
                <a:cs typeface="Times New Roman"/>
                <a:sym typeface="Times New Roman"/>
              </a:defRPr>
            </a:pPr>
            <a:r>
              <a:t>For Machiavelli, reading a book was the same thing as having an active conversation. Just the thoughts and ideas that went through his mind as he read were linked into his memory and became part of his intellectual human capital.</a:t>
            </a:r>
          </a:p>
          <a:p>
            <a:pPr defTabSz="180736">
              <a:spcBef>
                <a:spcPts val="700"/>
              </a:spcBef>
              <a:defRPr sz="1000">
                <a:uFillTx/>
                <a:latin typeface="Times New Roman"/>
                <a:ea typeface="Times New Roman"/>
                <a:cs typeface="Times New Roman"/>
                <a:sym typeface="Times New Roman"/>
              </a:defRPr>
            </a:pPr>
            <a:r>
              <a:t>But if you do not read actively, it simply does not work. Your brain is very good at dumping information that it concludes is trivial and useless. </a:t>
            </a:r>
          </a:p>
          <a:p>
            <a:pPr defTabSz="180736">
              <a:spcBef>
                <a:spcPts val="700"/>
              </a:spcBef>
              <a:defRPr sz="1000">
                <a:uFillTx/>
                <a:latin typeface="Times New Roman"/>
                <a:ea typeface="Times New Roman"/>
                <a:cs typeface="Times New Roman"/>
                <a:sym typeface="Times New Roman"/>
              </a:defRPr>
            </a:pPr>
            <a:r>
              <a:t>And how does it assess what is trivial and useless? It decides anything that flashes before your eyes once, or twice, or three times, but that never in pills you to say or do anything and never gets hooked into your broader mental network of associations and ideas—that is what needs to be dumped.</a:t>
            </a:r>
          </a:p>
          <a:p>
            <a:pPr defTabSz="180736">
              <a:spcBef>
                <a:spcPts val="700"/>
              </a:spcBef>
              <a:defRPr sz="1000">
                <a:uFillTx/>
                <a:latin typeface="Times New Roman"/>
                <a:ea typeface="Times New Roman"/>
                <a:cs typeface="Times New Roman"/>
                <a:sym typeface="Times New Roman"/>
              </a:defRPr>
            </a:pPr>
            <a:r>
              <a:t>The in-person university does a half assed job of turning its students into active readers, into active learners. It does only a half-assed job, however. It could be vastly improved (that is mostly what Matuschak’s article is about). But that is a discussion for another day, as we no longer have the in-person university.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About the Course"/>
          <p:cNvSpPr txBox="1"/>
          <p:nvPr>
            <p:ph type="title" idx="4294967295"/>
          </p:nvPr>
        </p:nvSpPr>
        <p:spPr>
          <a:xfrm>
            <a:off x="112563" y="-3"/>
            <a:ext cx="8890001" cy="1143001"/>
          </a:xfrm>
          <a:prstGeom prst="rect">
            <a:avLst/>
          </a:prstGeom>
        </p:spPr>
        <p:txBody>
          <a:bodyPr lIns="45718" tIns="45718" rIns="45718" bIns="45718"/>
          <a:lstStyle>
            <a:lvl1pPr defTabSz="196595">
              <a:defRPr sz="3400"/>
            </a:lvl1pPr>
          </a:lstStyle>
          <a:p>
            <a:pPr/>
            <a:r>
              <a:t>Prefatory Note for Required Reading: Dasgupta</a:t>
            </a:r>
          </a:p>
        </p:txBody>
      </p:sp>
      <p:sp>
        <p:nvSpPr>
          <p:cNvPr id="133" name="The long 20th century will in all likelihood be seen in the future as the watershed in human experience:…"/>
          <p:cNvSpPr txBox="1"/>
          <p:nvPr>
            <p:ph type="body" sz="half" idx="4294967295"/>
          </p:nvPr>
        </p:nvSpPr>
        <p:spPr>
          <a:xfrm>
            <a:off x="112563" y="1142996"/>
            <a:ext cx="2755901" cy="5397503"/>
          </a:xfrm>
          <a:prstGeom prst="rect">
            <a:avLst/>
          </a:prstGeom>
        </p:spPr>
        <p:txBody>
          <a:bodyPr lIns="45718" tIns="45718" rIns="45718" bIns="45718" anchor="t"/>
          <a:lstStyle/>
          <a:p>
            <a:pPr marL="0" indent="0" defTabSz="168413">
              <a:spcBef>
                <a:spcPts val="600"/>
              </a:spcBef>
              <a:buSzTx/>
              <a:buNone/>
              <a:defRPr sz="900">
                <a:latin typeface="Times New Roman"/>
                <a:ea typeface="Times New Roman"/>
                <a:cs typeface="Times New Roman"/>
                <a:sym typeface="Times New Roman"/>
              </a:defRPr>
            </a:pPr>
            <a:r>
              <a:t>In your lives so far you have certainly taken at least one course in economics—probably three or four. That probably means that you have been taught, as Betsey Stevenson and Justin Wolfers put it in their textbook, to use:</a:t>
            </a:r>
          </a:p>
          <a:p>
            <a:pPr lvl="1" marL="0" indent="93726" defTabSz="168413">
              <a:spcBef>
                <a:spcPts val="600"/>
              </a:spcBef>
              <a:buSzTx/>
              <a:buNone/>
              <a:defRPr sz="600">
                <a:latin typeface="Times New Roman"/>
                <a:ea typeface="Times New Roman"/>
                <a:cs typeface="Times New Roman"/>
                <a:sym typeface="Times New Roman"/>
              </a:defRPr>
            </a:pPr>
            <a:r>
              <a:t>four core principles… The marginal principle: Ask ‘one more?’ instead of ‘how many?’ The cost-benefit principle: Compare the relevant costs and benefits. The opportunity cost principle…. The interdependence principle… </a:t>
            </a:r>
          </a:p>
          <a:p>
            <a:pPr marL="0" indent="0" defTabSz="168413">
              <a:spcBef>
                <a:spcPts val="600"/>
              </a:spcBef>
              <a:buSzTx/>
              <a:buNone/>
              <a:defRPr sz="900">
                <a:latin typeface="Times New Roman"/>
                <a:ea typeface="Times New Roman"/>
                <a:cs typeface="Times New Roman"/>
                <a:sym typeface="Times New Roman"/>
              </a:defRPr>
            </a:pPr>
            <a:r>
              <a:t>Betsey and Justin promise us that “these four core principles form a simple but powerful framework for making even the most mundane decisions…” and claim that their book will show “the unity and power of the economic approach’, and by “learning to apply these core ideas to any new economic question they face… [students] will naturally come to ‘think like an economist’…” </a:t>
            </a:r>
          </a:p>
          <a:p>
            <a:pPr marL="0" indent="0" defTabSz="168413">
              <a:spcBef>
                <a:spcPts val="600"/>
              </a:spcBef>
              <a:buSzTx/>
              <a:buNone/>
              <a:defRPr sz="900">
                <a:latin typeface="Times New Roman"/>
                <a:ea typeface="Times New Roman"/>
                <a:cs typeface="Times New Roman"/>
                <a:sym typeface="Times New Roman"/>
              </a:defRPr>
            </a:pPr>
            <a:r>
              <a:t>But why would one want to think like an economist? What is thinking like an economist—rather than like a sociologist (looking for the webs of human connections and common belief), a political scientist (looking at power and at authority both given and taken), or a historian (looking at origins and development)? One wants to think like an economist because it is an especially useful way of thinking about the economy. What, then, is the economy? And why is “thinking like an economist”—marginal, interdependence, benefit-cost, and opportunity cost calculations—a good way of understanding it?</a:t>
            </a:r>
          </a:p>
          <a:p>
            <a:pPr marL="0" indent="0" defTabSz="168413">
              <a:spcBef>
                <a:spcPts val="600"/>
              </a:spcBef>
              <a:buSzTx/>
              <a:buNone/>
              <a:defRPr sz="900">
                <a:latin typeface="Times New Roman"/>
                <a:ea typeface="Times New Roman"/>
                <a:cs typeface="Times New Roman"/>
                <a:sym typeface="Times New Roman"/>
              </a:defRPr>
            </a:pPr>
            <a:r>
              <a:t>Partha Dasgupta provides the best short answer to those two linked questions, and in the process of doing so provides the best introduction to economics, that I have seen. His book is a game theorist's short introduction to economics. It focus on: individual goals, individual opportunities and constraints, individual incentives, strategies, exchange, trust, and equilibrium outcomes. </a:t>
            </a:r>
          </a:p>
        </p:txBody>
      </p:sp>
      <p:sp>
        <p:nvSpPr>
          <p:cNvPr id="134" name="816 words"/>
          <p:cNvSpPr txBox="1"/>
          <p:nvPr/>
        </p:nvSpPr>
        <p:spPr>
          <a:xfrm>
            <a:off x="4381500" y="6540496"/>
            <a:ext cx="4762500"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b="1" sz="1600">
                <a:latin typeface="+mn-lt"/>
                <a:ea typeface="+mn-ea"/>
                <a:cs typeface="+mn-cs"/>
                <a:sym typeface="Helvetica"/>
              </a:defRPr>
            </a:lvl1pPr>
          </a:lstStyle>
          <a:p>
            <a:pPr/>
            <a:r>
              <a:t>816 words</a:t>
            </a:r>
          </a:p>
        </p:txBody>
      </p:sp>
      <p:sp>
        <p:nvSpPr>
          <p:cNvPr id="135" name="The long 20th century will in all likelihood be seen in the future as the watershed in human experience:…"/>
          <p:cNvSpPr txBox="1"/>
          <p:nvPr/>
        </p:nvSpPr>
        <p:spPr>
          <a:xfrm>
            <a:off x="6246662" y="1142996"/>
            <a:ext cx="2755902" cy="53975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164305">
              <a:spcBef>
                <a:spcPts val="500"/>
              </a:spcBef>
              <a:defRPr sz="800">
                <a:uFillTx/>
                <a:latin typeface="Times New Roman"/>
                <a:ea typeface="Times New Roman"/>
                <a:cs typeface="Times New Roman"/>
                <a:sym typeface="Times New Roman"/>
              </a:defRPr>
            </a:pPr>
            <a:r>
              <a:t>To get you started, let me outline the preface for you:</a:t>
            </a:r>
          </a:p>
          <a:p>
            <a:pPr marL="96251" indent="-96251" defTabSz="164305">
              <a:spcBef>
                <a:spcPts val="0"/>
              </a:spcBef>
              <a:buSzPct val="100000"/>
              <a:buChar char="•"/>
              <a:tabLst>
                <a:tab pos="50800" algn="l"/>
                <a:tab pos="63500" algn="l"/>
              </a:tabLst>
              <a:defRPr sz="800">
                <a:uFillTx/>
                <a:latin typeface="Times New Roman"/>
                <a:ea typeface="Times New Roman"/>
                <a:cs typeface="Times New Roman"/>
                <a:sym typeface="Times New Roman"/>
              </a:defRPr>
            </a:pPr>
            <a:r>
              <a:t>Dasgupta begins by stating that he will attempt in this book to provide:</a:t>
            </a:r>
          </a:p>
          <a:p>
            <a:pPr lvl="1" marL="170099" indent="-96251" defTabSz="164305">
              <a:spcBef>
                <a:spcPts val="0"/>
              </a:spcBef>
              <a:buSzPct val="100000"/>
              <a:buChar char="•"/>
              <a:defRPr sz="800">
                <a:uFillTx/>
                <a:latin typeface="Times New Roman"/>
                <a:ea typeface="Times New Roman"/>
                <a:cs typeface="Times New Roman"/>
                <a:sym typeface="Times New Roman"/>
              </a:defRPr>
            </a:pPr>
            <a:r>
              <a:t>An account of how economists reason</a:t>
            </a:r>
          </a:p>
          <a:p>
            <a:pPr lvl="1" marL="170099" indent="-96251" defTabSz="164305">
              <a:spcBef>
                <a:spcPts val="0"/>
              </a:spcBef>
              <a:buSzPct val="100000"/>
              <a:buChar char="•"/>
              <a:tabLst>
                <a:tab pos="50800" algn="l"/>
                <a:tab pos="63500" algn="l"/>
              </a:tabLst>
              <a:defRPr sz="800">
                <a:uFillTx/>
                <a:latin typeface="Times New Roman"/>
                <a:ea typeface="Times New Roman"/>
                <a:cs typeface="Times New Roman"/>
                <a:sym typeface="Times New Roman"/>
              </a:defRPr>
            </a:pPr>
            <a:r>
              <a:t>Examples of how that reasoning can be applied to (some of) the most urgent problems Humanity faces today</a:t>
            </a:r>
          </a:p>
          <a:p>
            <a:pPr marL="96251" indent="-96251" defTabSz="164305">
              <a:spcBef>
                <a:spcPts val="0"/>
              </a:spcBef>
              <a:buSzPct val="100000"/>
              <a:buChar char="•"/>
              <a:tabLst>
                <a:tab pos="50800" algn="l"/>
                <a:tab pos="63500" algn="l"/>
              </a:tabLst>
              <a:defRPr sz="800">
                <a:uFillTx/>
                <a:latin typeface="Times New Roman"/>
                <a:ea typeface="Times New Roman"/>
                <a:cs typeface="Times New Roman"/>
                <a:sym typeface="Times New Roman"/>
              </a:defRPr>
            </a:pPr>
            <a:r>
              <a:t>He is going to contrast two lives:</a:t>
            </a:r>
          </a:p>
          <a:p>
            <a:pPr lvl="1" marL="170099" indent="-96251" defTabSz="164305">
              <a:spcBef>
                <a:spcPts val="0"/>
              </a:spcBef>
              <a:buSzPct val="100000"/>
              <a:buChar char="•"/>
              <a:tabLst>
                <a:tab pos="50800" algn="l"/>
                <a:tab pos="63500" algn="l"/>
              </a:tabLst>
              <a:defRPr sz="800">
                <a:uFillTx/>
                <a:latin typeface="Times New Roman"/>
                <a:ea typeface="Times New Roman"/>
                <a:cs typeface="Times New Roman"/>
                <a:sym typeface="Times New Roman"/>
              </a:defRPr>
            </a:pPr>
            <a:r>
              <a:t>The life of "Becky"—the daughter of a Chicago lawyer</a:t>
            </a:r>
          </a:p>
          <a:p>
            <a:pPr lvl="1" marL="170099" indent="-96251" defTabSz="164305">
              <a:spcBef>
                <a:spcPts val="0"/>
              </a:spcBef>
              <a:buSzPct val="100000"/>
              <a:buChar char="•"/>
              <a:tabLst>
                <a:tab pos="50800" algn="l"/>
                <a:tab pos="63500" algn="l"/>
              </a:tabLst>
              <a:defRPr sz="800">
                <a:uFillTx/>
                <a:latin typeface="Times New Roman"/>
                <a:ea typeface="Times New Roman"/>
                <a:cs typeface="Times New Roman"/>
                <a:sym typeface="Times New Roman"/>
              </a:defRPr>
            </a:pPr>
            <a:r>
              <a:t>The life of "Desta"—the daughter of an Ethiopian farmer couple</a:t>
            </a:r>
          </a:p>
          <a:p>
            <a:pPr marL="96251" indent="-96251" defTabSz="164305">
              <a:spcBef>
                <a:spcPts val="0"/>
              </a:spcBef>
              <a:buSzPct val="100000"/>
              <a:buChar char="•"/>
              <a:tabLst>
                <a:tab pos="50800" algn="l"/>
                <a:tab pos="63500" algn="l"/>
              </a:tabLst>
              <a:defRPr sz="800">
                <a:uFillTx/>
                <a:latin typeface="Times New Roman"/>
                <a:ea typeface="Times New Roman"/>
                <a:cs typeface="Times New Roman"/>
                <a:sym typeface="Times New Roman"/>
              </a:defRPr>
            </a:pPr>
            <a:r>
              <a:t>One way to view economics is that it is an attempt to answer the question "what do humans need to do to be rich?"</a:t>
            </a:r>
          </a:p>
          <a:p>
            <a:pPr marL="96251" indent="-96251" defTabSz="164305">
              <a:spcBef>
                <a:spcPts val="0"/>
              </a:spcBef>
              <a:buSzPct val="100000"/>
              <a:buChar char="•"/>
              <a:tabLst>
                <a:tab pos="50800" algn="l"/>
                <a:tab pos="63500" algn="l"/>
              </a:tabLst>
              <a:defRPr sz="800">
                <a:uFillTx/>
                <a:latin typeface="Times New Roman"/>
                <a:ea typeface="Times New Roman"/>
                <a:cs typeface="Times New Roman"/>
                <a:sym typeface="Times New Roman"/>
              </a:defRPr>
            </a:pPr>
            <a:r>
              <a:t> Cf.: Adam Smith (1776): An Inquiry into the Nature and Causes of the Wealth of Nations</a:t>
            </a:r>
          </a:p>
          <a:p>
            <a:pPr marL="96251" indent="-96251" defTabSz="164305">
              <a:spcBef>
                <a:spcPts val="0"/>
              </a:spcBef>
              <a:buSzPct val="100000"/>
              <a:buChar char="•"/>
              <a:tabLst>
                <a:tab pos="50800" algn="l"/>
                <a:tab pos="63500" algn="l"/>
              </a:tabLst>
              <a:defRPr sz="800">
                <a:uFillTx/>
                <a:latin typeface="Times New Roman"/>
                <a:ea typeface="Times New Roman"/>
                <a:cs typeface="Times New Roman"/>
                <a:sym typeface="Times New Roman"/>
              </a:defRPr>
            </a:pPr>
            <a:r>
              <a:t>But some people are not rich—for example, Desta—and three centuries ago, back before Adam Smith's day, very, very few people were what we would call "not desperately poor"</a:t>
            </a:r>
          </a:p>
          <a:p>
            <a:pPr defTabSz="164305">
              <a:spcBef>
                <a:spcPts val="500"/>
              </a:spcBef>
              <a:defRPr sz="800">
                <a:uFillTx/>
                <a:latin typeface="Times New Roman"/>
                <a:ea typeface="Times New Roman"/>
                <a:cs typeface="Times New Roman"/>
                <a:sym typeface="Times New Roman"/>
              </a:defRPr>
            </a:pPr>
          </a:p>
          <a:p>
            <a:pPr defTabSz="164305">
              <a:spcBef>
                <a:spcPts val="500"/>
              </a:spcBef>
              <a:defRPr sz="800">
                <a:uFillTx/>
                <a:latin typeface="Times New Roman"/>
                <a:ea typeface="Times New Roman"/>
                <a:cs typeface="Times New Roman"/>
                <a:sym typeface="Times New Roman"/>
              </a:defRPr>
            </a:pPr>
            <a:r>
              <a:t>So let me ask you: What answers does Partha Dasgupta propose to the questions of how humans can be wealthy—and why, in history and today, many humans have not grasped the opportunity? Are his answers right? How do "economists think"? And how does "how economists think" make you trust or distrust the answers that Dasgupta comes up with?</a:t>
            </a:r>
          </a:p>
          <a:p>
            <a:pPr defTabSz="164305">
              <a:spcBef>
                <a:spcPts val="500"/>
              </a:spcBef>
              <a:defRPr sz="800">
                <a:uFillTx/>
                <a:latin typeface="Times New Roman"/>
                <a:ea typeface="Times New Roman"/>
                <a:cs typeface="Times New Roman"/>
                <a:sym typeface="Times New Roman"/>
              </a:defRPr>
            </a:pPr>
            <a:r>
              <a:t>——</a:t>
            </a:r>
          </a:p>
          <a:p>
            <a:pPr defTabSz="164305">
              <a:spcBef>
                <a:spcPts val="500"/>
              </a:spcBef>
              <a:defRPr b="1" sz="800">
                <a:uFillTx/>
                <a:latin typeface="Times New Roman"/>
                <a:ea typeface="Times New Roman"/>
                <a:cs typeface="Times New Roman"/>
                <a:sym typeface="Times New Roman"/>
              </a:defRPr>
            </a:pPr>
            <a:r>
              <a:t>J. Bradford DeLong </a:t>
            </a:r>
            <a:r>
              <a:rPr b="0"/>
              <a:t>(2020): </a:t>
            </a:r>
            <a:r>
              <a:rPr b="0" i="1"/>
              <a:t>Reading Notes</a:t>
            </a:r>
            <a:r>
              <a:rPr b="0"/>
              <a:t> &lt;</a:t>
            </a:r>
            <a:r>
              <a:rPr b="0" u="sng">
                <a:solidFill>
                  <a:srgbClr val="0000FF"/>
                </a:solidFill>
                <a:uFill>
                  <a:solidFill>
                    <a:srgbClr val="0000FF"/>
                  </a:solidFill>
                </a:uFill>
                <a:hlinkClick r:id="rId2" invalidUrl="" action="" tgtFrame="" tooltip="" history="1" highlightClick="0" endSnd="0"/>
              </a:rPr>
              <a:t>https://github.com/braddelong/public-files/blob/master/book-dasgupta-reading-note-text.pdf</a:t>
            </a:r>
            <a:r>
              <a:rPr b="0"/>
              <a:t>&gt; &lt;</a:t>
            </a:r>
            <a:r>
              <a:rPr b="0" u="sng">
                <a:solidFill>
                  <a:srgbClr val="0000FF"/>
                </a:solidFill>
                <a:uFill>
                  <a:solidFill>
                    <a:srgbClr val="0000FF"/>
                  </a:solidFill>
                </a:uFill>
                <a:hlinkClick r:id="rId3" invalidUrl="" action="" tgtFrame="" tooltip="" history="1" highlightClick="0" endSnd="0"/>
              </a:rPr>
              <a:t>https://github.com/braddelong/public-files/blob/master/book-dasgupta-reading-note.pdf</a:t>
            </a:r>
            <a:r>
              <a:rPr b="0"/>
              <a:t>&gt; &lt;</a:t>
            </a:r>
            <a:r>
              <a:rPr b="0" u="sng">
                <a:solidFill>
                  <a:srgbClr val="0000FF"/>
                </a:solidFill>
                <a:uFill>
                  <a:solidFill>
                    <a:srgbClr val="0000FF"/>
                  </a:solidFill>
                </a:uFill>
                <a:hlinkClick r:id="rId4" invalidUrl="" action="" tgtFrame="" tooltip="" history="1" highlightClick="0" endSnd="0"/>
              </a:rPr>
              <a:t>https://github.com/braddelong/public-files/blob/master/book-dasgupta-reading-note.pptx</a:t>
            </a:r>
            <a:r>
              <a:rPr b="0"/>
              <a:t>&gt; </a:t>
            </a:r>
          </a:p>
          <a:p>
            <a:pPr defTabSz="164305">
              <a:spcBef>
                <a:spcPts val="500"/>
              </a:spcBef>
              <a:defRPr b="1" sz="800">
                <a:uFillTx/>
                <a:latin typeface="Times New Roman"/>
                <a:ea typeface="Times New Roman"/>
                <a:cs typeface="Times New Roman"/>
                <a:sym typeface="Times New Roman"/>
              </a:defRPr>
            </a:pPr>
            <a:r>
              <a:t>Partha Dasgupta</a:t>
            </a:r>
            <a:r>
              <a:rPr b="0"/>
              <a:t> (2007): </a:t>
            </a:r>
            <a:r>
              <a:rPr b="0" i="1"/>
              <a:t>Economics: A Very Short Introduction</a:t>
            </a:r>
            <a:r>
              <a:rPr b="0"/>
              <a:t> &lt;</a:t>
            </a:r>
            <a:r>
              <a:rPr b="0" u="sng">
                <a:solidFill>
                  <a:srgbClr val="0000FF"/>
                </a:solidFill>
                <a:uFill>
                  <a:solidFill>
                    <a:srgbClr val="0000FF"/>
                  </a:solidFill>
                </a:uFill>
                <a:hlinkClick r:id="rId5" invalidUrl="" action="" tgtFrame="" tooltip="" history="1" highlightClick="0" endSnd="0"/>
              </a:rPr>
              <a:t>https://github.com/braddelong/public-files/blob/master/readings/book-dasgupta-economics.pdf</a:t>
            </a:r>
            <a:r>
              <a:rPr b="0"/>
              <a:t>&gt;</a:t>
            </a:r>
          </a:p>
          <a:p>
            <a:pPr defTabSz="164305">
              <a:spcBef>
                <a:spcPts val="500"/>
              </a:spcBef>
              <a:defRPr b="1" sz="800">
                <a:uFillTx/>
                <a:latin typeface="Times New Roman"/>
                <a:ea typeface="Times New Roman"/>
                <a:cs typeface="Times New Roman"/>
                <a:sym typeface="Times New Roman"/>
              </a:defRPr>
            </a:pPr>
            <a:r>
              <a:t>Adam Smith</a:t>
            </a:r>
            <a:r>
              <a:rPr b="0"/>
              <a:t> (1776): </a:t>
            </a:r>
            <a:r>
              <a:rPr b="0" i="1"/>
              <a:t>An Inquiry into the Nature and Causes of the Wealth of Nations</a:t>
            </a:r>
            <a:r>
              <a:rPr b="0"/>
              <a:t> &lt;</a:t>
            </a:r>
            <a:r>
              <a:rPr b="0" u="sng">
                <a:solidFill>
                  <a:srgbClr val="0000FF"/>
                </a:solidFill>
                <a:uFill>
                  <a:solidFill>
                    <a:srgbClr val="0000FF"/>
                  </a:solidFill>
                </a:uFill>
                <a:hlinkClick r:id="rId6" invalidUrl="" action="" tgtFrame="" tooltip="" history="1" highlightClick="0" endSnd="0"/>
              </a:rPr>
              <a:t>https://github.com/braddelong/public-files/blob/master/readings/book-smith-wealth.pdf</a:t>
            </a:r>
            <a:r>
              <a:rPr b="0"/>
              <a:t>&gt;</a:t>
            </a:r>
          </a:p>
        </p:txBody>
      </p:sp>
      <p:sp>
        <p:nvSpPr>
          <p:cNvPr id="136" name="The long 20th century will in all likelihood be seen in the future as the watershed in human experience:…"/>
          <p:cNvSpPr txBox="1"/>
          <p:nvPr/>
        </p:nvSpPr>
        <p:spPr>
          <a:xfrm>
            <a:off x="3185963" y="1142996"/>
            <a:ext cx="2743202" cy="53975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defTabSz="164305">
              <a:defRPr sz="900">
                <a:uFillTx/>
                <a:latin typeface="Times New Roman"/>
                <a:ea typeface="Times New Roman"/>
                <a:cs typeface="Times New Roman"/>
                <a:sym typeface="Times New Roman"/>
              </a:defRPr>
            </a:pPr>
            <a:r>
              <a:t>It is, of course, greatly concerned with wealth and poverty—that is, after all, the point of the discipline of economics: it is an inquiry into nature and causes of the wealth of nations. You won't find in Dasgupta’s book lots of practice figuring out how price and quantity change in response to demand shocks or calculating multipliers. What you will find is the logic and rationale for why figuring out how price and quantity change in response to demand shocks or calculating multipliers is a worthwhile thing to do.</a:t>
            </a:r>
          </a:p>
          <a:p>
            <a:pPr defTabSz="164305">
              <a:defRPr sz="900">
                <a:uFillTx/>
                <a:latin typeface="Times New Roman"/>
                <a:ea typeface="Times New Roman"/>
                <a:cs typeface="Times New Roman"/>
                <a:sym typeface="Times New Roman"/>
              </a:defRPr>
            </a:pPr>
            <a:r>
              <a:t>It is worth getting into your frontal brain lobes what an economy is and what thinking like an economist is because of what we are going to do this semester. We are going to study the growth of the human economy. And we are going to do so by thinking like economists. </a:t>
            </a:r>
          </a:p>
          <a:p>
            <a:pPr defTabSz="164305">
              <a:defRPr sz="900">
                <a:uFillTx/>
                <a:latin typeface="Times New Roman"/>
                <a:ea typeface="Times New Roman"/>
                <a:cs typeface="Times New Roman"/>
                <a:sym typeface="Times New Roman"/>
              </a:defRPr>
            </a:pPr>
            <a:r>
              <a:t>So I want you, before class begins, to read Partha Dasgupta’s book: Economics: A Very Short Introduction</a:t>
            </a:r>
          </a:p>
          <a:p>
            <a:pPr defTabSz="164305">
              <a:defRPr sz="900">
                <a:uFillTx/>
                <a:latin typeface="Times New Roman"/>
                <a:ea typeface="Times New Roman"/>
                <a:cs typeface="Times New Roman"/>
                <a:sym typeface="Times New Roman"/>
              </a:defRPr>
            </a:pPr>
            <a:r>
              <a:t>And I don’t want you to just skim it. If you do, you will then forget it—and you will have wasted an hour and a half. The problem is that our brains are very good at forgetting irrelevant information. And our brains take information that we do not find ourselves using and reusing to be irrelevant—to be thrown out so that we can focus on information relevant to the continued life and reproductive success of the East African Plains Ape. The things that we remember are things that we think about over and over again in our inner monologue. So as you read this book I want you to do what I do. I am rarely just reading: I am generally also analyzing, compressing, synthesizing, and summarizing. I am taking notes—but very brief, synthesizing and summarizing notes. And I am generally asking myself questions—and then answering them.</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About the Course"/>
          <p:cNvSpPr txBox="1"/>
          <p:nvPr>
            <p:ph type="title" idx="4294967295"/>
          </p:nvPr>
        </p:nvSpPr>
        <p:spPr>
          <a:xfrm>
            <a:off x="112563" y="-3"/>
            <a:ext cx="8890001" cy="1143001"/>
          </a:xfrm>
          <a:prstGeom prst="rect">
            <a:avLst/>
          </a:prstGeom>
        </p:spPr>
        <p:txBody>
          <a:bodyPr lIns="45718" tIns="45718" rIns="45718" bIns="45718"/>
          <a:lstStyle>
            <a:lvl1pPr defTabSz="196595">
              <a:defRPr sz="3400"/>
            </a:lvl1pPr>
          </a:lstStyle>
          <a:p>
            <a:pPr/>
            <a:r>
              <a:t>Quiz: Check Your Comprehension of the Required Readings</a:t>
            </a:r>
          </a:p>
        </p:txBody>
      </p:sp>
      <p:sp>
        <p:nvSpPr>
          <p:cNvPr id="139" name="The long 20th century will in all likelihood be seen in the future as the watershed in human experience:…"/>
          <p:cNvSpPr txBox="1"/>
          <p:nvPr>
            <p:ph type="body" idx="4294967295"/>
          </p:nvPr>
        </p:nvSpPr>
        <p:spPr>
          <a:xfrm>
            <a:off x="112563" y="1142996"/>
            <a:ext cx="5099140" cy="5397503"/>
          </a:xfrm>
          <a:prstGeom prst="rect">
            <a:avLst/>
          </a:prstGeom>
        </p:spPr>
        <p:txBody>
          <a:bodyPr lIns="45718" tIns="45718" rIns="45718" bIns="45718" anchor="t"/>
          <a:lstStyle/>
          <a:p>
            <a:pPr marL="0" indent="0" defTabSz="260604">
              <a:spcBef>
                <a:spcPts val="300"/>
              </a:spcBef>
              <a:buSzTx/>
              <a:buNone/>
              <a:tabLst>
                <a:tab pos="101600" algn="l"/>
              </a:tabLst>
              <a:defRPr b="1" sz="1500">
                <a:uFill>
                  <a:solidFill>
                    <a:srgbClr val="000000"/>
                  </a:solidFill>
                </a:uFill>
                <a:latin typeface="+mn-lt"/>
                <a:ea typeface="+mn-ea"/>
                <a:cs typeface="+mn-cs"/>
                <a:sym typeface="Helvetica"/>
              </a:defRPr>
            </a:pPr>
            <a:r>
              <a:t>Questions to answer, &amp; then think about more deeply:</a:t>
            </a:r>
            <a:endParaRPr sz="1200"/>
          </a:p>
          <a:p>
            <a:pPr marL="0" indent="0" defTabSz="185165">
              <a:spcBef>
                <a:spcPts val="300"/>
              </a:spcBef>
              <a:buSzTx/>
              <a:buNone/>
              <a:tabLst>
                <a:tab pos="101600" algn="l"/>
              </a:tabLst>
              <a:defRPr b="1" sz="1200">
                <a:uFill>
                  <a:solidFill>
                    <a:srgbClr val="000000"/>
                  </a:solidFill>
                </a:uFill>
                <a:latin typeface="Times New Roman"/>
                <a:ea typeface="Times New Roman"/>
                <a:cs typeface="Times New Roman"/>
                <a:sym typeface="Times New Roman"/>
              </a:defRPr>
            </a:pPr>
            <a:r>
              <a:t>Matuschak</a:t>
            </a:r>
            <a:r>
              <a:rPr b="0"/>
              <a:t>:</a:t>
            </a:r>
          </a:p>
          <a:p>
            <a:pPr marL="160420" indent="-160420" defTabSz="185165">
              <a:spcBef>
                <a:spcPts val="300"/>
              </a:spcBef>
              <a:buSzPct val="100000"/>
              <a:buAutoNum type="arabicPeriod" startAt="1"/>
              <a:tabLst>
                <a:tab pos="101600" algn="l"/>
              </a:tabLst>
              <a:defRPr sz="1200">
                <a:uFill>
                  <a:solidFill>
                    <a:srgbClr val="000000"/>
                  </a:solidFill>
                </a:uFill>
                <a:latin typeface="Times New Roman"/>
                <a:ea typeface="Times New Roman"/>
                <a:cs typeface="Times New Roman"/>
                <a:sym typeface="Times New Roman"/>
              </a:defRPr>
            </a:pPr>
            <a:r>
              <a:t>How does Matuschak think lectures are better than books? </a:t>
            </a:r>
          </a:p>
          <a:p>
            <a:pPr marL="160420" indent="-160420" defTabSz="185165">
              <a:spcBef>
                <a:spcPts val="300"/>
              </a:spcBef>
              <a:buSzPct val="100000"/>
              <a:buAutoNum type="arabicPeriod" startAt="1"/>
              <a:tabLst>
                <a:tab pos="101600" algn="l"/>
              </a:tabLst>
              <a:defRPr sz="1200">
                <a:uFill>
                  <a:solidFill>
                    <a:srgbClr val="000000"/>
                  </a:solidFill>
                </a:uFill>
                <a:latin typeface="Times New Roman"/>
                <a:ea typeface="Times New Roman"/>
                <a:cs typeface="Times New Roman"/>
                <a:sym typeface="Times New Roman"/>
              </a:defRPr>
            </a:pPr>
            <a:r>
              <a:t>How does Matuschak think lectures are worse than books?</a:t>
            </a:r>
          </a:p>
          <a:p>
            <a:pPr marL="160420" indent="-160420" defTabSz="185165">
              <a:spcBef>
                <a:spcPts val="300"/>
              </a:spcBef>
              <a:buSzPct val="100000"/>
              <a:buAutoNum type="arabicPeriod" startAt="1"/>
              <a:tabLst>
                <a:tab pos="101600" algn="l"/>
              </a:tabLst>
              <a:defRPr sz="1200">
                <a:uFill>
                  <a:solidFill>
                    <a:srgbClr val="000000"/>
                  </a:solidFill>
                </a:uFill>
                <a:latin typeface="Times New Roman"/>
                <a:ea typeface="Times New Roman"/>
                <a:cs typeface="Times New Roman"/>
                <a:sym typeface="Times New Roman"/>
              </a:defRPr>
            </a:pPr>
            <a:r>
              <a:t>What does Matuschak claim that good readers do when they read books?</a:t>
            </a:r>
          </a:p>
          <a:p>
            <a:pPr marL="160420" indent="-160420" defTabSz="185165">
              <a:spcBef>
                <a:spcPts val="300"/>
              </a:spcBef>
              <a:buSzPct val="100000"/>
              <a:buAutoNum type="arabicPeriod" startAt="1"/>
              <a:tabLst>
                <a:tab pos="101600" algn="l"/>
              </a:tabLst>
              <a:defRPr sz="1200">
                <a:uFill>
                  <a:solidFill>
                    <a:srgbClr val="000000"/>
                  </a:solidFill>
                </a:uFill>
                <a:latin typeface="Times New Roman"/>
                <a:ea typeface="Times New Roman"/>
                <a:cs typeface="Times New Roman"/>
                <a:sym typeface="Times New Roman"/>
              </a:defRPr>
            </a:pPr>
            <a:r>
              <a:t>Why don’t people buy textbooks in order to learn subjects when they are not concurrently taking a related course?</a:t>
            </a:r>
          </a:p>
          <a:p>
            <a:pPr marL="160420" indent="-160420" defTabSz="185165">
              <a:spcBef>
                <a:spcPts val="300"/>
              </a:spcBef>
              <a:buSzPct val="100000"/>
              <a:buAutoNum type="arabicPeriod" startAt="1"/>
              <a:tabLst>
                <a:tab pos="101600" algn="l"/>
              </a:tabLst>
              <a:defRPr sz="1200">
                <a:uFill>
                  <a:solidFill>
                    <a:srgbClr val="000000"/>
                  </a:solidFill>
                </a:uFill>
                <a:latin typeface="Times New Roman"/>
                <a:ea typeface="Times New Roman"/>
                <a:cs typeface="Times New Roman"/>
                <a:sym typeface="Times New Roman"/>
              </a:defRPr>
            </a:pPr>
            <a:r>
              <a:t>How does Matuschak believe that books should be redesigned—or replaced—in order to help people think more deeply?</a:t>
            </a:r>
          </a:p>
          <a:p>
            <a:pPr marL="120315" indent="-120315" defTabSz="185165">
              <a:spcBef>
                <a:spcPts val="300"/>
              </a:spcBef>
              <a:buSzPct val="100000"/>
              <a:tabLst>
                <a:tab pos="101600" algn="l"/>
              </a:tabLst>
              <a:defRPr sz="1200">
                <a:uFill>
                  <a:solidFill>
                    <a:srgbClr val="000000"/>
                  </a:solidFill>
                </a:uFill>
                <a:latin typeface="Times New Roman"/>
                <a:ea typeface="Times New Roman"/>
                <a:cs typeface="Times New Roman"/>
                <a:sym typeface="Times New Roman"/>
              </a:defRPr>
            </a:pPr>
          </a:p>
          <a:p>
            <a:pPr marL="0" indent="0" defTabSz="185165">
              <a:spcBef>
                <a:spcPts val="300"/>
              </a:spcBef>
              <a:buSzTx/>
              <a:buNone/>
              <a:tabLst>
                <a:tab pos="101600" algn="l"/>
              </a:tabLst>
              <a:defRPr b="1" sz="1200">
                <a:uFill>
                  <a:solidFill>
                    <a:srgbClr val="000000"/>
                  </a:solidFill>
                </a:uFill>
                <a:latin typeface="Times New Roman"/>
                <a:ea typeface="Times New Roman"/>
                <a:cs typeface="Times New Roman"/>
                <a:sym typeface="Times New Roman"/>
              </a:defRPr>
            </a:pPr>
            <a:r>
              <a:t>Dasgupta</a:t>
            </a:r>
            <a:r>
              <a:rPr b="0"/>
              <a:t>:</a:t>
            </a:r>
          </a:p>
          <a:p>
            <a:pPr marL="160420" indent="-160420" defTabSz="185165">
              <a:spcBef>
                <a:spcPts val="300"/>
              </a:spcBef>
              <a:buSzPct val="100000"/>
              <a:buAutoNum type="arabicPeriod" startAt="6"/>
              <a:tabLst>
                <a:tab pos="101600" algn="l"/>
              </a:tabLst>
              <a:defRPr sz="1200">
                <a:uFill>
                  <a:solidFill>
                    <a:srgbClr val="000000"/>
                  </a:solidFill>
                </a:uFill>
                <a:latin typeface="Times New Roman"/>
                <a:ea typeface="Times New Roman"/>
                <a:cs typeface="Times New Roman"/>
                <a:sym typeface="Times New Roman"/>
              </a:defRPr>
            </a:pPr>
            <a:r>
              <a:t>Sustainability: Why have we been able to successfully capture and use 40% of the photosynthesis on earth without already severely disrupting our planet?</a:t>
            </a:r>
          </a:p>
          <a:p>
            <a:pPr marL="160420" indent="-160420" defTabSz="185165">
              <a:spcBef>
                <a:spcPts val="300"/>
              </a:spcBef>
              <a:buSzPct val="100000"/>
              <a:buAutoNum type="arabicPeriod" startAt="6"/>
              <a:tabLst>
                <a:tab pos="101600" algn="l"/>
              </a:tabLst>
              <a:defRPr sz="1200">
                <a:uFill>
                  <a:solidFill>
                    <a:srgbClr val="000000"/>
                  </a:solidFill>
                </a:uFill>
                <a:latin typeface="Times New Roman"/>
                <a:ea typeface="Times New Roman"/>
                <a:cs typeface="Times New Roman"/>
                <a:sym typeface="Times New Roman"/>
              </a:defRPr>
            </a:pPr>
            <a:r>
              <a:t>Political &amp; Social Welfare: What are T.H. Marshall's “three revolutions”, &amp; what importance do they have in Dasgupta’s argument?</a:t>
            </a:r>
          </a:p>
          <a:p>
            <a:pPr marL="160420" indent="-160420" defTabSz="185165">
              <a:spcBef>
                <a:spcPts val="300"/>
              </a:spcBef>
              <a:buSzPct val="100000"/>
              <a:buAutoNum type="arabicPeriod" startAt="6"/>
              <a:tabLst>
                <a:tab pos="101600" algn="l"/>
              </a:tabLst>
              <a:defRPr sz="1200">
                <a:uFill>
                  <a:solidFill>
                    <a:srgbClr val="000000"/>
                  </a:solidFill>
                </a:uFill>
                <a:latin typeface="Times New Roman"/>
                <a:ea typeface="Times New Roman"/>
                <a:cs typeface="Times New Roman"/>
                <a:sym typeface="Times New Roman"/>
              </a:defRPr>
            </a:pPr>
            <a:r>
              <a:t>Households: Why do we think that Africa's population is likely to grow much faster than India’s population over the next fifty years?</a:t>
            </a:r>
          </a:p>
          <a:p>
            <a:pPr marL="160420" indent="-160420" defTabSz="185165">
              <a:spcBef>
                <a:spcPts val="300"/>
              </a:spcBef>
              <a:buSzPct val="100000"/>
              <a:buAutoNum type="arabicPeriod" startAt="6"/>
              <a:tabLst>
                <a:tab pos="101600" algn="l"/>
              </a:tabLst>
              <a:defRPr sz="1200">
                <a:uFill>
                  <a:solidFill>
                    <a:srgbClr val="000000"/>
                  </a:solidFill>
                </a:uFill>
                <a:latin typeface="Times New Roman"/>
                <a:ea typeface="Times New Roman"/>
                <a:cs typeface="Times New Roman"/>
                <a:sym typeface="Times New Roman"/>
              </a:defRPr>
            </a:pPr>
            <a:r>
              <a:t>Mechanism Design: Why did Friedrich von Hayek deserve his Nobel Prize? How, notwithstanding von Hayek’s Nobel Prize, can central planning add to societal well-being?</a:t>
            </a:r>
          </a:p>
          <a:p>
            <a:pPr marL="160420" indent="-160420" defTabSz="185165">
              <a:spcBef>
                <a:spcPts val="300"/>
              </a:spcBef>
              <a:buSzPct val="100000"/>
              <a:buAutoNum type="arabicPeriod" startAt="6"/>
              <a:tabLst>
                <a:tab pos="101600" algn="l"/>
              </a:tabLst>
              <a:defRPr sz="1200">
                <a:uFill>
                  <a:solidFill>
                    <a:srgbClr val="000000"/>
                  </a:solidFill>
                </a:uFill>
                <a:latin typeface="Times New Roman"/>
                <a:ea typeface="Times New Roman"/>
                <a:cs typeface="Times New Roman"/>
                <a:sym typeface="Times New Roman"/>
              </a:defRPr>
            </a:pPr>
            <a:r>
              <a:t>Human Cooperation: What are the principal advantages of building your economic network on the basis of “weak ties”?</a:t>
            </a:r>
          </a:p>
          <a:p>
            <a:pPr marL="0" indent="0" defTabSz="205381">
              <a:spcBef>
                <a:spcPts val="800"/>
              </a:spcBef>
              <a:buSzTx/>
              <a:buNone/>
              <a:defRPr b="1" sz="1200">
                <a:latin typeface="Times New Roman"/>
                <a:ea typeface="Times New Roman"/>
                <a:cs typeface="Times New Roman"/>
                <a:sym typeface="Times New Roman"/>
              </a:defRPr>
            </a:pPr>
          </a:p>
          <a:p>
            <a:pPr marL="0" indent="0" defTabSz="205381">
              <a:spcBef>
                <a:spcPts val="800"/>
              </a:spcBef>
              <a:buSzTx/>
              <a:buNone/>
              <a:defRPr b="1" sz="1200">
                <a:latin typeface="Times New Roman"/>
                <a:ea typeface="Times New Roman"/>
                <a:cs typeface="Times New Roman"/>
                <a:sym typeface="Times New Roman"/>
              </a:defRPr>
            </a:pPr>
            <a:r>
              <a:t>QUIZ URL: </a:t>
            </a:r>
            <a:r>
              <a:rPr b="0"/>
              <a:t>&lt;</a:t>
            </a:r>
            <a:r>
              <a:rPr b="0" u="sng">
                <a:solidFill>
                  <a:srgbClr val="0000FF"/>
                </a:solidFill>
                <a:uFill>
                  <a:solidFill>
                    <a:srgbClr val="0000FF"/>
                  </a:solidFill>
                </a:uFill>
                <a:hlinkClick r:id="rId2" invalidUrl="" action="" tgtFrame="" tooltip="" history="1" highlightClick="0" endSnd="0"/>
              </a:rPr>
              <a:t>https://bcourses.berkeley.edu/courses/1493152/quizzes/2309098/</a:t>
            </a:r>
            <a:r>
              <a:rPr b="0"/>
              <a:t>&gt;</a:t>
            </a:r>
          </a:p>
        </p:txBody>
      </p:sp>
      <p:sp>
        <p:nvSpPr>
          <p:cNvPr id="140" name="184 words"/>
          <p:cNvSpPr txBox="1"/>
          <p:nvPr/>
        </p:nvSpPr>
        <p:spPr>
          <a:xfrm>
            <a:off x="4381500" y="6540496"/>
            <a:ext cx="4762500"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b="1" sz="1600">
                <a:latin typeface="+mn-lt"/>
                <a:ea typeface="+mn-ea"/>
                <a:cs typeface="+mn-cs"/>
                <a:sym typeface="Helvetica"/>
              </a:defRPr>
            </a:lvl1pPr>
          </a:lstStyle>
          <a:p>
            <a:pPr/>
            <a:r>
              <a:t>184 words</a:t>
            </a:r>
          </a:p>
        </p:txBody>
      </p:sp>
      <p:pic>
        <p:nvPicPr>
          <p:cNvPr id="141" name="Image" descr="Image"/>
          <p:cNvPicPr>
            <a:picLocks noChangeAspect="1"/>
          </p:cNvPicPr>
          <p:nvPr/>
        </p:nvPicPr>
        <p:blipFill>
          <a:blip r:embed="rId3">
            <a:extLst/>
          </a:blip>
          <a:stretch>
            <a:fillRect/>
          </a:stretch>
        </p:blipFill>
        <p:spPr>
          <a:xfrm>
            <a:off x="5324202" y="1149381"/>
            <a:ext cx="3678363" cy="538473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About the Course"/>
          <p:cNvSpPr txBox="1"/>
          <p:nvPr>
            <p:ph type="title" idx="4294967295"/>
          </p:nvPr>
        </p:nvSpPr>
        <p:spPr>
          <a:xfrm>
            <a:off x="112563" y="-3"/>
            <a:ext cx="8890001" cy="1143001"/>
          </a:xfrm>
          <a:prstGeom prst="rect">
            <a:avLst/>
          </a:prstGeom>
        </p:spPr>
        <p:txBody>
          <a:bodyPr lIns="45718" tIns="45718" rIns="45718" bIns="45718"/>
          <a:lstStyle>
            <a:lvl1pPr defTabSz="256031">
              <a:defRPr sz="4400"/>
            </a:lvl1pPr>
          </a:lstStyle>
          <a:p>
            <a:pPr/>
            <a:r>
              <a:t>Discuss: Matuschak &amp; Dasgupta</a:t>
            </a:r>
          </a:p>
        </p:txBody>
      </p:sp>
      <p:sp>
        <p:nvSpPr>
          <p:cNvPr id="144" name="The long 20th century will in all likelihood be seen in the future as the watershed in human experience:…"/>
          <p:cNvSpPr txBox="1"/>
          <p:nvPr>
            <p:ph type="body" idx="4294967295"/>
          </p:nvPr>
        </p:nvSpPr>
        <p:spPr>
          <a:xfrm>
            <a:off x="112563" y="1142996"/>
            <a:ext cx="5811126" cy="5397503"/>
          </a:xfrm>
          <a:prstGeom prst="rect">
            <a:avLst/>
          </a:prstGeom>
        </p:spPr>
        <p:txBody>
          <a:bodyPr lIns="45718" tIns="45718" rIns="45718" bIns="45718" anchor="t"/>
          <a:lstStyle/>
          <a:p>
            <a:pPr marL="0" indent="0" defTabSz="258781">
              <a:spcBef>
                <a:spcPts val="1000"/>
              </a:spcBef>
              <a:buSzTx/>
              <a:buNone/>
              <a:defRPr sz="1500">
                <a:latin typeface="Times New Roman"/>
                <a:ea typeface="Times New Roman"/>
                <a:cs typeface="Times New Roman"/>
                <a:sym typeface="Times New Roman"/>
              </a:defRPr>
            </a:pPr>
            <a:r>
              <a:t>Let me start this discussion off by asking four questions:</a:t>
            </a:r>
          </a:p>
          <a:p>
            <a:pPr marL="202129" indent="-202129" defTabSz="258781">
              <a:spcBef>
                <a:spcPts val="1000"/>
              </a:spcBef>
              <a:buSzPct val="100000"/>
              <a:buAutoNum type="arabicPeriod" startAt="1"/>
              <a:defRPr sz="1500">
                <a:latin typeface="Times New Roman"/>
                <a:ea typeface="Times New Roman"/>
                <a:cs typeface="Times New Roman"/>
                <a:sym typeface="Times New Roman"/>
              </a:defRPr>
            </a:pPr>
            <a:r>
              <a:t>Suppose we accept everything Andy Matuschak says: what does his argument tell us about how this course ought to be run?</a:t>
            </a:r>
          </a:p>
          <a:p>
            <a:pPr marL="202129" indent="-202129" defTabSz="258781">
              <a:spcBef>
                <a:spcPts val="1000"/>
              </a:spcBef>
              <a:buSzPct val="100000"/>
              <a:buAutoNum type="arabicPeriod" startAt="1"/>
              <a:defRPr sz="1500">
                <a:latin typeface="Times New Roman"/>
                <a:ea typeface="Times New Roman"/>
                <a:cs typeface="Times New Roman"/>
                <a:sym typeface="Times New Roman"/>
              </a:defRPr>
            </a:pPr>
            <a:r>
              <a:t>What things that Andy Matuschak says should we reject?</a:t>
            </a:r>
          </a:p>
          <a:p>
            <a:pPr marL="202129" indent="-202129" defTabSz="258781">
              <a:spcBef>
                <a:spcPts val="1000"/>
              </a:spcBef>
              <a:buSzPct val="100000"/>
              <a:buAutoNum type="arabicPeriod" startAt="1"/>
              <a:defRPr sz="1500">
                <a:latin typeface="Times New Roman"/>
                <a:ea typeface="Times New Roman"/>
                <a:cs typeface="Times New Roman"/>
                <a:sym typeface="Times New Roman"/>
              </a:defRPr>
            </a:pPr>
            <a:r>
              <a:t>What do you think is the most notable conclusion Partha Dasgupta reaches about the nature and causes of the wealth of nations?</a:t>
            </a:r>
          </a:p>
          <a:p>
            <a:pPr marL="202129" indent="-202129" defTabSz="258781">
              <a:spcBef>
                <a:spcPts val="1000"/>
              </a:spcBef>
              <a:buSzPct val="100000"/>
              <a:buAutoNum type="arabicPeriod" startAt="1"/>
              <a:defRPr sz="1500">
                <a:latin typeface="Times New Roman"/>
                <a:ea typeface="Times New Roman"/>
                <a:cs typeface="Times New Roman"/>
                <a:sym typeface="Times New Roman"/>
              </a:defRPr>
            </a:pPr>
            <a:r>
              <a:t>Suppose we accept everything Partha Dasgupta says: what does his argument tell us about how this course ought to be run?</a:t>
            </a:r>
          </a:p>
          <a:p>
            <a:pPr marL="0" indent="0" defTabSz="258781">
              <a:spcBef>
                <a:spcPts val="1000"/>
              </a:spcBef>
              <a:buSzTx/>
              <a:buNone/>
              <a:defRPr sz="1500">
                <a:latin typeface="Times New Roman"/>
                <a:ea typeface="Times New Roman"/>
                <a:cs typeface="Times New Roman"/>
                <a:sym typeface="Times New Roman"/>
              </a:defRPr>
            </a:pPr>
          </a:p>
          <a:p>
            <a:pPr marL="0" indent="0" defTabSz="258781">
              <a:spcBef>
                <a:spcPts val="1000"/>
              </a:spcBef>
              <a:buSzTx/>
              <a:buNone/>
              <a:defRPr sz="1500">
                <a:latin typeface="Times New Roman"/>
                <a:ea typeface="Times New Roman"/>
                <a:cs typeface="Times New Roman"/>
                <a:sym typeface="Times New Roman"/>
              </a:defRPr>
            </a:pPr>
            <a:r>
              <a:t>As before, for full credit for this discussion, provide at least two substantive contributions to the discussion, of which at most one should be a direct response to one of my questions. We want you to talk to &amp; react to one another here…</a:t>
            </a:r>
          </a:p>
          <a:p>
            <a:pPr marL="0" indent="0" defTabSz="258781">
              <a:spcBef>
                <a:spcPts val="1000"/>
              </a:spcBef>
              <a:buSzTx/>
              <a:buNone/>
              <a:defRPr sz="1500">
                <a:latin typeface="Times New Roman"/>
                <a:ea typeface="Times New Roman"/>
                <a:cs typeface="Times New Roman"/>
                <a:sym typeface="Times New Roman"/>
              </a:defRPr>
            </a:pPr>
          </a:p>
          <a:p>
            <a:pPr marL="0" indent="0" defTabSz="258781">
              <a:spcBef>
                <a:spcPts val="1000"/>
              </a:spcBef>
              <a:buSzTx/>
              <a:buNone/>
              <a:defRPr sz="1500">
                <a:latin typeface="Times New Roman"/>
                <a:ea typeface="Times New Roman"/>
                <a:cs typeface="Times New Roman"/>
                <a:sym typeface="Times New Roman"/>
              </a:defRPr>
            </a:pPr>
          </a:p>
          <a:p>
            <a:pPr marL="0" indent="0" defTabSz="258781">
              <a:spcBef>
                <a:spcPts val="1000"/>
              </a:spcBef>
              <a:buSzTx/>
              <a:buNone/>
              <a:defRPr sz="1500">
                <a:latin typeface="Times New Roman"/>
                <a:ea typeface="Times New Roman"/>
                <a:cs typeface="Times New Roman"/>
                <a:sym typeface="Times New Roman"/>
              </a:defRPr>
            </a:pPr>
          </a:p>
          <a:p>
            <a:pPr marL="0" indent="0" defTabSz="258781">
              <a:spcBef>
                <a:spcPts val="1000"/>
              </a:spcBef>
              <a:buSzTx/>
              <a:buNone/>
              <a:defRPr b="1" sz="1500">
                <a:latin typeface="Times New Roman"/>
                <a:ea typeface="Times New Roman"/>
                <a:cs typeface="Times New Roman"/>
                <a:sym typeface="Times New Roman"/>
              </a:defRPr>
            </a:pPr>
            <a:r>
              <a:t>THREADED DISCUSSION URL: </a:t>
            </a:r>
            <a:r>
              <a:rPr b="0"/>
              <a:t>&lt;</a:t>
            </a:r>
            <a:r>
              <a:rPr b="0" u="sng">
                <a:solidFill>
                  <a:srgbClr val="0000FF"/>
                </a:solidFill>
                <a:uFill>
                  <a:solidFill>
                    <a:srgbClr val="0000FF"/>
                  </a:solidFill>
                </a:uFill>
                <a:hlinkClick r:id="rId2" invalidUrl="" action="" tgtFrame="" tooltip="" history="1" highlightClick="0" endSnd="0"/>
              </a:rPr>
              <a:t>https://bcourses.berkeley.edu/courses/1493152/discussion_topics/5774300</a:t>
            </a:r>
            <a:r>
              <a:rPr b="0"/>
              <a:t>&gt;</a:t>
            </a:r>
          </a:p>
        </p:txBody>
      </p:sp>
      <p:pic>
        <p:nvPicPr>
          <p:cNvPr id="145" name="Image" descr="Image"/>
          <p:cNvPicPr>
            <a:picLocks noChangeAspect="1"/>
          </p:cNvPicPr>
          <p:nvPr/>
        </p:nvPicPr>
        <p:blipFill>
          <a:blip r:embed="rId3">
            <a:extLst/>
          </a:blip>
          <a:srcRect l="0" t="0" r="0" b="7909"/>
          <a:stretch>
            <a:fillRect/>
          </a:stretch>
        </p:blipFill>
        <p:spPr>
          <a:xfrm>
            <a:off x="5923688" y="1142996"/>
            <a:ext cx="3058556" cy="5397583"/>
          </a:xfrm>
          <a:prstGeom prst="rect">
            <a:avLst/>
          </a:prstGeom>
          <a:ln w="12700">
            <a:miter lim="400000"/>
          </a:ln>
        </p:spPr>
      </p:pic>
      <p:sp>
        <p:nvSpPr>
          <p:cNvPr id="146" name="117 words"/>
          <p:cNvSpPr txBox="1"/>
          <p:nvPr/>
        </p:nvSpPr>
        <p:spPr>
          <a:xfrm>
            <a:off x="4381500" y="6540496"/>
            <a:ext cx="4762500"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r">
              <a:defRPr b="1" sz="1600">
                <a:latin typeface="+mn-lt"/>
                <a:ea typeface="+mn-ea"/>
                <a:cs typeface="+mn-cs"/>
                <a:sym typeface="Helvetica"/>
              </a:defRPr>
            </a:lvl1pPr>
          </a:lstStyle>
          <a:p>
            <a:pPr/>
            <a:r>
              <a:t>117 words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0" baseline="0" cap="none" i="0" spc="0" strike="noStrike" sz="3000" u="none" kumimoji="0" normalizeH="0">
            <a:ln>
              <a:noFill/>
            </a:ln>
            <a:solidFill>
              <a:srgbClr val="000000"/>
            </a:solidFill>
            <a:effectLst/>
            <a:uFill>
              <a:solidFill>
                <a:srgbClr val="000000"/>
              </a:solidFill>
            </a:uFill>
            <a:latin typeface="+mj-lt"/>
            <a:ea typeface="+mj-ea"/>
            <a:cs typeface="+mj-cs"/>
            <a:sym typeface="Avenir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