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42" name="Shape 42"/>
          <p:cNvSpPr/>
          <p:nvPr>
            <p:ph type="sldImg"/>
          </p:nvPr>
        </p:nvSpPr>
        <p:spPr>
          <a:xfrm>
            <a:off x="1143000" y="685800"/>
            <a:ext cx="4572000" cy="3429000"/>
          </a:xfrm>
          <a:prstGeom prst="rect">
            <a:avLst/>
          </a:prstGeom>
        </p:spPr>
        <p:txBody>
          <a:bodyPr/>
          <a:lstStyle/>
          <a:p>
            <a:pPr/>
          </a:p>
        </p:txBody>
      </p:sp>
      <p:sp>
        <p:nvSpPr>
          <p:cNvPr id="43" name="Shape 4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a:defRPr sz="5600"/>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35"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4000" u="none">
          <a:solidFill>
            <a:srgbClr val="00008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6/" TargetMode="External"/><Relationship Id="rId3" Type="http://schemas.openxmlformats.org/officeDocument/2006/relationships/hyperlink" Target="https://github.com/braddelong/public-files/blob/master/econ-210a-lecture-1a.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delong.typepad.com/econ_history_marc_dordal.pdf" TargetMode="External"/><Relationship Id="rId3" Type="http://schemas.openxmlformats.org/officeDocument/2006/relationships/hyperlink" Target="https://delong.typepad.com/gross-scale.pdf" TargetMode="External"/><Relationship Id="rId4" Type="http://schemas.openxmlformats.org/officeDocument/2006/relationships/hyperlink" Target="https://delong.typepad.com/w9909.pdf" TargetMode="External"/><Relationship Id="rId5" Type="http://schemas.openxmlformats.org/officeDocument/2006/relationships/hyperlink" Target="https://delong.typepad.com/jacob-p.-weber-heightpaperfinal-x.pdf" TargetMode="External"/><Relationship Id="rId6" Type="http://schemas.openxmlformats.org/officeDocument/2006/relationships/hyperlink" Target="https://delong.typepad.com/files/kancherla-210a-paper.pdf" TargetMode="Externa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zXitPzTmn_VjnTB0str8Jjhg" TargetMode="External"/><Relationship Id="rId3" Type="http://schemas.openxmlformats.org/officeDocument/2006/relationships/hyperlink" Target="https://www.bradford-delong.com/2019/01/why-economic-history.html"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www.jstor.org/stable/1805620" TargetMode="External"/><Relationship Id="rId3" Type="http://schemas.openxmlformats.org/officeDocument/2006/relationships/hyperlink" Target="http://www.jstor.org/stable/1805618" TargetMode="External"/><Relationship Id="rId4" Type="http://schemas.openxmlformats.org/officeDocument/2006/relationships/hyperlink" Target="https://voxeu.org/article/mr-keynes-and-moderns" TargetMode="External"/><Relationship Id="rId5" Type="http://schemas.openxmlformats.org/officeDocument/2006/relationships/hyperlink" Target="https://delong.typepad.com/files/shapiro-variation-rules-selections.pdf"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qxY-UGeEjom7SGGpw2qDMM2Q"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icloud.com/keynote/0vJOK4LT-gQ54Dd5S5RQRn1FQ" TargetMode="External"/><Relationship Id="rId3"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Econ 210a: Introduction to Economic History: Introduction (January 22, 2020a)"/>
          <p:cNvSpPr txBox="1"/>
          <p:nvPr>
            <p:ph type="title" idx="4294967295"/>
          </p:nvPr>
        </p:nvSpPr>
        <p:spPr>
          <a:xfrm>
            <a:off x="673100" y="2028825"/>
            <a:ext cx="7772400" cy="1470025"/>
          </a:xfrm>
          <a:prstGeom prst="rect">
            <a:avLst/>
          </a:prstGeom>
        </p:spPr>
        <p:txBody>
          <a:bodyPr>
            <a:normAutofit fontScale="100000" lnSpcReduction="0"/>
          </a:bodyPr>
          <a:lstStyle>
            <a:lvl1pPr defTabSz="406908">
              <a:defRPr sz="3559"/>
            </a:lvl1pPr>
          </a:lstStyle>
          <a:p>
            <a:pPr/>
            <a:r>
              <a:t>Econ 210a: Introduction to Economic History: Introduction (January 22, 2020a)</a:t>
            </a:r>
          </a:p>
        </p:txBody>
      </p:sp>
      <p:sp>
        <p:nvSpPr>
          <p:cNvPr id="46" name="J. Bradford DeLong…"/>
          <p:cNvSpPr txBox="1"/>
          <p:nvPr>
            <p:ph type="body" sz="half" idx="4294967295"/>
          </p:nvPr>
        </p:nvSpPr>
        <p:spPr>
          <a:xfrm>
            <a:off x="1381397" y="3772767"/>
            <a:ext cx="6400801" cy="2248122"/>
          </a:xfrm>
          <a:prstGeom prst="rect">
            <a:avLst/>
          </a:prstGeom>
        </p:spPr>
        <p:txBody>
          <a:bodyPr>
            <a:normAutofit fontScale="100000" lnSpcReduction="0"/>
          </a:bodyPr>
          <a:lstStyle/>
          <a:p>
            <a:pPr marL="0" indent="0" algn="ctr" defTabSz="402336">
              <a:lnSpc>
                <a:spcPct val="80000"/>
              </a:lnSpc>
              <a:spcBef>
                <a:spcPts val="300"/>
              </a:spcBef>
              <a:buSzTx/>
              <a:buNone/>
              <a:defRPr sz="1408"/>
            </a:pPr>
            <a:r>
              <a:rPr>
                <a:uFill>
                  <a:solidFill>
                    <a:srgbClr val="898989"/>
                  </a:solidFill>
                </a:uFill>
              </a:rPr>
              <a:t>J. Bradford DeLong</a:t>
            </a:r>
            <a:endParaRPr>
              <a:uFill>
                <a:solidFill>
                  <a:srgbClr val="898989"/>
                </a:solidFill>
              </a:uFill>
            </a:endParaRPr>
          </a:p>
          <a:p>
            <a:pPr marL="0" indent="0" algn="ctr" defTabSz="402336">
              <a:lnSpc>
                <a:spcPct val="80000"/>
              </a:lnSpc>
              <a:spcBef>
                <a:spcPts val="300"/>
              </a:spcBef>
              <a:buSzTx/>
              <a:buNone/>
              <a:defRPr sz="1408"/>
            </a:pPr>
            <a:endParaRPr>
              <a:uFill>
                <a:solidFill>
                  <a:srgbClr val="898989"/>
                </a:solidFill>
              </a:uFill>
            </a:endParaRPr>
          </a:p>
          <a:p>
            <a:pPr marL="0" indent="0" algn="ctr" defTabSz="402336">
              <a:lnSpc>
                <a:spcPct val="80000"/>
              </a:lnSpc>
              <a:spcBef>
                <a:spcPts val="300"/>
              </a:spcBef>
              <a:buSzTx/>
              <a:buNone/>
              <a:defRPr sz="1408"/>
            </a:pPr>
            <a:r>
              <a:rPr>
                <a:uFill>
                  <a:solidFill>
                    <a:srgbClr val="898989"/>
                  </a:solidFill>
                </a:uFill>
              </a:rPr>
              <a:t>Spring 2019</a:t>
            </a:r>
            <a:endParaRPr>
              <a:uFill>
                <a:solidFill>
                  <a:srgbClr val="898989"/>
                </a:solidFill>
              </a:uFill>
            </a:endParaRPr>
          </a:p>
          <a:p>
            <a:pPr marL="0" indent="0" algn="ctr" defTabSz="402336">
              <a:lnSpc>
                <a:spcPct val="80000"/>
              </a:lnSpc>
              <a:spcBef>
                <a:spcPts val="300"/>
              </a:spcBef>
              <a:buSzTx/>
              <a:buNone/>
              <a:defRPr sz="1408"/>
            </a:pPr>
            <a:r>
              <a:rPr>
                <a:uFill>
                  <a:solidFill>
                    <a:srgbClr val="898989"/>
                  </a:solidFill>
                </a:uFill>
              </a:rPr>
              <a:t>Evans 648</a:t>
            </a:r>
            <a:endParaRPr>
              <a:uFill>
                <a:solidFill>
                  <a:srgbClr val="898989"/>
                </a:solidFill>
              </a:uFill>
            </a:endParaRPr>
          </a:p>
          <a:p>
            <a:pPr marL="0" indent="0" algn="ctr" defTabSz="402336">
              <a:lnSpc>
                <a:spcPct val="80000"/>
              </a:lnSpc>
              <a:spcBef>
                <a:spcPts val="300"/>
              </a:spcBef>
              <a:buSzTx/>
              <a:buNone/>
              <a:defRPr sz="1408"/>
            </a:pPr>
            <a:r>
              <a:rPr>
                <a:uFill>
                  <a:solidFill>
                    <a:srgbClr val="898989"/>
                  </a:solidFill>
                </a:uFill>
              </a:rPr>
              <a:t>W 1:10-3:00 pm</a:t>
            </a:r>
            <a:endParaRPr>
              <a:uFill>
                <a:solidFill>
                  <a:srgbClr val="898989"/>
                </a:solidFill>
              </a:uFill>
            </a:endParaRPr>
          </a:p>
          <a:p>
            <a:pPr marL="0" indent="0" algn="ctr" defTabSz="402336">
              <a:lnSpc>
                <a:spcPct val="80000"/>
              </a:lnSpc>
              <a:spcBef>
                <a:spcPts val="300"/>
              </a:spcBef>
              <a:buSzTx/>
              <a:buNone/>
              <a:defRPr sz="1408"/>
            </a:pPr>
            <a:endParaRPr>
              <a:uFill>
                <a:solidFill>
                  <a:srgbClr val="898989"/>
                </a:solidFill>
              </a:uFill>
            </a:endParaRPr>
          </a:p>
          <a:p>
            <a:pPr marL="0" indent="0" algn="ctr" defTabSz="402336">
              <a:spcBef>
                <a:spcPts val="600"/>
              </a:spcBef>
              <a:buSzTx/>
              <a:buFontTx/>
              <a:buNone/>
              <a:defRPr sz="1408"/>
            </a:pPr>
            <a:r>
              <a:t>&lt;</a:t>
            </a:r>
            <a:r>
              <a:rPr u="sng">
                <a:solidFill>
                  <a:srgbClr val="0000FF"/>
                </a:solidFill>
                <a:uFill>
                  <a:solidFill>
                    <a:srgbClr val="0000FF"/>
                  </a:solidFill>
                </a:uFill>
                <a:hlinkClick r:id="rId2" invalidUrl="" action="" tgtFrame="" tooltip="" history="1" highlightClick="0" endSnd="0"/>
              </a:rPr>
              <a:t>https://bcourses.berkeley.edu/courses/1487686/</a:t>
            </a:r>
            <a:r>
              <a:t>&gt;</a:t>
            </a:r>
          </a:p>
          <a:p>
            <a:pPr marL="0" indent="0" algn="ctr" defTabSz="402336">
              <a:spcBef>
                <a:spcPts val="600"/>
              </a:spcBef>
              <a:buSzTx/>
              <a:buFontTx/>
              <a:buNone/>
              <a:defRPr sz="1408"/>
            </a:pPr>
            <a:r>
              <a:t>&lt;&lt;</a:t>
            </a:r>
            <a:r>
              <a:rPr u="sng">
                <a:solidFill>
                  <a:srgbClr val="0000FF"/>
                </a:solidFill>
                <a:uFill>
                  <a:solidFill>
                    <a:srgbClr val="0000FF"/>
                  </a:solidFill>
                </a:uFill>
                <a:hlinkClick r:id="rId3" invalidUrl="" action="" tgtFrame="" tooltip="" history="1" highlightClick="0" endSnd="0"/>
              </a:rPr>
              <a:t>https://github.com/braddelong/public-files/blob/master/econ-210a-lecture-1a.pptx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What Is Econ 210a?"/>
          <p:cNvSpPr txBox="1"/>
          <p:nvPr>
            <p:ph type="title" idx="4294967295"/>
          </p:nvPr>
        </p:nvSpPr>
        <p:spPr>
          <a:xfrm>
            <a:off x="457200" y="0"/>
            <a:ext cx="8229600" cy="1508126"/>
          </a:xfrm>
          <a:prstGeom prst="rect">
            <a:avLst/>
          </a:prstGeom>
        </p:spPr>
        <p:txBody>
          <a:bodyPr>
            <a:normAutofit fontScale="100000" lnSpcReduction="0"/>
          </a:bodyPr>
          <a:lstStyle>
            <a:lvl1pPr defTabSz="452627">
              <a:defRPr sz="7919"/>
            </a:lvl1pPr>
          </a:lstStyle>
          <a:p>
            <a:pPr/>
            <a:r>
              <a:t>What Is Econ 210a?</a:t>
            </a:r>
          </a:p>
        </p:txBody>
      </p:sp>
      <p:sp>
        <p:nvSpPr>
          <p:cNvPr id="80" name="Economics 210a required of Econ Ph.D. students…"/>
          <p:cNvSpPr txBox="1"/>
          <p:nvPr>
            <p:ph type="body" idx="4294967295"/>
          </p:nvPr>
        </p:nvSpPr>
        <p:spPr>
          <a:xfrm>
            <a:off x="457200" y="1600200"/>
            <a:ext cx="8229600" cy="4655195"/>
          </a:xfrm>
          <a:prstGeom prst="rect">
            <a:avLst/>
          </a:prstGeom>
        </p:spPr>
        <p:txBody>
          <a:bodyPr>
            <a:normAutofit fontScale="100000" lnSpcReduction="0"/>
          </a:bodyPr>
          <a:lstStyle/>
          <a:p>
            <a:pPr marL="305180" indent="-305180" defTabSz="406908">
              <a:spcBef>
                <a:spcPts val="600"/>
              </a:spcBef>
              <a:defRPr sz="2136"/>
            </a:pPr>
            <a:r>
              <a:t>Economics 210a required of Econ Ph.D. students</a:t>
            </a:r>
          </a:p>
          <a:p>
            <a:pPr lvl="1" marL="712088" indent="-305180" defTabSz="406908">
              <a:spcBef>
                <a:spcPts val="600"/>
              </a:spcBef>
              <a:buChar char="•"/>
              <a:defRPr sz="2136"/>
            </a:pPr>
            <a:r>
              <a:t>Must pass with a B or better, or else…</a:t>
            </a:r>
          </a:p>
          <a:p>
            <a:pPr marL="305180" indent="-305180" defTabSz="406908">
              <a:spcBef>
                <a:spcPts val="600"/>
              </a:spcBef>
              <a:defRPr sz="2136"/>
            </a:pPr>
            <a:r>
              <a:t>A selection of hopefully-useful themes from the contemporary economic history literature</a:t>
            </a:r>
          </a:p>
          <a:p>
            <a:pPr marL="305180" indent="-305180" defTabSz="406908">
              <a:spcBef>
                <a:spcPts val="600"/>
              </a:spcBef>
              <a:defRPr sz="2136"/>
            </a:pPr>
            <a:r>
              <a:t>Emphasis on insights history can provide to the practicing economist</a:t>
            </a:r>
          </a:p>
          <a:p>
            <a:pPr lvl="1" marL="712088" indent="-305180" defTabSz="406908">
              <a:spcBef>
                <a:spcPts val="600"/>
              </a:spcBef>
              <a:buChar char="•"/>
              <a:defRPr sz="2136"/>
            </a:pPr>
            <a:r>
              <a:t>More about this anon…</a:t>
            </a:r>
          </a:p>
          <a:p>
            <a:pPr marL="305180" indent="-305180" defTabSz="406908">
              <a:spcBef>
                <a:spcPts val="600"/>
              </a:spcBef>
              <a:defRPr sz="2136"/>
            </a:pPr>
            <a:r>
              <a:t>Class meetings consist of a mixture of lecture and discussion. </a:t>
            </a:r>
          </a:p>
          <a:p>
            <a:pPr lvl="1" marL="712088" indent="-305180" defTabSz="406908">
              <a:spcBef>
                <a:spcPts val="600"/>
              </a:spcBef>
              <a:buChar char="•"/>
              <a:defRPr sz="2136"/>
            </a:pPr>
            <a:r>
              <a:t>Because discussion will focus on issues raised by the assigned readings, readings should be completed before class.</a:t>
            </a:r>
          </a:p>
          <a:p>
            <a:pPr lvl="2" marL="1118996" indent="-305180" defTabSz="406908">
              <a:spcBef>
                <a:spcPts val="600"/>
              </a:spcBef>
              <a:defRPr sz="2136"/>
            </a:pPr>
            <a:r>
              <a:t>To that end, we ask for a one-page memo (200-300 words) submitted via bCourses before 4 PM on the Tuesday before each lecture…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How Is Econ 210a Graded?"/>
          <p:cNvSpPr txBox="1"/>
          <p:nvPr>
            <p:ph type="title" idx="4294967295"/>
          </p:nvPr>
        </p:nvSpPr>
        <p:spPr>
          <a:xfrm>
            <a:off x="457200" y="0"/>
            <a:ext cx="8229600" cy="1508126"/>
          </a:xfrm>
          <a:prstGeom prst="rect">
            <a:avLst/>
          </a:prstGeom>
        </p:spPr>
        <p:txBody>
          <a:bodyPr>
            <a:normAutofit fontScale="100000" lnSpcReduction="0"/>
          </a:bodyPr>
          <a:lstStyle>
            <a:lvl1pPr defTabSz="333756">
              <a:defRPr sz="5840"/>
            </a:lvl1pPr>
          </a:lstStyle>
          <a:p>
            <a:pPr/>
            <a:r>
              <a:t>How Is Econ 210a Graded?</a:t>
            </a:r>
          </a:p>
        </p:txBody>
      </p:sp>
      <p:sp>
        <p:nvSpPr>
          <p:cNvPr id="83" name="Your grade will be based:…"/>
          <p:cNvSpPr txBox="1"/>
          <p:nvPr>
            <p:ph type="body" idx="4294967295"/>
          </p:nvPr>
        </p:nvSpPr>
        <p:spPr>
          <a:xfrm>
            <a:off x="457200" y="1600200"/>
            <a:ext cx="8229600" cy="5041900"/>
          </a:xfrm>
          <a:prstGeom prst="rect">
            <a:avLst/>
          </a:prstGeom>
        </p:spPr>
        <p:txBody>
          <a:bodyPr/>
          <a:lstStyle/>
          <a:p>
            <a:pPr marL="342899" indent="-342899">
              <a:defRPr sz="2600"/>
            </a:pPr>
            <a:r>
              <a:t>Your grade will be based:</a:t>
            </a:r>
          </a:p>
          <a:p>
            <a:pPr marL="342899" indent="-342899">
              <a:defRPr sz="2600"/>
            </a:pPr>
            <a:r>
              <a:t>50 percent on one-page memos due at 4 pm the Tuesday before each class—submitted via bCourses via the “Assignments” tab…</a:t>
            </a:r>
          </a:p>
          <a:p>
            <a:pPr marL="342899" indent="-342899">
              <a:defRPr sz="2600"/>
            </a:pPr>
            <a:r>
              <a:t>50 percent on the research paper </a:t>
            </a:r>
          </a:p>
          <a:p>
            <a:pPr lvl="1" marL="800100" indent="-342900">
              <a:buChar char="•"/>
              <a:defRPr sz="2600"/>
            </a:pPr>
            <a:r>
              <a:t>Partly on the synopsis you submit prior to spring break</a:t>
            </a:r>
          </a:p>
          <a:p>
            <a:pPr lvl="1" marL="800100" indent="-342900">
              <a:buChar char="•"/>
              <a:defRPr sz="2600"/>
            </a:pPr>
            <a:r>
              <a:t>Mostly on the paper you submit at the end of instruction.</a:t>
            </a:r>
          </a:p>
          <a:p>
            <a:pPr marL="278606" indent="-278606"/>
            <a:r>
              <a:rPr sz="2600"/>
              <a:t>Substantial extra credit will be given for informed classroom discussion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 name="What Are the Weekly Memos?"/>
          <p:cNvSpPr txBox="1"/>
          <p:nvPr>
            <p:ph type="title" idx="4294967295"/>
          </p:nvPr>
        </p:nvSpPr>
        <p:spPr>
          <a:prstGeom prst="rect">
            <a:avLst/>
          </a:prstGeom>
        </p:spPr>
        <p:txBody>
          <a:bodyPr>
            <a:normAutofit fontScale="100000" lnSpcReduction="0"/>
          </a:bodyPr>
          <a:lstStyle>
            <a:lvl1pPr defTabSz="288036">
              <a:defRPr sz="5040"/>
            </a:lvl1pPr>
          </a:lstStyle>
          <a:p>
            <a:pPr/>
            <a:r>
              <a:t>What Are the Weekly Memos?</a:t>
            </a:r>
          </a:p>
        </p:txBody>
      </p:sp>
      <p:sp>
        <p:nvSpPr>
          <p:cNvPr id="86" name="A short memo on each week’s readings is due the afternoon before the beginning of the class in which those readings are discussed.…"/>
          <p:cNvSpPr txBox="1"/>
          <p:nvPr>
            <p:ph type="body" idx="4294967295"/>
          </p:nvPr>
        </p:nvSpPr>
        <p:spPr>
          <a:xfrm>
            <a:off x="457200" y="1600200"/>
            <a:ext cx="8229600" cy="4664479"/>
          </a:xfrm>
          <a:prstGeom prst="rect">
            <a:avLst/>
          </a:prstGeom>
        </p:spPr>
        <p:txBody>
          <a:bodyPr/>
          <a:lstStyle/>
          <a:p>
            <a:pPr marL="342899" indent="-342899">
              <a:defRPr sz="2200"/>
            </a:pPr>
            <a:r>
              <a:t>A short memo on each week’s readings is due the afternoon before the beginning of the class in which those readings are discussed. </a:t>
            </a:r>
          </a:p>
          <a:p>
            <a:pPr marL="342899" indent="-342899">
              <a:defRPr sz="2200"/>
            </a:pPr>
            <a:r>
              <a:t>Typically the week’s question will be posted on the Thursday six days before the class when your memo is due.</a:t>
            </a:r>
          </a:p>
          <a:p>
            <a:pPr marL="342899" indent="-342899">
              <a:defRPr sz="2200"/>
            </a:pPr>
            <a:r>
              <a:t>Your memos should be one page (200-300 words): bCourses for submissions</a:t>
            </a:r>
          </a:p>
          <a:p>
            <a:pPr marL="342899" indent="-342899">
              <a:defRPr sz="2200"/>
            </a:pPr>
            <a:r>
              <a:t>Memos cannot be exhaustive or provide definitive answers. </a:t>
            </a:r>
          </a:p>
          <a:p>
            <a:pPr marL="342899" indent="-342899">
              <a:defRPr sz="2200"/>
            </a:pPr>
            <a:r>
              <a:t>But they can explain why a question is important, and they can draw on assigned readings to answer it.</a:t>
            </a:r>
          </a:p>
          <a:p>
            <a:pPr lvl="1" marL="800099" indent="-342899">
              <a:buChar char="•"/>
              <a:defRPr sz="2200"/>
            </a:pPr>
            <a:r>
              <a:t>Not surveys: question-answering…</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9" name="What Is the Paper?"/>
          <p:cNvSpPr txBox="1"/>
          <p:nvPr>
            <p:ph type="title" idx="4294967295"/>
          </p:nvPr>
        </p:nvSpPr>
        <p:spPr>
          <a:xfrm>
            <a:off x="457200" y="0"/>
            <a:ext cx="8229600" cy="1508126"/>
          </a:xfrm>
          <a:prstGeom prst="rect">
            <a:avLst/>
          </a:prstGeom>
        </p:spPr>
        <p:txBody>
          <a:bodyPr>
            <a:normAutofit fontScale="100000" lnSpcReduction="0"/>
          </a:bodyPr>
          <a:lstStyle>
            <a:lvl1pPr>
              <a:defRPr sz="8000"/>
            </a:lvl1pPr>
          </a:lstStyle>
          <a:p>
            <a:pPr/>
            <a:r>
              <a:t>What Is the Paper?</a:t>
            </a:r>
          </a:p>
        </p:txBody>
      </p:sp>
      <p:sp>
        <p:nvSpPr>
          <p:cNvPr id="90" name="Papers are due at the end of the semester:…"/>
          <p:cNvSpPr txBox="1"/>
          <p:nvPr>
            <p:ph type="body" idx="4294967295"/>
          </p:nvPr>
        </p:nvSpPr>
        <p:spPr>
          <a:xfrm>
            <a:off x="457200" y="1508125"/>
            <a:ext cx="8229600" cy="5083493"/>
          </a:xfrm>
          <a:prstGeom prst="rect">
            <a:avLst/>
          </a:prstGeom>
        </p:spPr>
        <p:txBody>
          <a:bodyPr/>
          <a:lstStyle/>
          <a:p>
            <a:pPr marL="342899" indent="-342899">
              <a:defRPr sz="2000"/>
            </a:pPr>
            <a:r>
              <a:t>Papers are due at the end of the semester:</a:t>
            </a:r>
          </a:p>
          <a:p>
            <a:pPr lvl="1" marL="800099" indent="-342899">
              <a:buChar char="•"/>
              <a:defRPr sz="2000"/>
            </a:pPr>
            <a:r>
              <a:t>Send an electronic copy via bCourses</a:t>
            </a:r>
          </a:p>
          <a:p>
            <a:pPr lvl="1" marL="800099" indent="-342899">
              <a:buChar char="•"/>
              <a:defRPr sz="2000"/>
            </a:pPr>
            <a:r>
              <a:t>The paper should not exceed 25 pages.</a:t>
            </a:r>
          </a:p>
          <a:p>
            <a:pPr marL="342899" indent="-342899">
              <a:defRPr sz="2000"/>
            </a:pPr>
            <a:r>
              <a:t>The writing and submission process involves benchmarks: </a:t>
            </a:r>
          </a:p>
          <a:p>
            <a:pPr lvl="1" marL="800100" indent="-342900">
              <a:buChar char="•"/>
              <a:defRPr sz="2000"/>
            </a:pPr>
            <a:r>
              <a:t>Discuss your paper topic during office hours with one of your instructors during the first month of the semester</a:t>
            </a:r>
          </a:p>
          <a:p>
            <a:pPr lvl="2" marL="1257300" indent="-342900">
              <a:defRPr sz="2000"/>
            </a:pPr>
            <a:r>
              <a:t>Sign up for this appointment before the end of January 31</a:t>
            </a:r>
          </a:p>
          <a:p>
            <a:pPr lvl="1" marL="800100" indent="-342900">
              <a:buChar char="•"/>
              <a:defRPr sz="2000"/>
            </a:pPr>
            <a:r>
              <a:t>Submit a brief paper prospectus before spring break)</a:t>
            </a:r>
          </a:p>
          <a:p>
            <a:pPr lvl="1" marL="800100" indent="-342900">
              <a:buChar char="•"/>
              <a:defRPr sz="2000"/>
            </a:pPr>
            <a:r>
              <a:t>Give a brief April presentation of paper-in-progress</a:t>
            </a:r>
          </a:p>
          <a:p>
            <a:pPr lvl="1" marL="800100" indent="-342900">
              <a:buChar char="•"/>
              <a:defRPr sz="2000"/>
            </a:pPr>
            <a:r>
              <a:t>Submit final paper…</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What Should the Paper Do?"/>
          <p:cNvSpPr txBox="1"/>
          <p:nvPr>
            <p:ph type="title" idx="4294967295"/>
          </p:nvPr>
        </p:nvSpPr>
        <p:spPr>
          <a:prstGeom prst="rect">
            <a:avLst/>
          </a:prstGeom>
        </p:spPr>
        <p:txBody>
          <a:bodyPr>
            <a:normAutofit fontScale="100000" lnSpcReduction="0"/>
          </a:bodyPr>
          <a:lstStyle>
            <a:lvl1pPr defTabSz="315468">
              <a:defRPr sz="5520"/>
            </a:lvl1pPr>
          </a:lstStyle>
          <a:p>
            <a:pPr/>
            <a:r>
              <a:t>What Should the Paper Do?</a:t>
            </a:r>
          </a:p>
        </p:txBody>
      </p:sp>
      <p:sp>
        <p:nvSpPr>
          <p:cNvPr id="93" name="Provide new evidence and analysis of a topic in economic history—not just summarize a literature.…"/>
          <p:cNvSpPr txBox="1"/>
          <p:nvPr>
            <p:ph type="body" idx="4294967295"/>
          </p:nvPr>
        </p:nvSpPr>
        <p:spPr>
          <a:xfrm>
            <a:off x="457200" y="1600200"/>
            <a:ext cx="8229600" cy="5143500"/>
          </a:xfrm>
          <a:prstGeom prst="rect">
            <a:avLst/>
          </a:prstGeom>
        </p:spPr>
        <p:txBody>
          <a:bodyPr/>
          <a:lstStyle/>
          <a:p>
            <a:pPr marL="342899" indent="-342899">
              <a:defRPr sz="2200"/>
            </a:pPr>
            <a:r>
              <a:t>Provide new evidence and analysis of a topic in economic history—not just summarize a literature. </a:t>
            </a:r>
          </a:p>
          <a:p>
            <a:pPr marL="342899" indent="-342899">
              <a:defRPr sz="2200"/>
            </a:pPr>
            <a:r>
              <a:t>Use the tools of economics to pose and answer </a:t>
            </a:r>
            <a:r>
              <a:rPr i="1"/>
              <a:t>as best you can</a:t>
            </a:r>
            <a:r>
              <a:t> a historical question.</a:t>
            </a:r>
          </a:p>
          <a:p>
            <a:pPr lvl="1" marL="800099" indent="-342899">
              <a:buChar char="•"/>
              <a:defRPr sz="2200"/>
            </a:pPr>
            <a:r>
              <a:t>Do not merely relabeling the variables in theoretical models taught elsewhere, or simply apply new statistical techniques to old data.</a:t>
            </a:r>
          </a:p>
          <a:p>
            <a:pPr marL="342899" indent="-342899">
              <a:defRPr sz="2200"/>
            </a:pPr>
            <a:r>
              <a:t>The topic must genuinely involve the past. (What is the economic past? One answer is a period when the economic environment was significantly different from today. You as author and researcher must make the case.)</a:t>
            </a:r>
          </a:p>
          <a:p>
            <a:pPr marL="314324" indent="-314324">
              <a:defRPr sz="2400"/>
            </a:pPr>
            <a:r>
              <a:rPr sz="2200"/>
              <a:t>Comparisons of past and current events are fine, but excessive focus on developments in recent decades is likely to be problematic.</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 name="Successful Papers…"/>
          <p:cNvSpPr txBox="1"/>
          <p:nvPr>
            <p:ph type="title" idx="4294967295"/>
          </p:nvPr>
        </p:nvSpPr>
        <p:spPr>
          <a:prstGeom prst="rect">
            <a:avLst/>
          </a:prstGeom>
        </p:spPr>
        <p:txBody>
          <a:bodyPr>
            <a:normAutofit fontScale="100000" lnSpcReduction="0"/>
          </a:bodyPr>
          <a:lstStyle>
            <a:lvl1pPr>
              <a:defRPr sz="8000"/>
            </a:lvl1pPr>
          </a:lstStyle>
          <a:p>
            <a:pPr/>
            <a:r>
              <a:t>Successful Papers…</a:t>
            </a:r>
          </a:p>
        </p:txBody>
      </p:sp>
      <p:sp>
        <p:nvSpPr>
          <p:cNvPr id="97" name="Your graduate career (indeed your entire career) will center on identifying interesting questions.…"/>
          <p:cNvSpPr txBox="1"/>
          <p:nvPr>
            <p:ph type="body" idx="4294967295"/>
          </p:nvPr>
        </p:nvSpPr>
        <p:spPr>
          <a:xfrm>
            <a:off x="457200" y="1600200"/>
            <a:ext cx="8229600" cy="5067300"/>
          </a:xfrm>
          <a:prstGeom prst="rect">
            <a:avLst/>
          </a:prstGeom>
        </p:spPr>
        <p:txBody>
          <a:bodyPr/>
          <a:lstStyle/>
          <a:p>
            <a:pPr marL="342899" indent="-342899">
              <a:defRPr sz="2300"/>
            </a:pPr>
            <a:r>
              <a:t>Your graduate career (indeed your entire career) will center on identifying interesting questions.</a:t>
            </a:r>
          </a:p>
          <a:p>
            <a:pPr marL="342899" indent="-342899">
              <a:defRPr sz="2300"/>
            </a:pPr>
            <a:r>
              <a:t>Here we mention, by way of illustration, some kinds of topics that have been successful:</a:t>
            </a:r>
          </a:p>
          <a:p>
            <a:pPr lvl="1" marL="800099" indent="-342899">
              <a:buChar char="•"/>
              <a:defRPr sz="2300"/>
            </a:pPr>
            <a:r>
              <a:t>A comment on an existing paper.</a:t>
            </a:r>
          </a:p>
          <a:p>
            <a:pPr lvl="1" marL="800099" indent="-342899">
              <a:buChar char="•"/>
              <a:defRPr sz="2300"/>
            </a:pPr>
            <a:r>
              <a:t>Historical roots or counterparts to a modern development you are interested in.</a:t>
            </a:r>
          </a:p>
          <a:p>
            <a:pPr lvl="1" marL="800099" indent="-342899">
              <a:buChar char="•"/>
              <a:defRPr sz="2300"/>
            </a:pPr>
            <a:r>
              <a:t>Data serendipity.</a:t>
            </a:r>
          </a:p>
          <a:p>
            <a:pPr lvl="1" marL="800099" indent="-342899">
              <a:buChar char="•"/>
              <a:defRPr sz="2300"/>
            </a:pPr>
            <a:r>
              <a:t>A new way of testing a hypothesis in the historical literature</a:t>
            </a:r>
          </a:p>
          <a:p>
            <a:pPr lvl="1" marL="800099" indent="-342899">
              <a:buChar char="•"/>
              <a:defRPr sz="2300"/>
            </a:pPr>
            <a:r>
              <a:t>Just as one should be on the lookout for interesting sources, one should also be thinking about interesting events.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0" name="Model Papers…"/>
          <p:cNvSpPr txBox="1"/>
          <p:nvPr>
            <p:ph type="title" idx="4294967295"/>
          </p:nvPr>
        </p:nvSpPr>
        <p:spPr>
          <a:prstGeom prst="rect">
            <a:avLst/>
          </a:prstGeom>
        </p:spPr>
        <p:txBody>
          <a:bodyPr>
            <a:normAutofit fontScale="100000" lnSpcReduction="0"/>
          </a:bodyPr>
          <a:lstStyle>
            <a:lvl1pPr>
              <a:defRPr sz="8000"/>
            </a:lvl1pPr>
          </a:lstStyle>
          <a:p>
            <a:pPr/>
            <a:r>
              <a:t>Model Papers…</a:t>
            </a:r>
          </a:p>
        </p:txBody>
      </p:sp>
      <p:sp>
        <p:nvSpPr>
          <p:cNvPr id="101" name="Marc Dordal i Carreras (2015): U.S. Banking Panics and the Credit Channel: Evidence from 1870-1904 &lt;http://delong.typepad.com/econ_history_marc_dordal.pdf&gt;…"/>
          <p:cNvSpPr txBox="1"/>
          <p:nvPr>
            <p:ph type="body" idx="4294967295"/>
          </p:nvPr>
        </p:nvSpPr>
        <p:spPr>
          <a:xfrm>
            <a:off x="457200" y="1600200"/>
            <a:ext cx="8229600" cy="5067300"/>
          </a:xfrm>
          <a:prstGeom prst="rect">
            <a:avLst/>
          </a:prstGeom>
        </p:spPr>
        <p:txBody>
          <a:bodyPr/>
          <a:lstStyle/>
          <a:p>
            <a:pPr marL="342899" indent="-342899">
              <a:defRPr sz="2100"/>
            </a:pPr>
            <a:r>
              <a:t>Marc Dordal i Carreras (2015): U.S. Banking Panics and the Credit Channel: Evidence from 1870-1904 &lt;</a:t>
            </a:r>
            <a:r>
              <a:rPr u="sng">
                <a:solidFill>
                  <a:srgbClr val="0000FF"/>
                </a:solidFill>
                <a:uFill>
                  <a:solidFill>
                    <a:srgbClr val="0000FF"/>
                  </a:solidFill>
                </a:uFill>
                <a:hlinkClick r:id="rId2" invalidUrl="" action="" tgtFrame="" tooltip="" history="1" highlightClick="0" endSnd="0"/>
              </a:rPr>
              <a:t>http://delong.typepad.com/econ_history_marc_dordal.pdf</a:t>
            </a:r>
            <a:r>
              <a:t>&gt;</a:t>
            </a:r>
          </a:p>
          <a:p>
            <a:pPr marL="342899" indent="-342899">
              <a:defRPr sz="2100"/>
            </a:pPr>
            <a:r>
              <a:t>Daniel Gross (2016): Scale versus Scope in the Diffusion of New Technology: Evidence from the Farm Tractor &lt;</a:t>
            </a:r>
            <a:r>
              <a:rPr u="sng">
                <a:solidFill>
                  <a:srgbClr val="0000FF"/>
                </a:solidFill>
                <a:uFill>
                  <a:solidFill>
                    <a:srgbClr val="0000FF"/>
                  </a:solidFill>
                </a:uFill>
                <a:hlinkClick r:id="rId3" invalidUrl="" action="" tgtFrame="" tooltip="" history="1" highlightClick="0" endSnd="0"/>
              </a:rPr>
              <a:t>https://delong.typepad.com/gross-scale.pdf</a:t>
            </a:r>
            <a:r>
              <a:t>&gt;</a:t>
            </a:r>
          </a:p>
          <a:p>
            <a:pPr marL="342899" indent="-342899">
              <a:defRPr sz="2100"/>
            </a:pPr>
            <a:r>
              <a:t>Petra Moser (2005): How Do Patent Laws Influence Innovation?: Evidence from Nineteenth-Century World Fairs &lt;</a:t>
            </a:r>
            <a:r>
              <a:rPr u="sng">
                <a:solidFill>
                  <a:srgbClr val="0000FF"/>
                </a:solidFill>
                <a:uFill>
                  <a:solidFill>
                    <a:srgbClr val="0000FF"/>
                  </a:solidFill>
                </a:uFill>
                <a:hlinkClick r:id="rId4" invalidUrl="" action="" tgtFrame="" tooltip="" history="1" highlightClick="0" endSnd="0"/>
              </a:rPr>
              <a:t>https://delong.typepad.com/w9909.pdf</a:t>
            </a:r>
            <a:r>
              <a:t>&gt;</a:t>
            </a:r>
          </a:p>
          <a:p>
            <a:pPr marL="342899" indent="-342899">
              <a:defRPr sz="2100"/>
            </a:pPr>
            <a:r>
              <a:t>Jacob P. Weber (2018): Patterns in British Height: 1770-1845 &lt;</a:t>
            </a:r>
            <a:r>
              <a:rPr u="sng">
                <a:solidFill>
                  <a:srgbClr val="0000FF"/>
                </a:solidFill>
                <a:uFill>
                  <a:solidFill>
                    <a:srgbClr val="0000FF"/>
                  </a:solidFill>
                </a:uFill>
                <a:hlinkClick r:id="rId5" invalidUrl="" action="" tgtFrame="" tooltip="" history="1" highlightClick="0" endSnd="0"/>
              </a:rPr>
              <a:t>https://delong.typepad.com/jacob-p.-weber-heightpaperfinal-x.pdf</a:t>
            </a:r>
            <a:r>
              <a:t>&gt;</a:t>
            </a:r>
          </a:p>
          <a:p>
            <a:pPr marL="342899" indent="-342899">
              <a:defRPr sz="2100"/>
            </a:pPr>
            <a:r>
              <a:t>Sreeraahul Kancherla (2018): The Effect of Monetary Transportation Costs on Immigration: Evidence from Transatlantic Migration &lt;</a:t>
            </a:r>
            <a:r>
              <a:rPr u="sng">
                <a:solidFill>
                  <a:srgbClr val="0000FF"/>
                </a:solidFill>
                <a:uFill>
                  <a:solidFill>
                    <a:srgbClr val="0000FF"/>
                  </a:solidFill>
                </a:uFill>
                <a:hlinkClick r:id="rId6" invalidUrl="" action="" tgtFrame="" tooltip="" history="1" highlightClick="0" endSnd="0"/>
              </a:rPr>
              <a:t>https://delong.typepad.com/files/kancherla-210a-paper.pdf</a:t>
            </a:r>
            <a:r>
              <a:t>&gt;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4" name="Why Economic History?"/>
          <p:cNvSpPr txBox="1"/>
          <p:nvPr>
            <p:ph type="title" idx="4294967295"/>
          </p:nvPr>
        </p:nvSpPr>
        <p:spPr>
          <a:prstGeom prst="rect">
            <a:avLst/>
          </a:prstGeom>
        </p:spPr>
        <p:txBody>
          <a:bodyPr>
            <a:normAutofit fontScale="100000" lnSpcReduction="0"/>
          </a:bodyPr>
          <a:lstStyle>
            <a:lvl1pPr defTabSz="402336">
              <a:defRPr sz="6512"/>
            </a:lvl1pPr>
          </a:lstStyle>
          <a:p>
            <a:pPr/>
            <a:r>
              <a:t>Why Economic History?</a:t>
            </a:r>
          </a:p>
        </p:txBody>
      </p:sp>
      <p:sp>
        <p:nvSpPr>
          <p:cNvPr id="105" name="Too good at making theories……"/>
          <p:cNvSpPr txBox="1"/>
          <p:nvPr>
            <p:ph type="body" idx="4294967295"/>
          </p:nvPr>
        </p:nvSpPr>
        <p:spPr>
          <a:xfrm>
            <a:off x="457200" y="1600200"/>
            <a:ext cx="8229600" cy="4922393"/>
          </a:xfrm>
          <a:prstGeom prst="rect">
            <a:avLst/>
          </a:prstGeom>
        </p:spPr>
        <p:txBody>
          <a:bodyPr>
            <a:normAutofit fontScale="100000" lnSpcReduction="0"/>
          </a:bodyPr>
          <a:lstStyle/>
          <a:p>
            <a:pPr marL="181736" indent="-181736" defTabSz="242315">
              <a:spcBef>
                <a:spcPts val="400"/>
              </a:spcBef>
              <a:defRPr sz="2120"/>
            </a:pPr>
            <a:r>
              <a:t>Too good at making theories…</a:t>
            </a:r>
          </a:p>
          <a:p>
            <a:pPr marL="181736" indent="-181736" defTabSz="242315">
              <a:spcBef>
                <a:spcPts val="400"/>
              </a:spcBef>
              <a:defRPr sz="2120"/>
            </a:pPr>
            <a:r>
              <a:t>Too good at doing econometrics…</a:t>
            </a:r>
          </a:p>
          <a:p>
            <a:pPr marL="181736" indent="-181736" defTabSz="242315">
              <a:spcBef>
                <a:spcPts val="400"/>
              </a:spcBef>
              <a:defRPr sz="2120"/>
            </a:pPr>
            <a:r>
              <a:t>Is a theoretical result an interesting constraint on reality or a demonstration of the ingenuity of the researcher? Is an econometric-empirical result a robust finding about the world out there or a demonstration that research assistants desperate to please jet-setting tenured bosses can do amazing things?</a:t>
            </a:r>
          </a:p>
          <a:p>
            <a:pPr marL="181736" indent="-181736" defTabSz="242315">
              <a:spcBef>
                <a:spcPts val="400"/>
              </a:spcBef>
              <a:defRPr sz="2120"/>
            </a:pPr>
            <a:r>
              <a:t>This is not to say that things were not worse in the old days</a:t>
            </a:r>
          </a:p>
          <a:p>
            <a:pPr marL="181736" indent="-181736" defTabSz="242315">
              <a:spcBef>
                <a:spcPts val="400"/>
              </a:spcBef>
              <a:defRPr sz="2120"/>
            </a:pPr>
          </a:p>
          <a:p>
            <a:pPr marL="181736" indent="-181736" defTabSz="242315">
              <a:spcBef>
                <a:spcPts val="400"/>
              </a:spcBef>
              <a:defRPr b="1" sz="2120"/>
            </a:pPr>
            <a:r>
              <a:t>GOOD THEORY IS IN THE END NOTHING BUT DISTILLED AND CRYSTALLIZED ECONOMIC HISTORY!!!!</a:t>
            </a:r>
          </a:p>
          <a:p>
            <a:pPr marL="0" indent="0" defTabSz="242315">
              <a:spcBef>
                <a:spcPts val="400"/>
              </a:spcBef>
              <a:buSzTx/>
              <a:buFontTx/>
              <a:buNone/>
              <a:defRPr sz="2120"/>
            </a:pPr>
          </a:p>
          <a:p>
            <a:pPr marL="0" indent="0" algn="ctr" defTabSz="242315">
              <a:spcBef>
                <a:spcPts val="0"/>
              </a:spcBef>
              <a:buSzTx/>
              <a:buFontTx/>
              <a:buNone/>
              <a:defRPr sz="1590"/>
            </a:pPr>
            <a:r>
              <a:t>&lt;</a:t>
            </a:r>
            <a:r>
              <a:rPr u="sng">
                <a:solidFill>
                  <a:srgbClr val="0000FF"/>
                </a:solidFill>
                <a:uFill>
                  <a:solidFill>
                    <a:srgbClr val="0000FF"/>
                  </a:solidFill>
                </a:uFill>
                <a:hlinkClick r:id="rId2" invalidUrl="" action="" tgtFrame="" tooltip="" history="1" highlightClick="0" endSnd="0"/>
              </a:rPr>
              <a:t>https://www.icloud.com/keynote/0zXitPzTmn_VjnTB0str8Jjhg</a:t>
            </a:r>
            <a:r>
              <a:t>&gt;</a:t>
            </a:r>
          </a:p>
          <a:p>
            <a:pPr marL="0" indent="0" algn="ctr" defTabSz="242315">
              <a:spcBef>
                <a:spcPts val="0"/>
              </a:spcBef>
              <a:buSzTx/>
              <a:buFontTx/>
              <a:buNone/>
              <a:defRPr sz="1590"/>
            </a:pPr>
            <a:r>
              <a:t>&lt;</a:t>
            </a:r>
            <a:r>
              <a:rPr u="sng">
                <a:solidFill>
                  <a:srgbClr val="0000FF"/>
                </a:solidFill>
                <a:uFill>
                  <a:solidFill>
                    <a:srgbClr val="0000FF"/>
                  </a:solidFill>
                </a:uFill>
                <a:hlinkClick r:id="rId3" invalidUrl="" action="" tgtFrame="" tooltip="" history="1" highlightClick="0" endSnd="0"/>
              </a:rPr>
              <a:t>https://www.bradford-delong.com/2019/01/why-economic-history.html</a:t>
            </a:r>
            <a:r>
              <a:t>&gt;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8" name="Why Economic History?"/>
          <p:cNvSpPr txBox="1"/>
          <p:nvPr>
            <p:ph type="title" idx="4294967295"/>
          </p:nvPr>
        </p:nvSpPr>
        <p:spPr>
          <a:prstGeom prst="rect">
            <a:avLst/>
          </a:prstGeom>
        </p:spPr>
        <p:txBody>
          <a:bodyPr>
            <a:normAutofit fontScale="100000" lnSpcReduction="0"/>
          </a:bodyPr>
          <a:lstStyle>
            <a:lvl1pPr defTabSz="402336">
              <a:defRPr sz="6512"/>
            </a:lvl1pPr>
          </a:lstStyle>
          <a:p>
            <a:pPr/>
            <a:r>
              <a:t>Why Economic History?</a:t>
            </a:r>
          </a:p>
        </p:txBody>
      </p:sp>
      <p:sp>
        <p:nvSpPr>
          <p:cNvPr id="109" name="Robert M. Solow (1985): Economic History and Economics &lt;http://www.jstor.org/stable/1805620&gt;…"/>
          <p:cNvSpPr txBox="1"/>
          <p:nvPr>
            <p:ph type="body" idx="4294967295"/>
          </p:nvPr>
        </p:nvSpPr>
        <p:spPr>
          <a:xfrm>
            <a:off x="457200" y="1600200"/>
            <a:ext cx="8229600" cy="4922393"/>
          </a:xfrm>
          <a:prstGeom prst="rect">
            <a:avLst/>
          </a:prstGeom>
        </p:spPr>
        <p:txBody>
          <a:bodyPr>
            <a:normAutofit fontScale="100000" lnSpcReduction="0"/>
          </a:bodyPr>
          <a:lstStyle/>
          <a:p>
            <a:pPr marL="0" indent="0">
              <a:lnSpc>
                <a:spcPts val="5100"/>
              </a:lnSpc>
              <a:spcBef>
                <a:spcPts val="1200"/>
              </a:spcBef>
              <a:buSzTx/>
              <a:buFontTx/>
              <a:buNone/>
              <a:defRPr sz="2800">
                <a:uFillTx/>
                <a:latin typeface="Times New Roman"/>
                <a:ea typeface="Times New Roman"/>
                <a:cs typeface="Times New Roman"/>
                <a:sym typeface="Times New Roman"/>
              </a:defRPr>
            </a:pPr>
            <a:r>
              <a:t>Robert M. Solow (1985): </a:t>
            </a:r>
            <a:r>
              <a:rPr i="1">
                <a:latin typeface="Times"/>
                <a:ea typeface="Times"/>
                <a:cs typeface="Times"/>
                <a:sym typeface="Times"/>
              </a:rPr>
              <a:t>Economic History and Economics </a:t>
            </a:r>
            <a:r>
              <a:t>&lt;</a:t>
            </a:r>
            <a:r>
              <a:rPr u="sng">
                <a:solidFill>
                  <a:srgbClr val="0000FF"/>
                </a:solidFill>
                <a:uFill>
                  <a:solidFill>
                    <a:srgbClr val="0000FF"/>
                  </a:solidFill>
                </a:uFill>
                <a:hlinkClick r:id="rId2" invalidUrl="" action="" tgtFrame="" tooltip="" history="1" highlightClick="0" endSnd="0"/>
              </a:rPr>
              <a:t>http://www.jstor.org/stable/1805620</a:t>
            </a:r>
            <a:r>
              <a:t>&gt;</a:t>
            </a:r>
          </a:p>
          <a:p>
            <a:pPr marL="0" indent="0">
              <a:lnSpc>
                <a:spcPts val="5100"/>
              </a:lnSpc>
              <a:spcBef>
                <a:spcPts val="1200"/>
              </a:spcBef>
              <a:buSzTx/>
              <a:buFontTx/>
              <a:buNone/>
              <a:defRPr sz="2800">
                <a:uFillTx/>
                <a:latin typeface="Times New Roman"/>
                <a:ea typeface="Times New Roman"/>
                <a:cs typeface="Times New Roman"/>
                <a:sym typeface="Times New Roman"/>
              </a:defRPr>
            </a:pPr>
            <a:r>
              <a:t>Kenneth J. Arrow (1985): </a:t>
            </a:r>
            <a:r>
              <a:rPr i="1">
                <a:latin typeface="Times"/>
                <a:ea typeface="Times"/>
                <a:cs typeface="Times"/>
                <a:sym typeface="Times"/>
              </a:rPr>
              <a:t>Maine and Texas </a:t>
            </a:r>
            <a:r>
              <a:t>&lt;</a:t>
            </a:r>
            <a:r>
              <a:rPr u="sng">
                <a:solidFill>
                  <a:srgbClr val="0000FF"/>
                </a:solidFill>
                <a:uFill>
                  <a:solidFill>
                    <a:srgbClr val="0000FF"/>
                  </a:solidFill>
                </a:uFill>
                <a:hlinkClick r:id="rId3" invalidUrl="" action="" tgtFrame="" tooltip="" history="1" highlightClick="0" endSnd="0"/>
              </a:rPr>
              <a:t>http://www.jstor.org/stable/1805618</a:t>
            </a:r>
            <a:r>
              <a:rPr>
                <a:solidFill>
                  <a:schemeClr val="accent1"/>
                </a:solidFill>
              </a:rPr>
              <a:t>&gt;</a:t>
            </a:r>
            <a:endParaRPr>
              <a:solidFill>
                <a:schemeClr val="accent1"/>
              </a:solidFill>
            </a:endParaRPr>
          </a:p>
          <a:p>
            <a:pPr marL="0" indent="0">
              <a:lnSpc>
                <a:spcPts val="5100"/>
              </a:lnSpc>
              <a:spcBef>
                <a:spcPts val="1200"/>
              </a:spcBef>
              <a:buSzTx/>
              <a:buFontTx/>
              <a:buNone/>
              <a:defRPr sz="2800">
                <a:uFillTx/>
                <a:latin typeface="Times New Roman"/>
                <a:ea typeface="Times New Roman"/>
                <a:cs typeface="Times New Roman"/>
                <a:sym typeface="Times New Roman"/>
              </a:defRPr>
            </a:pPr>
            <a:r>
              <a:t>Paul Krugman (2011): </a:t>
            </a:r>
            <a:r>
              <a:rPr i="1">
                <a:latin typeface="Times"/>
                <a:ea typeface="Times"/>
                <a:cs typeface="Times"/>
                <a:sym typeface="Times"/>
              </a:rPr>
              <a:t>Mr. Keynes and the Modern</a:t>
            </a:r>
            <a:r>
              <a:t>s &lt;</a:t>
            </a:r>
            <a:r>
              <a:rPr u="sng">
                <a:solidFill>
                  <a:srgbClr val="0000FF"/>
                </a:solidFill>
                <a:uFill>
                  <a:solidFill>
                    <a:srgbClr val="0000FF"/>
                  </a:solidFill>
                </a:uFill>
                <a:hlinkClick r:id="rId4" invalidUrl="" action="" tgtFrame="" tooltip="" history="1" highlightClick="0" endSnd="0"/>
              </a:rPr>
              <a:t>https://voxeu.org/article/mr-keynes-and-moderns</a:t>
            </a:r>
            <a:r>
              <a:rPr>
                <a:solidFill>
                  <a:schemeClr val="accent1"/>
                </a:solidFill>
              </a:rPr>
              <a:t>&gt; </a:t>
            </a:r>
            <a:endParaRPr>
              <a:latin typeface="Times"/>
              <a:ea typeface="Times"/>
              <a:cs typeface="Times"/>
              <a:sym typeface="Times"/>
            </a:endParaRPr>
          </a:p>
          <a:p>
            <a:pPr marL="0" indent="0">
              <a:lnSpc>
                <a:spcPts val="5100"/>
              </a:lnSpc>
              <a:spcBef>
                <a:spcPts val="1200"/>
              </a:spcBef>
              <a:buSzTx/>
              <a:buFontTx/>
              <a:buNone/>
              <a:defRPr sz="2800">
                <a:uFillTx/>
                <a:latin typeface="Times New Roman"/>
                <a:ea typeface="Times New Roman"/>
                <a:cs typeface="Times New Roman"/>
                <a:sym typeface="Times New Roman"/>
              </a:defRPr>
            </a:pPr>
            <a:r>
              <a:t>Carl Shapiro and Hal Varian (1999): </a:t>
            </a:r>
            <a:r>
              <a:rPr i="1">
                <a:latin typeface="Times"/>
                <a:ea typeface="Times"/>
                <a:cs typeface="Times"/>
                <a:sym typeface="Times"/>
              </a:rPr>
              <a:t>Information Rules: A Strategic Guide to the Network Economy</a:t>
            </a:r>
            <a:r>
              <a:t>, selections &lt;</a:t>
            </a:r>
            <a:r>
              <a:rPr u="sng">
                <a:solidFill>
                  <a:srgbClr val="0000FF"/>
                </a:solidFill>
                <a:uFill>
                  <a:solidFill>
                    <a:srgbClr val="0000FF"/>
                  </a:solidFill>
                </a:uFill>
                <a:hlinkClick r:id="rId5" invalidUrl="" action="" tgtFrame="" tooltip="" history="1" highlightClick="0" endSnd="0"/>
              </a:rPr>
              <a:t>https://delong.typepad.com/files/shapiro-variation-rules-selections.pdf</a:t>
            </a:r>
            <a:r>
              <a:t>&gt; </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2" name="What Are the Insights?"/>
          <p:cNvSpPr txBox="1"/>
          <p:nvPr>
            <p:ph type="title" idx="4294967295"/>
          </p:nvPr>
        </p:nvSpPr>
        <p:spPr>
          <a:prstGeom prst="rect">
            <a:avLst/>
          </a:prstGeom>
        </p:spPr>
        <p:txBody>
          <a:bodyPr>
            <a:normAutofit fontScale="100000" lnSpcReduction="0"/>
          </a:bodyPr>
          <a:lstStyle>
            <a:lvl1pPr defTabSz="384047">
              <a:defRPr sz="6719"/>
            </a:lvl1pPr>
          </a:lstStyle>
          <a:p>
            <a:pPr/>
            <a:r>
              <a:t>What Are the Insights?</a:t>
            </a:r>
          </a:p>
        </p:txBody>
      </p:sp>
      <p:sp>
        <p:nvSpPr>
          <p:cNvPr id="113" name="Scene: The Presidential Transition Offices, 8:30 am EST Friday December 5, 2008:"/>
          <p:cNvSpPr txBox="1"/>
          <p:nvPr>
            <p:ph type="body" sz="quarter" idx="4294967295"/>
          </p:nvPr>
        </p:nvSpPr>
        <p:spPr>
          <a:xfrm>
            <a:off x="457200" y="1600200"/>
            <a:ext cx="8229600" cy="427838"/>
          </a:xfrm>
          <a:prstGeom prst="rect">
            <a:avLst/>
          </a:prstGeom>
        </p:spPr>
        <p:txBody>
          <a:bodyPr>
            <a:normAutofit fontScale="100000" lnSpcReduction="0"/>
          </a:bodyPr>
          <a:lstStyle/>
          <a:p>
            <a:pPr marL="305180" indent="-305180" defTabSz="406908">
              <a:spcBef>
                <a:spcPts val="600"/>
              </a:spcBef>
              <a:defRPr sz="1869"/>
            </a:pPr>
            <a:r>
              <a:rPr b="1"/>
              <a:t>Scene</a:t>
            </a:r>
            <a:r>
              <a:t>: The Presidential Transition Offices, 8:30 am EST Friday December 5, 2008:</a:t>
            </a:r>
          </a:p>
        </p:txBody>
      </p:sp>
      <p:pic>
        <p:nvPicPr>
          <p:cNvPr id="114" name="Image" descr="Image"/>
          <p:cNvPicPr>
            <a:picLocks noChangeAspect="0"/>
          </p:cNvPicPr>
          <p:nvPr/>
        </p:nvPicPr>
        <p:blipFill>
          <a:blip r:embed="rId2">
            <a:extLst/>
          </a:blip>
          <a:stretch>
            <a:fillRect/>
          </a:stretch>
        </p:blipFill>
        <p:spPr>
          <a:xfrm>
            <a:off x="2215716" y="2028037"/>
            <a:ext cx="6471084" cy="4645496"/>
          </a:xfrm>
          <a:prstGeom prst="rect">
            <a:avLst/>
          </a:prstGeom>
          <a:ln w="12700">
            <a:miter lim="400000"/>
          </a:ln>
        </p:spPr>
      </p:pic>
      <p:sp>
        <p:nvSpPr>
          <p:cNvPr id="115" name="Questions:…"/>
          <p:cNvSpPr txBox="1"/>
          <p:nvPr/>
        </p:nvSpPr>
        <p:spPr>
          <a:xfrm>
            <a:off x="457200" y="2028037"/>
            <a:ext cx="1758517" cy="437625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94893" indent="-294893" defTabSz="393192">
              <a:spcBef>
                <a:spcPts val="600"/>
              </a:spcBef>
              <a:buSzPct val="100000"/>
              <a:buFont typeface="Arial"/>
              <a:buChar char="•"/>
              <a:defRPr sz="1806"/>
            </a:pPr>
            <a:r>
              <a:rPr b="1"/>
              <a:t>Questions</a:t>
            </a:r>
            <a:r>
              <a:t>: </a:t>
            </a:r>
          </a:p>
          <a:p>
            <a:pPr marL="294893" indent="-294893" defTabSz="393192">
              <a:spcBef>
                <a:spcPts val="600"/>
              </a:spcBef>
              <a:buSzPct val="100000"/>
              <a:buFont typeface="Arial"/>
              <a:buChar char="•"/>
              <a:defRPr sz="1806"/>
            </a:pPr>
            <a:r>
              <a:t>Just what is going on? </a:t>
            </a:r>
          </a:p>
          <a:p>
            <a:pPr marL="294893" indent="-294893" defTabSz="393192">
              <a:spcBef>
                <a:spcPts val="600"/>
              </a:spcBef>
              <a:buSzPct val="100000"/>
              <a:buFont typeface="Arial"/>
              <a:buChar char="•"/>
              <a:defRPr sz="1806"/>
            </a:pPr>
            <a:r>
              <a:t>What is the government supposed to be doing to stop it from doing that?</a:t>
            </a:r>
          </a:p>
          <a:p>
            <a:pPr marL="294893" indent="-294893" defTabSz="393192">
              <a:spcBef>
                <a:spcPts val="600"/>
              </a:spcBef>
              <a:buSzPct val="100000"/>
              <a:buFont typeface="Arial"/>
              <a:buChar char="•"/>
              <a:defRPr sz="1806"/>
            </a:pPr>
            <a:r>
              <a:t>What can our economists tell us about the best policy response?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Outline…"/>
          <p:cNvSpPr txBox="1"/>
          <p:nvPr>
            <p:ph type="title" idx="4294967295"/>
          </p:nvPr>
        </p:nvSpPr>
        <p:spPr>
          <a:xfrm>
            <a:off x="457200" y="0"/>
            <a:ext cx="8229600" cy="1508126"/>
          </a:xfrm>
          <a:prstGeom prst="rect">
            <a:avLst/>
          </a:prstGeom>
        </p:spPr>
        <p:txBody>
          <a:bodyPr/>
          <a:lstStyle>
            <a:lvl1pPr>
              <a:defRPr sz="8000"/>
            </a:lvl1pPr>
          </a:lstStyle>
          <a:p>
            <a:pPr/>
            <a:r>
              <a:t>Outline…</a:t>
            </a:r>
          </a:p>
        </p:txBody>
      </p:sp>
      <p:sp>
        <p:nvSpPr>
          <p:cNvPr id="49" name="Econ 210a: Logistics…"/>
          <p:cNvSpPr txBox="1"/>
          <p:nvPr>
            <p:ph type="body" idx="4294967295"/>
          </p:nvPr>
        </p:nvSpPr>
        <p:spPr>
          <a:xfrm>
            <a:off x="457200" y="1508125"/>
            <a:ext cx="8229600" cy="4655195"/>
          </a:xfrm>
          <a:prstGeom prst="rect">
            <a:avLst/>
          </a:prstGeom>
        </p:spPr>
        <p:txBody>
          <a:bodyPr>
            <a:normAutofit fontScale="100000" lnSpcReduction="0"/>
          </a:bodyPr>
          <a:lstStyle/>
          <a:p>
            <a:pPr marL="342899" indent="-342899">
              <a:defRPr sz="2600"/>
            </a:pPr>
            <a:r>
              <a:t>Econ 210a: Logistics</a:t>
            </a:r>
          </a:p>
          <a:p>
            <a:pPr lvl="1" marL="800099" indent="-342899">
              <a:buChar char="•"/>
              <a:defRPr sz="2600"/>
            </a:pPr>
            <a:r>
              <a:t>A Word on Lecture vs. Discussion…</a:t>
            </a:r>
          </a:p>
          <a:p>
            <a:pPr marL="342899" indent="-342899">
              <a:defRPr sz="2600"/>
            </a:pPr>
            <a:r>
              <a:t>Why Economic History</a:t>
            </a:r>
          </a:p>
          <a:p>
            <a:pPr lvl="1" marL="800099" indent="-342899">
              <a:buChar char="•"/>
              <a:defRPr sz="2600"/>
            </a:pPr>
            <a:r>
              <a:t>Insights History Provides to the Practicing Economist? </a:t>
            </a:r>
          </a:p>
          <a:p>
            <a:pPr lvl="1" marL="800099" indent="-342899">
              <a:buChar char="•"/>
              <a:defRPr sz="2600"/>
            </a:pPr>
            <a:r>
              <a:t>Readings: Opinions on the Point of Economic History &lt;</a:t>
            </a:r>
            <a:r>
              <a:rPr u="sng">
                <a:solidFill>
                  <a:srgbClr val="0000FF"/>
                </a:solidFill>
                <a:uFill>
                  <a:solidFill>
                    <a:srgbClr val="0000FF"/>
                  </a:solidFill>
                </a:uFill>
                <a:hlinkClick r:id="rId2" invalidUrl="" action="" tgtFrame="" tooltip="" history="1" highlightClick="0" endSnd="0"/>
              </a:rPr>
              <a:t>https://www.icloud.com/keynote/0qxY-UGeEjom7SGGpw2qDMM2Q</a:t>
            </a:r>
            <a:r>
              <a:t>&gt;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18" name="Scene: The Bretton Woods Hotel, in Bretton Woods, NH, in April 2011"/>
          <p:cNvSpPr txBox="1"/>
          <p:nvPr>
            <p:ph type="title" idx="4294967295"/>
          </p:nvPr>
        </p:nvSpPr>
        <p:spPr>
          <a:prstGeom prst="rect">
            <a:avLst/>
          </a:prstGeom>
        </p:spPr>
        <p:txBody>
          <a:bodyPr/>
          <a:lstStyle>
            <a:lvl1pPr>
              <a:defRPr sz="4200"/>
            </a:lvl1pPr>
          </a:lstStyle>
          <a:p>
            <a:pPr/>
            <a:r>
              <a:t>Scene: The Bretton Woods Hotel, in Bretton Woods, NH, in April 2011</a:t>
            </a:r>
          </a:p>
        </p:txBody>
      </p:sp>
      <p:sp>
        <p:nvSpPr>
          <p:cNvPr id="119" name="Martin Wolf: How far do you feel that what we have experienced in the last few years suggests that economists just did not understand what was going on?…"/>
          <p:cNvSpPr txBox="1"/>
          <p:nvPr>
            <p:ph type="body" idx="4294967295"/>
          </p:nvPr>
        </p:nvSpPr>
        <p:spPr>
          <a:xfrm>
            <a:off x="457200" y="1600200"/>
            <a:ext cx="8229600" cy="4655195"/>
          </a:xfrm>
          <a:prstGeom prst="rect">
            <a:avLst/>
          </a:prstGeom>
        </p:spPr>
        <p:txBody>
          <a:bodyPr>
            <a:normAutofit fontScale="100000" lnSpcReduction="0"/>
          </a:bodyPr>
          <a:lstStyle/>
          <a:p>
            <a:pPr marL="0" indent="0" defTabSz="429768">
              <a:buSzTx/>
              <a:buFontTx/>
              <a:buNone/>
              <a:defRPr sz="2350"/>
            </a:pPr>
            <a:r>
              <a:rPr b="1"/>
              <a:t>Martin Wolf:</a:t>
            </a:r>
            <a:r>
              <a:t> How far do you feel that what we have experienced in the last few years suggests that economists just did not understand what was going on?</a:t>
            </a:r>
          </a:p>
          <a:p>
            <a:pPr marL="0" indent="0" defTabSz="429768">
              <a:buSzTx/>
              <a:buFontTx/>
              <a:buNone/>
              <a:defRPr sz="2350"/>
            </a:pPr>
            <a:r>
              <a:rPr b="1"/>
              <a:t>Larry Summers</a:t>
            </a:r>
            <a:r>
              <a:t>: There are things economists did not know. There are things economists were wrong about. And there are things where some economists were right…</a:t>
            </a:r>
          </a:p>
          <a:p>
            <a:pPr marL="322325" indent="-322325" defTabSz="429768">
              <a:defRPr sz="2350"/>
            </a:pPr>
            <a:r>
              <a:t>…When I was in the government, I got a lot of papers…. I attempted to read all of the ones that used the words "leverage," "liquidity," "deflation," or “depression”… I attempted to read none of the ones that used the words "neoclassical," "choice-theoretic," "real business cycle," or "optimizing model of”. There were more in the second…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 name="Bretton Woods Hotel II"/>
          <p:cNvSpPr txBox="1"/>
          <p:nvPr>
            <p:ph type="title" idx="4294967295"/>
          </p:nvPr>
        </p:nvSpPr>
        <p:spPr>
          <a:prstGeom prst="rect">
            <a:avLst/>
          </a:prstGeom>
        </p:spPr>
        <p:txBody>
          <a:bodyPr>
            <a:normAutofit fontScale="100000" lnSpcReduction="0"/>
          </a:bodyPr>
          <a:lstStyle>
            <a:lvl1pPr defTabSz="384047">
              <a:defRPr sz="6719"/>
            </a:lvl1pPr>
          </a:lstStyle>
          <a:p>
            <a:pPr/>
            <a:r>
              <a:t>Bretton Woods Hotel II</a:t>
            </a:r>
          </a:p>
        </p:txBody>
      </p:sp>
      <p:sp>
        <p:nvSpPr>
          <p:cNvPr id="123" name="Larry Summers (cont.): …But there were a reasonable number in the first. And they told you a lot. There is a lot in [Walter] Bagehot['s 1873 Lombard Street] about the crisis we just went through. There is more in [Hyman] Minsky. And there is still more in [Charles] Kindleberger['s 1978 Manias, Panics, and Crashes]….…"/>
          <p:cNvSpPr txBox="1"/>
          <p:nvPr>
            <p:ph type="body" idx="4294967295"/>
          </p:nvPr>
        </p:nvSpPr>
        <p:spPr>
          <a:xfrm>
            <a:off x="457200" y="1600200"/>
            <a:ext cx="8229600" cy="4655195"/>
          </a:xfrm>
          <a:prstGeom prst="rect">
            <a:avLst/>
          </a:prstGeom>
        </p:spPr>
        <p:txBody>
          <a:bodyPr>
            <a:normAutofit fontScale="100000" lnSpcReduction="0"/>
          </a:bodyPr>
          <a:lstStyle/>
          <a:p>
            <a:pPr marL="329183" indent="-329183" defTabSz="438911">
              <a:defRPr sz="2400"/>
            </a:pPr>
            <a:r>
              <a:rPr b="1"/>
              <a:t>Larry Summers (cont.)</a:t>
            </a:r>
            <a:r>
              <a:t>: …But there were a reasonable number in the first. And they told you a lot. There is a lot in [Walter] Bagehot['s 1873 </a:t>
            </a:r>
            <a:r>
              <a:rPr i="1"/>
              <a:t>Lombard Street</a:t>
            </a:r>
            <a:r>
              <a:t>] about the crisis we just went through. There is more in [Hyman] Minsky. And there is still more in [Charles] Kindleberger['s 1978 </a:t>
            </a:r>
            <a:r>
              <a:rPr i="1"/>
              <a:t>Manias, Panics, and Crashes</a:t>
            </a:r>
            <a:r>
              <a:t>]…. </a:t>
            </a:r>
          </a:p>
          <a:p>
            <a:pPr marL="329183" indent="-329183" defTabSz="438911">
              <a:defRPr sz="2400"/>
            </a:pPr>
            <a:r>
              <a:t>There are enormous amounts that are essentially distracting, confusing, and problem-denying in the stuff that is the substance of the first year course in Ph.D. programs. I think economics knows a fair amount. I think economics has forgotten a fair amount that is relevant. And it has been distracted by an enormous amount…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6" name="Larry Summers (cont.): …People who were practical understood… liquidity finding its way into… asset price inflation and being problematic… but those concepts were at the very edge—or in many cases not even at the very edge—of contemporary macroeconomics, to the great detriment of contemporary macroeconomics.…"/>
          <p:cNvSpPr txBox="1"/>
          <p:nvPr>
            <p:ph type="body" idx="4294967295"/>
          </p:nvPr>
        </p:nvSpPr>
        <p:spPr>
          <a:xfrm>
            <a:off x="457200" y="1600200"/>
            <a:ext cx="8229600" cy="4655195"/>
          </a:xfrm>
          <a:prstGeom prst="rect">
            <a:avLst/>
          </a:prstGeom>
        </p:spPr>
        <p:txBody>
          <a:bodyPr>
            <a:normAutofit fontScale="100000" lnSpcReduction="0"/>
          </a:bodyPr>
          <a:lstStyle/>
          <a:p>
            <a:pPr marL="209168" indent="-209168" defTabSz="278892">
              <a:spcBef>
                <a:spcPts val="400"/>
              </a:spcBef>
              <a:defRPr sz="2196"/>
            </a:pPr>
            <a:r>
              <a:rPr b="1"/>
              <a:t>Larry Summers (cont.)</a:t>
            </a:r>
            <a:r>
              <a:t>: …People who were practical understood… liquidity finding its way into… asset price inflation and being problematic… but those concepts were at the very edge—or in many cases not even at the very edge—of contemporary macroeconomics, to the great detriment of contemporary macroeconomics. </a:t>
            </a:r>
          </a:p>
          <a:p>
            <a:pPr marL="209168" indent="-209168" defTabSz="278892">
              <a:spcBef>
                <a:spcPts val="400"/>
              </a:spcBef>
              <a:defRPr sz="2196"/>
            </a:pPr>
            <a:r>
              <a:t>The wisdom that is in the Bagehot-Minsky-Kindleberger-Eichengreen-Akerlof-Shiller… runs way ahead of those who bring negative attitudes to economics.… We make a serious mistake when we throw the baby out with the bathwater…. </a:t>
            </a:r>
          </a:p>
          <a:p>
            <a:pPr marL="209168" indent="-209168" defTabSz="278892">
              <a:spcBef>
                <a:spcPts val="400"/>
              </a:spcBef>
              <a:defRPr sz="2196"/>
            </a:pPr>
            <a:r>
              <a:t>But… the vast edifice in both its new Keynesian variety and its new classical variety of attempting to place microfoundations under macroeconomics was not something that informed the policy-making process in any important way…</a:t>
            </a:r>
          </a:p>
        </p:txBody>
      </p:sp>
      <p:sp>
        <p:nvSpPr>
          <p:cNvPr id="127" name="Bretton Woods Hotel III"/>
          <p:cNvSpPr txBox="1"/>
          <p:nvPr/>
        </p:nvSpPr>
        <p:spPr>
          <a:xfrm>
            <a:off x="457200" y="-1"/>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algn="ctr" defTabSz="374904">
              <a:defRPr b="1" sz="6560">
                <a:solidFill>
                  <a:srgbClr val="000080"/>
                </a:solidFill>
              </a:defRPr>
            </a:lvl1pPr>
          </a:lstStyle>
          <a:p>
            <a:pPr/>
            <a:r>
              <a:t>Bretton Woods Hotel III</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30" name="Insights: Warsh on Shapiro and Varian’s Information Rules"/>
          <p:cNvSpPr txBox="1"/>
          <p:nvPr>
            <p:ph type="title" idx="4294967295"/>
          </p:nvPr>
        </p:nvSpPr>
        <p:spPr>
          <a:prstGeom prst="rect">
            <a:avLst/>
          </a:prstGeom>
        </p:spPr>
        <p:txBody>
          <a:bodyPr/>
          <a:lstStyle/>
          <a:p>
            <a:pPr/>
            <a:r>
              <a:t>Insights: Warsh on Shapiro and Varian’s </a:t>
            </a:r>
            <a:r>
              <a:rPr i="1"/>
              <a:t>Information Rules</a:t>
            </a:r>
          </a:p>
        </p:txBody>
      </p:sp>
      <p:sp>
        <p:nvSpPr>
          <p:cNvPr id="131" name="David Warsh: As they increasingly were drawn into the policy battles of the information age, Shapiro and Varian heard the constant refrain… the old rules had been broken; a new set of principles was required to guide business strategy and public policy…. But, they said, ou don't need a brand-new economics. You just need to see the really cool stuff. Incompatible standards… Edison and Westinghouse in electricity…. Neither positive feedback and network externalities… is… recent…. Railroads, highways, electricity grids, television, e-mail: all obey the same basic principles…"/>
          <p:cNvSpPr txBox="1"/>
          <p:nvPr>
            <p:ph type="body" idx="4294967295"/>
          </p:nvPr>
        </p:nvSpPr>
        <p:spPr>
          <a:xfrm>
            <a:off x="457200" y="1600200"/>
            <a:ext cx="8229600" cy="4655195"/>
          </a:xfrm>
          <a:prstGeom prst="rect">
            <a:avLst/>
          </a:prstGeom>
        </p:spPr>
        <p:txBody>
          <a:bodyPr>
            <a:normAutofit fontScale="100000" lnSpcReduction="0"/>
          </a:bodyPr>
          <a:lstStyle/>
          <a:p>
            <a:pPr marL="325754" indent="-325754" defTabSz="434340">
              <a:defRPr sz="2660"/>
            </a:pPr>
            <a:r>
              <a:rPr b="1"/>
              <a:t>David Warsh</a:t>
            </a:r>
            <a:r>
              <a:t>: As they increasingly were drawn into the policy battles of the information age, Shapiro and Varian heard the constant refrain… the old rules had been broken; a new set of principles was required to guide business strategy and public policy…. But, they said, ou don't need a brand-new economics. You just need to see the really cool stuff. Incompatible standards… Edison and Westinghouse in electricity…. Neither positive feedback and network externalities… is… recent…. Railroads, highways, electricity grids, television, e-mail: all obey the same basic principles…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Insights: Solow"/>
          <p:cNvSpPr txBox="1"/>
          <p:nvPr>
            <p:ph type="title" idx="4294967295"/>
          </p:nvPr>
        </p:nvSpPr>
        <p:spPr>
          <a:xfrm>
            <a:off x="457200" y="-1"/>
            <a:ext cx="8229600" cy="1143002"/>
          </a:xfrm>
          <a:prstGeom prst="rect">
            <a:avLst/>
          </a:prstGeom>
        </p:spPr>
        <p:txBody>
          <a:bodyPr>
            <a:normAutofit fontScale="100000" lnSpcReduction="0"/>
          </a:bodyPr>
          <a:lstStyle/>
          <a:p>
            <a:pPr/>
            <a:r>
              <a:t>Insights: Solow</a:t>
            </a:r>
          </a:p>
        </p:txBody>
      </p:sp>
      <p:sp>
        <p:nvSpPr>
          <p:cNvPr id="134" name="Robert Solow: Complicated system... cannot conduct controlled experiments... a social science... subject to Damon Runyon's Law that nothing between human beings is more than three to one... narrowly economic activity is embedded in a web of social institutions, customs, beliefs, and attitudes….…"/>
          <p:cNvSpPr txBox="1"/>
          <p:nvPr>
            <p:ph type="body" idx="4294967295"/>
          </p:nvPr>
        </p:nvSpPr>
        <p:spPr>
          <a:xfrm>
            <a:off x="457200" y="1600200"/>
            <a:ext cx="8229600" cy="4989513"/>
          </a:xfrm>
          <a:prstGeom prst="rect">
            <a:avLst/>
          </a:prstGeom>
        </p:spPr>
        <p:txBody>
          <a:bodyPr>
            <a:normAutofit fontScale="100000" lnSpcReduction="0"/>
          </a:bodyPr>
          <a:lstStyle/>
          <a:p>
            <a:pPr marL="226314" indent="-226314" defTabSz="301752">
              <a:lnSpc>
                <a:spcPct val="80000"/>
              </a:lnSpc>
              <a:spcBef>
                <a:spcPts val="300"/>
              </a:spcBef>
              <a:defRPr sz="2112"/>
            </a:pPr>
            <a:r>
              <a:rPr b="1"/>
              <a:t>Robert Solow:</a:t>
            </a:r>
            <a:r>
              <a:t> Complicated system... cannot conduct controlled experiments... a social science... subject to Damon Runyon's Law that nothing between human beings is more than three to one... narrowly economic activity is embedded in a web of social institutions, customs, beliefs, and attitudes….</a:t>
            </a:r>
          </a:p>
          <a:p>
            <a:pPr marL="226314" indent="-226314" defTabSz="301752">
              <a:lnSpc>
                <a:spcPct val="80000"/>
              </a:lnSpc>
              <a:spcBef>
                <a:spcPts val="300"/>
              </a:spcBef>
              <a:defRPr sz="2112"/>
            </a:pPr>
            <a:r>
              <a:t>As soon as time-series get long enough to offer hope of discriminating among complex hypotheses, the likelihood that they remain stationary dwindles away, and the noise level gets correspondingly high. Under these circumstances, a little cleverness and persistence can get you almost any result you want…. </a:t>
            </a:r>
          </a:p>
          <a:p>
            <a:pPr marL="226314" indent="-226314" defTabSz="301752">
              <a:lnSpc>
                <a:spcPct val="80000"/>
              </a:lnSpc>
              <a:spcBef>
                <a:spcPts val="300"/>
              </a:spcBef>
              <a:defRPr sz="2112"/>
            </a:pPr>
            <a:r>
              <a:t>If the project of turning economics into a hard science could succeed, it would surely be worth doing. No doubt some of us should keep trying…. </a:t>
            </a:r>
          </a:p>
          <a:p>
            <a:pPr marL="226314" indent="-226314" defTabSz="301752">
              <a:lnSpc>
                <a:spcPct val="80000"/>
              </a:lnSpc>
              <a:spcBef>
                <a:spcPts val="300"/>
              </a:spcBef>
              <a:defRPr sz="2112"/>
            </a:pPr>
            <a:r>
              <a:t>The economic historian can ask whether this or that [model-]story rings true when applied in earlier times or other places, and, if not, why not... offer… a sense of the variety and flexibility of social arrangements... the interaction of economic behavior and other social institutions…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Insights: Arrow"/>
          <p:cNvSpPr txBox="1"/>
          <p:nvPr>
            <p:ph type="title" idx="4294967295"/>
          </p:nvPr>
        </p:nvSpPr>
        <p:spPr>
          <a:xfrm>
            <a:off x="457200" y="-1"/>
            <a:ext cx="8229600" cy="1574802"/>
          </a:xfrm>
          <a:prstGeom prst="rect">
            <a:avLst/>
          </a:prstGeom>
        </p:spPr>
        <p:txBody>
          <a:bodyPr>
            <a:normAutofit fontScale="100000" lnSpcReduction="0"/>
          </a:bodyPr>
          <a:lstStyle/>
          <a:p>
            <a:pPr/>
            <a:r>
              <a:t>Insights: Arrow</a:t>
            </a:r>
          </a:p>
        </p:txBody>
      </p:sp>
      <p:sp>
        <p:nvSpPr>
          <p:cNvPr id="137" name="Kenneth Arrow: The use of economic history as a source of empirical evidence for testing theories and estimating relations....…"/>
          <p:cNvSpPr txBox="1"/>
          <p:nvPr>
            <p:ph type="body" idx="4294967295"/>
          </p:nvPr>
        </p:nvSpPr>
        <p:spPr>
          <a:xfrm>
            <a:off x="457200" y="1849437"/>
            <a:ext cx="8229600" cy="4525963"/>
          </a:xfrm>
          <a:prstGeom prst="rect">
            <a:avLst/>
          </a:prstGeom>
        </p:spPr>
        <p:txBody>
          <a:bodyPr>
            <a:normAutofit fontScale="100000" lnSpcReduction="0"/>
          </a:bodyPr>
          <a:lstStyle/>
          <a:p>
            <a:pPr marL="342900" indent="-342900">
              <a:lnSpc>
                <a:spcPct val="80000"/>
              </a:lnSpc>
              <a:spcBef>
                <a:spcPts val="500"/>
              </a:spcBef>
            </a:pPr>
            <a:r>
              <a:rPr b="1"/>
              <a:t>Kenneth Arrow:</a:t>
            </a:r>
            <a:r>
              <a:t> The use of economic history as a source of empirical evidence for testing theories and estimating relations.... </a:t>
            </a:r>
          </a:p>
          <a:p>
            <a:pPr marL="342900" indent="-342900">
              <a:lnSpc>
                <a:spcPct val="80000"/>
              </a:lnSpc>
              <a:spcBef>
                <a:spcPts val="500"/>
              </a:spcBef>
            </a:pPr>
            <a:r>
              <a:t>A second use… historical conditioning… national or cultural conditioning…. Cultural differences between nations, with all their implications for polity and economy, are precipitates of past events.... It will always be true that practical understanding of the present will require knowledge of the past...</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Catch Our Breath…"/>
          <p:cNvSpPr txBox="1"/>
          <p:nvPr>
            <p:ph type="title"/>
          </p:nvPr>
        </p:nvSpPr>
        <p:spPr>
          <a:xfrm>
            <a:off x="390757" y="-1"/>
            <a:ext cx="8255001" cy="1587501"/>
          </a:xfrm>
          <a:prstGeom prst="rect">
            <a:avLst/>
          </a:prstGeom>
        </p:spPr>
        <p:txBody>
          <a:bodyPr/>
          <a:lstStyle>
            <a:lvl1pPr>
              <a:defRPr>
                <a:solidFill>
                  <a:srgbClr val="800000"/>
                </a:solidFill>
              </a:defRPr>
            </a:lvl1pPr>
          </a:lstStyle>
          <a:p>
            <a:pPr/>
            <a:r>
              <a:t>Catch Our Breath…</a:t>
            </a:r>
          </a:p>
        </p:txBody>
      </p:sp>
      <p:sp>
        <p:nvSpPr>
          <p:cNvPr id="140" name="Ask a couple of questions?…"/>
          <p:cNvSpPr txBox="1"/>
          <p:nvPr>
            <p:ph type="body" sz="half" idx="1"/>
          </p:nvPr>
        </p:nvSpPr>
        <p:spPr>
          <a:xfrm>
            <a:off x="390757" y="1508814"/>
            <a:ext cx="4127501" cy="4762501"/>
          </a:xfrm>
          <a:prstGeom prst="rect">
            <a:avLst/>
          </a:prstGeom>
        </p:spPr>
        <p:txBody>
          <a:bodyPr anchor="t"/>
          <a:lstStyle/>
          <a:p>
            <a:pPr>
              <a:spcBef>
                <a:spcPts val="800"/>
              </a:spcBef>
            </a:pPr>
            <a:r>
              <a:t>Ask a couple of questions? </a:t>
            </a:r>
          </a:p>
          <a:p>
            <a:pPr>
              <a:spcBef>
                <a:spcPts val="800"/>
              </a:spcBef>
            </a:pPr>
            <a:r>
              <a:t>Make a couple of comments?</a:t>
            </a:r>
          </a:p>
          <a:p>
            <a:pPr>
              <a:spcBef>
                <a:spcPts val="800"/>
              </a:spcBef>
            </a:pPr>
            <a:r>
              <a:t>Any more readings to recommend?</a:t>
            </a:r>
          </a:p>
        </p:txBody>
      </p:sp>
      <p:pic>
        <p:nvPicPr>
          <p:cNvPr id="141" name="Image" descr="Image"/>
          <p:cNvPicPr>
            <a:picLocks noChangeAspect="1"/>
          </p:cNvPicPr>
          <p:nvPr/>
        </p:nvPicPr>
        <p:blipFill>
          <a:blip r:embed="rId2">
            <a:extLst/>
          </a:blip>
          <a:stretch>
            <a:fillRect/>
          </a:stretch>
        </p:blipFill>
        <p:spPr>
          <a:xfrm>
            <a:off x="4518257" y="1508814"/>
            <a:ext cx="4127501" cy="4087583"/>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Logistics"/>
          <p:cNvSpPr txBox="1"/>
          <p:nvPr>
            <p:ph type="title" idx="4294967295"/>
          </p:nvPr>
        </p:nvSpPr>
        <p:spPr>
          <a:xfrm>
            <a:off x="457200" y="0"/>
            <a:ext cx="8229600" cy="1508126"/>
          </a:xfrm>
          <a:prstGeom prst="rect">
            <a:avLst/>
          </a:prstGeom>
        </p:spPr>
        <p:txBody>
          <a:bodyPr/>
          <a:lstStyle>
            <a:lvl1pPr>
              <a:defRPr sz="8000"/>
            </a:lvl1pPr>
          </a:lstStyle>
          <a:p>
            <a:pPr/>
            <a:r>
              <a:t>Logistics</a:t>
            </a:r>
          </a:p>
        </p:txBody>
      </p:sp>
      <p:sp>
        <p:nvSpPr>
          <p:cNvPr id="52" name="Brad DeLong  Office Hours TBA Evans 691A &amp; by appointment—email delong@econ.berkeley.edu……"/>
          <p:cNvSpPr txBox="1"/>
          <p:nvPr>
            <p:ph type="body" idx="4294967295"/>
          </p:nvPr>
        </p:nvSpPr>
        <p:spPr>
          <a:xfrm>
            <a:off x="457200" y="1674648"/>
            <a:ext cx="8229600" cy="4655196"/>
          </a:xfrm>
          <a:prstGeom prst="rect">
            <a:avLst/>
          </a:prstGeom>
        </p:spPr>
        <p:txBody>
          <a:bodyPr>
            <a:normAutofit fontScale="100000" lnSpcReduction="0"/>
          </a:bodyPr>
          <a:lstStyle/>
          <a:p>
            <a:pPr marL="308609" indent="-308609" defTabSz="411479">
              <a:spcBef>
                <a:spcPts val="600"/>
              </a:spcBef>
              <a:defRPr sz="2340"/>
            </a:pPr>
            <a:r>
              <a:t>Brad DeLong  Office Hours TBA Evans 691A &amp; by appointment—email </a:t>
            </a:r>
            <a:r>
              <a:rPr u="sng">
                <a:solidFill>
                  <a:srgbClr val="0000FF"/>
                </a:solidFill>
                <a:uFill>
                  <a:solidFill>
                    <a:srgbClr val="0000FF"/>
                  </a:solidFill>
                </a:uFill>
                <a:hlinkClick r:id="rId2" invalidUrl="" action="" tgtFrame="" tooltip="" history="1" highlightClick="0" endSnd="0"/>
              </a:rPr>
              <a:t>delong@econ.berkeley.edu</a:t>
            </a:r>
            <a:r>
              <a:t>…</a:t>
            </a:r>
          </a:p>
          <a:p>
            <a:pPr marL="308609" indent="-308609" defTabSz="411479">
              <a:spcBef>
                <a:spcPts val="600"/>
              </a:spcBef>
              <a:defRPr sz="2340"/>
            </a:pPr>
            <a:r>
              <a:t>Weekly memos due Tu @ 5 pm: bcourses assignment page 200-300</a:t>
            </a:r>
          </a:p>
          <a:p>
            <a:pPr marL="308609" indent="-308609" defTabSz="411479">
              <a:spcBef>
                <a:spcPts val="600"/>
              </a:spcBef>
              <a:defRPr sz="2340"/>
            </a:pPr>
            <a:r>
              <a:t>Paper!</a:t>
            </a:r>
          </a:p>
          <a:p>
            <a:pPr lvl="1" marL="720089" indent="-308609" defTabSz="411479">
              <a:spcBef>
                <a:spcPts val="600"/>
              </a:spcBef>
              <a:buChar char="•"/>
              <a:defRPr sz="2340"/>
            </a:pPr>
            <a:r>
              <a:t>Discuss topic in first month</a:t>
            </a:r>
          </a:p>
          <a:p>
            <a:pPr lvl="1" marL="720089" indent="-308609" defTabSz="411479">
              <a:spcBef>
                <a:spcPts val="600"/>
              </a:spcBef>
              <a:buChar char="•"/>
              <a:defRPr sz="2340"/>
            </a:pPr>
            <a:r>
              <a:t>Prospectus due 5 pm Friday before spring vacation</a:t>
            </a:r>
          </a:p>
          <a:p>
            <a:pPr lvl="1" marL="720089" indent="-308609" defTabSz="411479">
              <a:spcBef>
                <a:spcPts val="600"/>
              </a:spcBef>
              <a:buChar char="•"/>
              <a:defRPr sz="2340"/>
            </a:pPr>
            <a:r>
              <a:t>Presentation (short) in class</a:t>
            </a:r>
          </a:p>
          <a:p>
            <a:pPr lvl="1" marL="720089" indent="-308609" defTabSz="411479">
              <a:spcBef>
                <a:spcPts val="600"/>
              </a:spcBef>
              <a:buChar char="•"/>
              <a:defRPr sz="2340"/>
            </a:pPr>
            <a:r>
              <a:t>Final paper</a:t>
            </a:r>
          </a:p>
          <a:p>
            <a:pPr lvl="2" marL="1131569" indent="-308609" defTabSz="411479">
              <a:spcBef>
                <a:spcPts val="600"/>
              </a:spcBef>
              <a:defRPr sz="2340"/>
            </a:pPr>
            <a:r>
              <a:t>We do have to give grades—timeliness a welcome source of identifying variance here…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5" name="Important Questions I"/>
          <p:cNvSpPr txBox="1"/>
          <p:nvPr>
            <p:ph type="title" idx="4294967295"/>
          </p:nvPr>
        </p:nvSpPr>
        <p:spPr>
          <a:prstGeom prst="rect">
            <a:avLst/>
          </a:prstGeom>
        </p:spPr>
        <p:txBody>
          <a:bodyPr/>
          <a:lstStyle/>
          <a:p>
            <a:pPr/>
            <a:r>
              <a:t>Important Questions I</a:t>
            </a:r>
          </a:p>
        </p:txBody>
      </p:sp>
      <p:sp>
        <p:nvSpPr>
          <p:cNvPr id="56" name="When are your midterms?…"/>
          <p:cNvSpPr txBox="1"/>
          <p:nvPr>
            <p:ph type="body" idx="4294967295"/>
          </p:nvPr>
        </p:nvSpPr>
        <p:spPr>
          <a:xfrm>
            <a:off x="457200" y="1600200"/>
            <a:ext cx="8229600" cy="4898877"/>
          </a:xfrm>
          <a:prstGeom prst="rect">
            <a:avLst/>
          </a:prstGeom>
        </p:spPr>
        <p:txBody>
          <a:bodyPr/>
          <a:lstStyle/>
          <a:p>
            <a:pPr marL="342899" indent="-342899">
              <a:defRPr sz="2400"/>
            </a:pPr>
            <a:r>
              <a:t>When are your midterms?</a:t>
            </a:r>
          </a:p>
          <a:p>
            <a:pPr marL="342899" indent="-342899">
              <a:defRPr sz="2400"/>
            </a:pPr>
            <a:r>
              <a:t>When are your finals?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9" name="Important Questions II"/>
          <p:cNvSpPr txBox="1"/>
          <p:nvPr>
            <p:ph type="title" idx="4294967295"/>
          </p:nvPr>
        </p:nvSpPr>
        <p:spPr>
          <a:prstGeom prst="rect">
            <a:avLst/>
          </a:prstGeom>
        </p:spPr>
        <p:txBody>
          <a:bodyPr/>
          <a:lstStyle/>
          <a:p>
            <a:pPr/>
            <a:r>
              <a:t>Important Questions II</a:t>
            </a:r>
          </a:p>
        </p:txBody>
      </p:sp>
      <p:sp>
        <p:nvSpPr>
          <p:cNvPr id="60" name="How many of you have read how many of the papers for this week?:"/>
          <p:cNvSpPr txBox="1"/>
          <p:nvPr>
            <p:ph type="body" idx="4294967295"/>
          </p:nvPr>
        </p:nvSpPr>
        <p:spPr>
          <a:xfrm>
            <a:off x="457200" y="1600200"/>
            <a:ext cx="8229600" cy="4898877"/>
          </a:xfrm>
          <a:prstGeom prst="rect">
            <a:avLst/>
          </a:prstGeom>
        </p:spPr>
        <p:txBody>
          <a:bodyPr/>
          <a:lstStyle>
            <a:lvl1pPr marL="342899" indent="-342899">
              <a:defRPr sz="2400"/>
            </a:lvl1pPr>
          </a:lstStyle>
          <a:p>
            <a:pPr/>
            <a:r>
              <a:t>How many of you have read how many of the papers for this week?:</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3" name="A Word on Lecture vs. Discussion…"/>
          <p:cNvSpPr txBox="1"/>
          <p:nvPr>
            <p:ph type="title" idx="4294967295"/>
          </p:nvPr>
        </p:nvSpPr>
        <p:spPr>
          <a:xfrm>
            <a:off x="457200" y="0"/>
            <a:ext cx="8229600" cy="1508126"/>
          </a:xfrm>
          <a:prstGeom prst="rect">
            <a:avLst/>
          </a:prstGeom>
        </p:spPr>
        <p:txBody>
          <a:bodyPr/>
          <a:lstStyle>
            <a:lvl1pPr>
              <a:defRPr sz="5000"/>
            </a:lvl1pPr>
          </a:lstStyle>
          <a:p>
            <a:pPr/>
            <a:r>
              <a:t>A Word on Lecture vs. Discussion…</a:t>
            </a:r>
          </a:p>
        </p:txBody>
      </p:sp>
      <p:sp>
        <p:nvSpPr>
          <p:cNvPr id="64" name="This is going to be mostly lecture today……"/>
          <p:cNvSpPr txBox="1"/>
          <p:nvPr>
            <p:ph type="body" idx="4294967295"/>
          </p:nvPr>
        </p:nvSpPr>
        <p:spPr>
          <a:xfrm>
            <a:off x="457200" y="1508125"/>
            <a:ext cx="5407075" cy="5165408"/>
          </a:xfrm>
          <a:prstGeom prst="rect">
            <a:avLst/>
          </a:prstGeom>
        </p:spPr>
        <p:txBody>
          <a:bodyPr>
            <a:normAutofit fontScale="100000" lnSpcReduction="0"/>
          </a:bodyPr>
          <a:lstStyle/>
          <a:p>
            <a:pPr marL="277748" indent="-277748" defTabSz="370331">
              <a:spcBef>
                <a:spcPts val="1000"/>
              </a:spcBef>
              <a:defRPr sz="1539"/>
            </a:pPr>
            <a:r>
              <a:t>This is going to be mostly lecture today…</a:t>
            </a:r>
          </a:p>
          <a:p>
            <a:pPr marL="277748" indent="-277748" defTabSz="370331">
              <a:spcBef>
                <a:spcPts val="1000"/>
              </a:spcBef>
              <a:defRPr sz="1539"/>
            </a:pPr>
            <a:r>
              <a:t>I very much hope to change that next week…</a:t>
            </a:r>
          </a:p>
          <a:p>
            <a:pPr marL="277748" indent="-277748" defTabSz="370331">
              <a:spcBef>
                <a:spcPts val="1000"/>
              </a:spcBef>
              <a:defRPr sz="1539"/>
            </a:pPr>
            <a:r>
              <a:t>The </a:t>
            </a:r>
            <a:r>
              <a:rPr i="1"/>
              <a:t>Divine Comedy</a:t>
            </a:r>
            <a:r>
              <a:t> of classroom experiences</a:t>
            </a:r>
          </a:p>
          <a:p>
            <a:pPr lvl="1" marL="606391" indent="-194911" defTabSz="370331">
              <a:spcBef>
                <a:spcPts val="1000"/>
              </a:spcBef>
              <a:buFontTx/>
              <a:buAutoNum type="arabicPeriod" startAt="1"/>
              <a:defRPr sz="1539"/>
            </a:pPr>
            <a:r>
              <a:rPr b="1"/>
              <a:t>Primum Mobile &amp; Empyrean</a:t>
            </a:r>
            <a:r>
              <a:t>: six students debate with about 3/4 of the rest chiming in (if one of you says something, about a 75% chance it will stick—if Barry or I say something, 25% chance)…</a:t>
            </a:r>
          </a:p>
          <a:p>
            <a:pPr lvl="1" marL="606391" indent="-194911" defTabSz="370331">
              <a:spcBef>
                <a:spcPts val="1000"/>
              </a:spcBef>
              <a:buFontTx/>
              <a:buAutoNum type="arabicPeriod" startAt="1"/>
              <a:defRPr sz="1539"/>
            </a:pPr>
            <a:r>
              <a:rPr b="1"/>
              <a:t>Outer Paradise</a:t>
            </a:r>
            <a:r>
              <a:t>: two or three students debate with the instructor; most of the rest listen—and follow… (50%)</a:t>
            </a:r>
          </a:p>
          <a:p>
            <a:pPr lvl="1" marL="606391" indent="-194911" defTabSz="370331">
              <a:spcBef>
                <a:spcPts val="1000"/>
              </a:spcBef>
              <a:buFontTx/>
              <a:buAutoNum type="arabicPeriod" startAt="1"/>
              <a:defRPr sz="1539"/>
            </a:pPr>
            <a:r>
              <a:rPr b="1"/>
              <a:t>Purgatory</a:t>
            </a:r>
            <a:r>
              <a:t>: Lecture… (25%)</a:t>
            </a:r>
          </a:p>
          <a:p>
            <a:pPr lvl="1" marL="606391" indent="-194911" defTabSz="370331">
              <a:spcBef>
                <a:spcPts val="1000"/>
              </a:spcBef>
              <a:buFontTx/>
              <a:buAutoNum type="arabicPeriod" startAt="1"/>
              <a:defRPr sz="1539"/>
            </a:pPr>
            <a:r>
              <a:rPr b="1"/>
              <a:t>Limbo</a:t>
            </a:r>
            <a:r>
              <a:t>: An airhog… (10%)</a:t>
            </a:r>
          </a:p>
          <a:p>
            <a:pPr lvl="1" marL="606391" indent="-194911" defTabSz="370331">
              <a:spcBef>
                <a:spcPts val="1000"/>
              </a:spcBef>
              <a:buFontTx/>
              <a:buAutoNum type="arabicPeriod" startAt="1"/>
              <a:defRPr b="1" sz="1539"/>
            </a:pPr>
            <a:r>
              <a:t>Inferno: </a:t>
            </a:r>
            <a:r>
              <a:rPr b="0"/>
              <a:t>Like pulling teeth: nobody has done the reading, or those who have don’t see the point of the reading…</a:t>
            </a:r>
            <a:endParaRPr b="0"/>
          </a:p>
          <a:p>
            <a:pPr marL="178552" indent="-178552" defTabSz="370331">
              <a:spcBef>
                <a:spcPts val="1000"/>
              </a:spcBef>
              <a:defRPr b="1" sz="1539"/>
            </a:pPr>
            <a:r>
              <a:rPr b="0"/>
              <a:t>Do note that Plato couldn’t sustain #1, even in his imagination…</a:t>
            </a:r>
            <a:endParaRPr b="0"/>
          </a:p>
          <a:p>
            <a:pPr marL="0" indent="0" defTabSz="370331">
              <a:spcBef>
                <a:spcPts val="600"/>
              </a:spcBef>
              <a:buSzTx/>
              <a:buFontTx/>
              <a:buNone/>
              <a:defRPr b="1" sz="1539"/>
            </a:pPr>
            <a:endParaRPr b="0"/>
          </a:p>
          <a:p>
            <a:pPr marL="0" indent="0" algn="ctr" defTabSz="370331">
              <a:spcBef>
                <a:spcPts val="600"/>
              </a:spcBef>
              <a:buSzTx/>
              <a:buFontTx/>
              <a:buNone/>
              <a:defRPr b="1" sz="1134"/>
            </a:pPr>
            <a:r>
              <a:rPr b="0"/>
              <a:t>&lt;</a:t>
            </a:r>
            <a:r>
              <a:rPr u="sng">
                <a:solidFill>
                  <a:srgbClr val="0000FF"/>
                </a:solidFill>
                <a:uFill>
                  <a:solidFill>
                    <a:srgbClr val="0000FF"/>
                  </a:solidFill>
                </a:uFill>
                <a:hlinkClick r:id="rId2" invalidUrl="" action="" tgtFrame="" tooltip="" history="1" highlightClick="0" endSnd="0"/>
              </a:rPr>
              <a:t>https://www.icloud.com/keynote/0vJOK4LT-gQ54Dd5S5RQRn1FQ</a:t>
            </a:r>
            <a:r>
              <a:rPr b="0"/>
              <a:t>&gt;</a:t>
            </a:r>
          </a:p>
        </p:txBody>
      </p:sp>
      <p:pic>
        <p:nvPicPr>
          <p:cNvPr id="65" name="Image" descr="Image"/>
          <p:cNvPicPr>
            <a:picLocks noChangeAspect="1"/>
          </p:cNvPicPr>
          <p:nvPr/>
        </p:nvPicPr>
        <p:blipFill>
          <a:blip r:embed="rId3">
            <a:extLst/>
          </a:blip>
          <a:stretch>
            <a:fillRect/>
          </a:stretch>
        </p:blipFill>
        <p:spPr>
          <a:xfrm>
            <a:off x="5864274" y="1508125"/>
            <a:ext cx="3008717" cy="516540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 name="Why Gather Us All Here W 1-3?"/>
          <p:cNvSpPr txBox="1"/>
          <p:nvPr>
            <p:ph type="title" idx="4294967295"/>
          </p:nvPr>
        </p:nvSpPr>
        <p:spPr>
          <a:prstGeom prst="rect">
            <a:avLst/>
          </a:prstGeom>
        </p:spPr>
        <p:txBody>
          <a:bodyPr>
            <a:normAutofit fontScale="100000" lnSpcReduction="0"/>
          </a:bodyPr>
          <a:lstStyle>
            <a:lvl1pPr defTabSz="320039">
              <a:defRPr sz="4900"/>
            </a:lvl1pPr>
          </a:lstStyle>
          <a:p>
            <a:pPr/>
            <a:r>
              <a:t>Why Gather Us All Here W 1-3?</a:t>
            </a:r>
          </a:p>
        </p:txBody>
      </p:sp>
      <p:sp>
        <p:nvSpPr>
          <p:cNvPr id="69" name="Self study/distance learning/MOOCs—why aren’t we doing that?…"/>
          <p:cNvSpPr txBox="1"/>
          <p:nvPr>
            <p:ph type="body" idx="4294967295"/>
          </p:nvPr>
        </p:nvSpPr>
        <p:spPr>
          <a:xfrm>
            <a:off x="457200" y="1600200"/>
            <a:ext cx="8229600" cy="4922393"/>
          </a:xfrm>
          <a:prstGeom prst="rect">
            <a:avLst/>
          </a:prstGeom>
        </p:spPr>
        <p:txBody>
          <a:bodyPr>
            <a:normAutofit fontScale="100000" lnSpcReduction="0"/>
          </a:bodyPr>
          <a:lstStyle/>
          <a:p>
            <a:pPr marL="281177" indent="-281177" defTabSz="374904">
              <a:spcBef>
                <a:spcPts val="600"/>
              </a:spcBef>
              <a:defRPr sz="3280"/>
            </a:pPr>
            <a:r>
              <a:t>Self study/distance learning/MOOCs—why aren’t we doing that?</a:t>
            </a:r>
          </a:p>
          <a:p>
            <a:pPr lvl="1" marL="656081" indent="-281177" defTabSz="374904">
              <a:spcBef>
                <a:spcPts val="600"/>
              </a:spcBef>
              <a:buChar char="•"/>
              <a:defRPr sz="3280"/>
            </a:pPr>
            <a:r>
              <a:t>The 10% (reading)-25% (lecturing)-75% (discussing) rule…</a:t>
            </a:r>
          </a:p>
          <a:p>
            <a:pPr lvl="1" marL="656081" indent="-281177" defTabSz="374904">
              <a:spcBef>
                <a:spcPts val="600"/>
              </a:spcBef>
              <a:buChar char="•"/>
              <a:defRPr sz="3280"/>
            </a:pPr>
            <a:r>
              <a:t>That means you gotta talk—or this course is going to be much less useful than it could and should be…</a:t>
            </a:r>
          </a:p>
          <a:p>
            <a:pPr lvl="1" marL="656081" indent="-281177" defTabSz="374904">
              <a:spcBef>
                <a:spcPts val="600"/>
              </a:spcBef>
              <a:buChar char="•"/>
              <a:defRPr sz="3280"/>
            </a:pPr>
            <a:r>
              <a:t>The instant-correction-of-misapprehensions principle…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2" name="Why Assign Readings?"/>
          <p:cNvSpPr txBox="1"/>
          <p:nvPr>
            <p:ph type="title" idx="4294967295"/>
          </p:nvPr>
        </p:nvSpPr>
        <p:spPr>
          <a:prstGeom prst="rect">
            <a:avLst/>
          </a:prstGeom>
        </p:spPr>
        <p:txBody>
          <a:bodyPr>
            <a:normAutofit fontScale="100000" lnSpcReduction="0"/>
          </a:bodyPr>
          <a:lstStyle>
            <a:lvl1pPr defTabSz="434340">
              <a:defRPr sz="6935"/>
            </a:lvl1pPr>
          </a:lstStyle>
          <a:p>
            <a:pPr/>
            <a:r>
              <a:t>Why Assign Readings?</a:t>
            </a:r>
          </a:p>
        </p:txBody>
      </p:sp>
      <p:sp>
        <p:nvSpPr>
          <p:cNvPr id="73" name="Why not just dump a bunch of data on you, and ask you to make sense of it?…"/>
          <p:cNvSpPr txBox="1"/>
          <p:nvPr>
            <p:ph type="body" idx="4294967295"/>
          </p:nvPr>
        </p:nvSpPr>
        <p:spPr>
          <a:xfrm>
            <a:off x="457200" y="1600200"/>
            <a:ext cx="8229600" cy="4922393"/>
          </a:xfrm>
          <a:prstGeom prst="rect">
            <a:avLst/>
          </a:prstGeom>
        </p:spPr>
        <p:txBody>
          <a:bodyPr>
            <a:normAutofit fontScale="100000" lnSpcReduction="0"/>
          </a:bodyPr>
          <a:lstStyle/>
          <a:p>
            <a:pPr marL="315467" indent="-315467" defTabSz="420623">
              <a:defRPr sz="3680"/>
            </a:pPr>
            <a:r>
              <a:t>Why not just dump a bunch of data on you, and ask you to make sense of it?</a:t>
            </a:r>
          </a:p>
          <a:p>
            <a:pPr marL="315467" indent="-315467" defTabSz="420623">
              <a:defRPr sz="3680"/>
            </a:pPr>
            <a:r>
              <a:t>Why assign </a:t>
            </a:r>
            <a:r>
              <a:rPr i="1"/>
              <a:t>these</a:t>
            </a:r>
            <a:r>
              <a:t> readings? How should readings be chosen?</a:t>
            </a:r>
          </a:p>
          <a:p>
            <a:pPr marL="315467" indent="-315467" defTabSz="420623">
              <a:defRPr sz="3680"/>
            </a:pPr>
            <a:r>
              <a:t>Why ask you to write about the readings—briefly, briefly—before class?</a:t>
            </a:r>
          </a:p>
          <a:p>
            <a:pPr marL="315467" indent="-315467" defTabSz="420623">
              <a:defRPr sz="3680"/>
            </a:pPr>
            <a:r>
              <a:t>Why a big paper rather than a midterm and a final exam?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6" name="Why Ask You to Write?"/>
          <p:cNvSpPr txBox="1"/>
          <p:nvPr>
            <p:ph type="title" idx="4294967295"/>
          </p:nvPr>
        </p:nvSpPr>
        <p:spPr>
          <a:prstGeom prst="rect">
            <a:avLst/>
          </a:prstGeom>
        </p:spPr>
        <p:txBody>
          <a:bodyPr>
            <a:normAutofit fontScale="100000" lnSpcReduction="0"/>
          </a:bodyPr>
          <a:lstStyle>
            <a:lvl1pPr defTabSz="384047">
              <a:defRPr sz="6719"/>
            </a:lvl1pPr>
          </a:lstStyle>
          <a:p>
            <a:pPr/>
            <a:r>
              <a:t>Why Ask You to Write?</a:t>
            </a:r>
          </a:p>
        </p:txBody>
      </p:sp>
      <p:sp>
        <p:nvSpPr>
          <p:cNvPr id="77" name="Why ask you to write about the readings—briefly, briefly—before class?…"/>
          <p:cNvSpPr txBox="1"/>
          <p:nvPr>
            <p:ph type="body" idx="4294967295"/>
          </p:nvPr>
        </p:nvSpPr>
        <p:spPr>
          <a:xfrm>
            <a:off x="457200" y="1600200"/>
            <a:ext cx="8229600" cy="4922393"/>
          </a:xfrm>
          <a:prstGeom prst="rect">
            <a:avLst/>
          </a:prstGeom>
        </p:spPr>
        <p:txBody>
          <a:bodyPr>
            <a:normAutofit fontScale="100000" lnSpcReduction="0"/>
          </a:bodyPr>
          <a:lstStyle/>
          <a:p>
            <a:pPr marL="342899" indent="-342899">
              <a:defRPr sz="4000"/>
            </a:pPr>
            <a:r>
              <a:t>Why ask you to write about the readings—briefly, briefly—before class?</a:t>
            </a:r>
          </a:p>
          <a:p>
            <a:pPr marL="342899" indent="-342899">
              <a:defRPr sz="4000"/>
            </a:pPr>
            <a:r>
              <a:t>Why a big paper rather than a midterm and a final exam?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