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1b.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hyperlink" Target="https://www.icloud.com/keynote/0h4DbG-5t5sfY_ky-UKRBj56A"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bb0qK4PFlXfY2xlQmUZl1rjQ"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W4kbYZdg4IxjhmsLaOJDhA"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pdfplus/10.1086/.pdf" TargetMode="External"/><Relationship Id="rId3" Type="http://schemas.openxmlformats.org/officeDocument/2006/relationships/hyperlink" Target="https://www.icloud.com/keynote/0h4DbG-5t5sfY_ky-UKRBj56A" TargetMode="External"/><Relationship Id="rId4" Type="http://schemas.openxmlformats.org/officeDocument/2006/relationships/hyperlink" Target="http://www.aeaweb.org/articles.php?doi=10.1257/jep.22.1.129" TargetMode="External"/><Relationship Id="rId5" Type="http://schemas.openxmlformats.org/officeDocument/2006/relationships/hyperlink" Target="https://www.icloud.com/keynote/0bb0qK4PFlXfY2xlQmUZl1rjQ" TargetMode="External"/><Relationship Id="rId6" Type="http://schemas.openxmlformats.org/officeDocument/2006/relationships/hyperlink" Target="http://discovermagazine.com/1987/may/02-the-worst-mistake-in-the-history-of-the-human-race" TargetMode="External"/><Relationship Id="rId7" Type="http://schemas.openxmlformats.org/officeDocument/2006/relationships/hyperlink" Target="https://www.icloud.com/keynote/0zxW4kbYZdg4IxjhmsLaOJDhA"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cloud.com/keynote/0gpMaqZkyvrfqgrfeFkSdZhrA" TargetMode="External"/><Relationship Id="rId3" Type="http://schemas.openxmlformats.org/officeDocument/2006/relationships/hyperlink" Target="https://www.icloud.com/keynote/0mXqcK7TUGGJGZdud0ODZJjSg" TargetMode="External"/><Relationship Id="rId4" Type="http://schemas.openxmlformats.org/officeDocument/2006/relationships/hyperlink" Target="https://www.icloud.com/keynote/00hc0TFwhajEqn5JFBPhNbTog" TargetMode="External"/><Relationship Id="rId5" Type="http://schemas.openxmlformats.org/officeDocument/2006/relationships/hyperlink" Target="https://www.icloud.com/keynote/0Dy-Qg7Z__2fBvaECGbKVCvIg" TargetMode="External"/><Relationship Id="rId6" Type="http://schemas.openxmlformats.org/officeDocument/2006/relationships/hyperlink" Target="https://www.icloud.com/keynote/0ysTdN41E5B7qCmwuB35WJtOQ" TargetMode="External"/><Relationship Id="rId7"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clark-condition.pdf" TargetMode="External"/><Relationship Id="rId3" Type="http://schemas.openxmlformats.org/officeDocument/2006/relationships/hyperlink" Target="mailto:brad.delong@gmail.com" TargetMode="External"/><Relationship Id="rId4" Type="http://schemas.openxmlformats.org/officeDocument/2006/relationships/hyperlink" Target="https://www.icloud.com/keynote/0h4DbG-5t5sfY_ky-UKRBj56A" TargetMode="External"/><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Malthusian Economies (January 22, 2020b)"/>
          <p:cNvSpPr txBox="1"/>
          <p:nvPr>
            <p:ph type="title" idx="4294967295"/>
          </p:nvPr>
        </p:nvSpPr>
        <p:spPr>
          <a:xfrm>
            <a:off x="673100" y="2028825"/>
            <a:ext cx="7772400" cy="1470025"/>
          </a:xfrm>
          <a:prstGeom prst="rect">
            <a:avLst/>
          </a:prstGeom>
        </p:spPr>
        <p:txBody>
          <a:bodyPr>
            <a:normAutofit fontScale="100000" lnSpcReduction="0"/>
          </a:bodyPr>
          <a:lstStyle/>
          <a:p>
            <a:pPr/>
            <a:r>
              <a:t>Econ 210a: Malthusian Economies (January 22, 2020b)</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42900">
              <a:lnSpc>
                <a:spcPct val="80000"/>
              </a:lnSpc>
              <a:spcBef>
                <a:spcPts val="300"/>
              </a:spcBef>
              <a:buSzTx/>
              <a:buNone/>
              <a:defRPr sz="1200"/>
            </a:pPr>
            <a:r>
              <a:rPr>
                <a:uFill>
                  <a:solidFill>
                    <a:srgbClr val="898989"/>
                  </a:solidFill>
                </a:uFill>
              </a:rPr>
              <a:t>J. Bradford DeLong</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Spring 2019</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Evans 648</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W 1:10-3:00 pm</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spcBef>
                <a:spcPts val="500"/>
              </a:spcBef>
              <a:buSzTx/>
              <a:buFontTx/>
              <a:buNone/>
              <a:defRPr sz="1200"/>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42900">
              <a:spcBef>
                <a:spcPts val="500"/>
              </a:spcBef>
              <a:buSzTx/>
              <a:buFontTx/>
              <a:buNone/>
              <a:defRPr sz="1200"/>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https://github.com/braddelong/public-files/blob/master/econ-210a-lecture-1b.pptx</a:t>
            </a:r>
            <a:r>
              <a:t>&gt;</a:t>
            </a:r>
          </a:p>
          <a:p>
            <a:pPr marL="0" indent="0" algn="ctr" defTabSz="342900">
              <a:spcBef>
                <a:spcPts val="500"/>
              </a:spcBef>
              <a:buSzTx/>
              <a:buFontTx/>
              <a:buNone/>
              <a:defRPr sz="12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Did Workers Gain in the Early Stages of Industrialization?"/>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lvl1pPr>
          </a:lstStyle>
          <a:p>
            <a:pPr/>
            <a:r>
              <a:t>Did Workers Gain in the Early Stages of Industrialization?</a:t>
            </a:r>
          </a:p>
        </p:txBody>
      </p:sp>
      <p:sp>
        <p:nvSpPr>
          <p:cNvPr id="95" name="Yes: real wages start increasing after 181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306324">
              <a:spcBef>
                <a:spcPts val="800"/>
              </a:spcBef>
              <a:buSzTx/>
              <a:buFontTx/>
              <a:buNone/>
              <a:defRPr b="1" sz="1608">
                <a:latin typeface="+mj-lt"/>
                <a:ea typeface="+mj-ea"/>
                <a:cs typeface="+mj-cs"/>
                <a:sym typeface="Helvetica"/>
              </a:defRPr>
            </a:pPr>
            <a:r>
              <a:t>Yes: real wages start increasing after 1810</a:t>
            </a:r>
          </a:p>
          <a:p>
            <a:pPr marL="161223" indent="-161223" defTabSz="306324">
              <a:spcBef>
                <a:spcPts val="800"/>
              </a:spcBef>
              <a:buFontTx/>
              <a:defRPr sz="1608">
                <a:latin typeface="Times New Roman"/>
                <a:ea typeface="Times New Roman"/>
                <a:cs typeface="Times New Roman"/>
                <a:sym typeface="Times New Roman"/>
              </a:defRPr>
            </a:pPr>
            <a:r>
              <a:t>By the writing of the </a:t>
            </a:r>
            <a:r>
              <a:rPr i="1"/>
              <a:t>Communist Manifesto</a:t>
            </a:r>
            <a:r>
              <a:t>, they are 50 above their value as of 1810</a:t>
            </a:r>
          </a:p>
          <a:p>
            <a:pPr marL="161223" indent="-161223" defTabSz="306324">
              <a:spcBef>
                <a:spcPts val="800"/>
              </a:spcBef>
              <a:buFontTx/>
              <a:defRPr sz="1608">
                <a:latin typeface="Times New Roman"/>
                <a:ea typeface="Times New Roman"/>
                <a:cs typeface="Times New Roman"/>
                <a:sym typeface="Times New Roman"/>
              </a:defRPr>
            </a:pPr>
            <a:r>
              <a:t>But: “When Thomas Malthus published his famous Essay on the Principle of Population in 1798, real wages had been flat or declining for several generations, ever since the first half of the eighteenth century…”</a:t>
            </a:r>
          </a:p>
          <a:p>
            <a:pPr marL="161223" indent="-161223" defTabSz="306324">
              <a:spcBef>
                <a:spcPts val="800"/>
              </a:spcBef>
              <a:buFontTx/>
              <a:defRPr sz="1608">
                <a:latin typeface="Times New Roman"/>
                <a:ea typeface="Times New Roman"/>
                <a:cs typeface="Times New Roman"/>
                <a:sym typeface="Times New Roman"/>
              </a:defRPr>
            </a:pPr>
            <a:r>
              <a:t>“At the time Malthus was writing, the dramatic technical innovations that transformed cotton spinning—the spinning jenny and water frame in 1769 and the mule in 1776—were almost a generation old. But these gains were expended mainly in allowing significant population growth rather than in raising real wages…”</a:t>
            </a:r>
          </a:p>
        </p:txBody>
      </p:sp>
      <p:sp>
        <p:nvSpPr>
          <p:cNvPr id="9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97" name="Image" descr="Image"/>
          <p:cNvPicPr>
            <a:picLocks noChangeAspect="0"/>
          </p:cNvPicPr>
          <p:nvPr/>
        </p:nvPicPr>
        <p:blipFill>
          <a:blip r:embed="rId3">
            <a:extLst/>
          </a:blip>
          <a:stretch>
            <a:fillRect/>
          </a:stretch>
        </p:blipFill>
        <p:spPr>
          <a:xfrm>
            <a:off x="4076755" y="1270000"/>
            <a:ext cx="4773409" cy="521716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What Did the Working Class Spend Its Money 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What Did the Working Class Spend Its Money on?</a:t>
            </a:r>
          </a:p>
        </p:txBody>
      </p:sp>
      <p:sp>
        <p:nvSpPr>
          <p:cNvPr id="100" name="What did the working-class spend its money on in the past?…"/>
          <p:cNvSpPr txBox="1"/>
          <p:nvPr>
            <p:ph type="body" sz="half" idx="4294967295"/>
          </p:nvPr>
        </p:nvSpPr>
        <p:spPr>
          <a:xfrm>
            <a:off x="457200" y="1417637"/>
            <a:ext cx="3149601" cy="5080001"/>
          </a:xfrm>
          <a:prstGeom prst="rect">
            <a:avLst/>
          </a:prstGeom>
        </p:spPr>
        <p:txBody>
          <a:bodyPr>
            <a:normAutofit fontScale="100000" lnSpcReduction="0"/>
          </a:bodyPr>
          <a:lstStyle/>
          <a:p>
            <a:pPr marL="301751" indent="-301751" defTabSz="402336">
              <a:lnSpc>
                <a:spcPct val="90000"/>
              </a:lnSpc>
              <a:spcBef>
                <a:spcPts val="500"/>
              </a:spcBef>
              <a:defRPr sz="2376"/>
            </a:pPr>
            <a:r>
              <a:t>What did the working-class spend its money on in the past?</a:t>
            </a:r>
          </a:p>
          <a:p>
            <a:pPr marL="301751" indent="-301751" defTabSz="402336">
              <a:lnSpc>
                <a:spcPct val="90000"/>
              </a:lnSpc>
              <a:spcBef>
                <a:spcPts val="500"/>
              </a:spcBef>
              <a:defRPr sz="2376"/>
            </a:pPr>
            <a:r>
              <a:t>Even in the 1880s, the U.S. working class—the richest in the world—was spending something like 40% of marginal income dollars on simply getting more calories.</a:t>
            </a:r>
          </a:p>
          <a:p>
            <a:pPr marL="301751" indent="-301751" defTabSz="402336">
              <a:lnSpc>
                <a:spcPct val="90000"/>
              </a:lnSpc>
              <a:spcBef>
                <a:spcPts val="500"/>
              </a:spcBef>
              <a:defRPr sz="2376"/>
            </a:pPr>
            <a:r>
              <a:t>A still-remarkable degree of nutritional stress</a:t>
            </a:r>
          </a:p>
        </p:txBody>
      </p:sp>
      <p:pic>
        <p:nvPicPr>
          <p:cNvPr id="101" name="www_jstor_org_stable_pdf_10_1086_498123_pdf_acceptTC_true.png" descr="www_jstor_org_stable_pdf_10_1086_498123_pdf_acceptTC_tru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Reading Clark: Questions"/>
          <p:cNvSpPr txBox="1"/>
          <p:nvPr>
            <p:ph type="title" idx="4294967295"/>
          </p:nvPr>
        </p:nvSpPr>
        <p:spPr>
          <a:xfrm>
            <a:off x="277663" y="-1"/>
            <a:ext cx="8572501" cy="1270001"/>
          </a:xfrm>
          <a:prstGeom prst="rect">
            <a:avLst/>
          </a:prstGeom>
        </p:spPr>
        <p:txBody>
          <a:bodyPr>
            <a:normAutofit fontScale="100000" lnSpcReduction="0"/>
          </a:bodyPr>
          <a:lstStyle>
            <a:lvl1pPr defTabSz="416052">
              <a:defRPr sz="5460">
                <a:solidFill>
                  <a:srgbClr val="800000"/>
                </a:solidFill>
              </a:defRPr>
            </a:lvl1pPr>
          </a:lstStyle>
          <a:p>
            <a:pPr/>
            <a:r>
              <a:t>Reading Clark: Questions</a:t>
            </a:r>
          </a:p>
        </p:txBody>
      </p:sp>
      <p:sp>
        <p:nvSpPr>
          <p:cNvPr id="104" name="What can we say about the condition of the working class in England from 1209-1640?…"/>
          <p:cNvSpPr txBox="1"/>
          <p:nvPr>
            <p:ph type="body" idx="4294967295"/>
          </p:nvPr>
        </p:nvSpPr>
        <p:spPr>
          <a:xfrm>
            <a:off x="277663" y="1270000"/>
            <a:ext cx="8572501" cy="5217160"/>
          </a:xfrm>
          <a:prstGeom prst="rect">
            <a:avLst/>
          </a:prstGeom>
        </p:spPr>
        <p:txBody>
          <a:bodyPr>
            <a:normAutofit fontScale="100000" lnSpcReduction="0"/>
          </a:bodyPr>
          <a:lstStyle/>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1209-1640?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1640-1870?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1870-today?</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does the break from Malthusian stagnation happen in England?</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Why is this date particularly interesting?</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How confident are we in Clark’s numbers?</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is the real wage today compared to the real wage in 1800?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1450?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1320?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real wage in England exceed its 1450 value?</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population of England exceed its 1320 value?</a:t>
            </a:r>
          </a:p>
        </p:txBody>
      </p:sp>
      <p:sp>
        <p:nvSpPr>
          <p:cNvPr id="105"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 </a:t>
            </a:r>
            <a:r>
              <a:rPr u="sng">
                <a:solidFill>
                  <a:srgbClr val="0000FF"/>
                </a:solidFill>
                <a:uFill>
                  <a:solidFill>
                    <a:srgbClr val="0000FF"/>
                  </a:solidFill>
                </a:uFill>
                <a:hlinkClick r:id="rId3" invalidUrl="" action="" tgtFrame="" tooltip="" history="1" highlightClick="0" endSnd="0"/>
              </a:rPr>
              <a:t>https://www.icloud.com/keynote/0h4DbG-5t5sfY_ky-UKRBj56A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Rick Steckel: Height and Income in the Lat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Rick Steckel: Height and Income in the Late 20th Century</a:t>
            </a:r>
          </a:p>
        </p:txBody>
      </p:sp>
      <p:sp>
        <p:nvSpPr>
          <p:cNvPr id="108" name="Height as a proxy for living standards……"/>
          <p:cNvSpPr txBox="1"/>
          <p:nvPr>
            <p:ph type="body" sz="half" idx="4294967295"/>
          </p:nvPr>
        </p:nvSpPr>
        <p:spPr>
          <a:xfrm>
            <a:off x="457200" y="1417637"/>
            <a:ext cx="3149600" cy="5080001"/>
          </a:xfrm>
          <a:prstGeom prst="rect">
            <a:avLst/>
          </a:prstGeom>
        </p:spPr>
        <p:txBody>
          <a:bodyPr>
            <a:normAutofit fontScale="100000" lnSpcReduction="0"/>
          </a:bodyPr>
          <a:lstStyle/>
          <a:p>
            <a:pPr marL="257496" indent="-257496" defTabSz="406908">
              <a:lnSpc>
                <a:spcPct val="90000"/>
              </a:lnSpc>
              <a:spcBef>
                <a:spcPts val="500"/>
              </a:spcBef>
              <a:defRPr sz="2403"/>
            </a:pPr>
            <a:r>
              <a:t>Height as a proxy for living standards…</a:t>
            </a:r>
          </a:p>
          <a:p>
            <a:pPr marL="257496" indent="-257496" defTabSz="406908">
              <a:lnSpc>
                <a:spcPct val="90000"/>
              </a:lnSpc>
              <a:spcBef>
                <a:spcPts val="500"/>
              </a:spcBef>
              <a:defRPr sz="2403"/>
            </a:pPr>
            <a:r>
              <a:t>Nutrition…</a:t>
            </a:r>
          </a:p>
          <a:p>
            <a:pPr marL="257496" indent="-257496" defTabSz="406908">
              <a:lnSpc>
                <a:spcPct val="90000"/>
              </a:lnSpc>
              <a:spcBef>
                <a:spcPts val="500"/>
              </a:spcBef>
              <a:defRPr sz="2403"/>
            </a:pPr>
            <a:r>
              <a:t>Get more than so poor, and nutrition is compromised…</a:t>
            </a:r>
          </a:p>
          <a:p>
            <a:pPr marL="257496" indent="-257496" defTabSz="406908">
              <a:lnSpc>
                <a:spcPct val="90000"/>
              </a:lnSpc>
              <a:spcBef>
                <a:spcPts val="500"/>
              </a:spcBef>
              <a:defRPr sz="2403"/>
            </a:pPr>
            <a:r>
              <a:t>The relationship is strong for levels of income $(1985) 6000 or so…</a:t>
            </a:r>
          </a:p>
          <a:p>
            <a:pPr marL="257496" indent="-257496" defTabSz="406908">
              <a:lnSpc>
                <a:spcPct val="90000"/>
              </a:lnSpc>
              <a:spcBef>
                <a:spcPts val="500"/>
              </a:spcBef>
              <a:defRPr sz="2403"/>
            </a:pPr>
            <a:r>
              <a:t>The relationship very weak if richer: nutritional sufficiency…</a:t>
            </a:r>
          </a:p>
        </p:txBody>
      </p:sp>
      <p:pic>
        <p:nvPicPr>
          <p:cNvPr id="109"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Nasty, Brutish, and Short"/>
          <p:cNvSpPr txBox="1"/>
          <p:nvPr>
            <p:ph type="title" idx="4294967295"/>
          </p:nvPr>
        </p:nvSpPr>
        <p:spPr>
          <a:xfrm>
            <a:off x="457200" y="274637"/>
            <a:ext cx="8229600" cy="1143001"/>
          </a:xfrm>
          <a:prstGeom prst="rect">
            <a:avLst/>
          </a:prstGeom>
        </p:spPr>
        <p:txBody>
          <a:bodyPr>
            <a:normAutofit fontScale="100000" lnSpcReduction="0"/>
          </a:bodyPr>
          <a:lstStyle/>
          <a:p>
            <a:pPr/>
            <a:r>
              <a:t>Nasty, Brutish, and Short</a:t>
            </a:r>
          </a:p>
        </p:txBody>
      </p:sp>
      <p:sp>
        <p:nvSpPr>
          <p:cNvPr id="112" name="The phrase is Thomas Hobbes’s…"/>
          <p:cNvSpPr txBox="1"/>
          <p:nvPr>
            <p:ph type="body" sz="half" idx="4294967295"/>
          </p:nvPr>
        </p:nvSpPr>
        <p:spPr>
          <a:xfrm>
            <a:off x="457200" y="1600200"/>
            <a:ext cx="3484563" cy="4525963"/>
          </a:xfrm>
          <a:prstGeom prst="rect">
            <a:avLst/>
          </a:prstGeom>
        </p:spPr>
        <p:txBody>
          <a:bodyPr>
            <a:normAutofit fontScale="100000" lnSpcReduction="0"/>
          </a:bodyPr>
          <a:lstStyle/>
          <a:p>
            <a:pPr marL="233386" indent="-233386" defTabSz="452627">
              <a:lnSpc>
                <a:spcPct val="80000"/>
              </a:lnSpc>
              <a:spcBef>
                <a:spcPts val="500"/>
              </a:spcBef>
              <a:defRPr sz="3168"/>
            </a:pPr>
            <a:r>
              <a:rPr sz="2178"/>
              <a:t>The phrase is Thomas Hobbes’s</a:t>
            </a:r>
            <a:endParaRPr sz="2178"/>
          </a:p>
          <a:p>
            <a:pPr marL="233386" indent="-233386" defTabSz="452627">
              <a:lnSpc>
                <a:spcPct val="80000"/>
              </a:lnSpc>
              <a:spcBef>
                <a:spcPts val="500"/>
              </a:spcBef>
              <a:defRPr sz="3168"/>
            </a:pPr>
            <a:r>
              <a:rPr sz="2178"/>
              <a:t>Modern standard of living is worth 10 cm.</a:t>
            </a:r>
            <a:endParaRPr sz="2178"/>
          </a:p>
          <a:p>
            <a:pPr marL="233386" indent="-233386" defTabSz="452627">
              <a:lnSpc>
                <a:spcPct val="80000"/>
              </a:lnSpc>
              <a:spcBef>
                <a:spcPts val="500"/>
              </a:spcBef>
              <a:defRPr sz="3168"/>
            </a:pPr>
            <a:r>
              <a:rPr sz="2178"/>
              <a:t>Practically every non-aristo skeleton from our agrarian past is really short</a:t>
            </a:r>
            <a:endParaRPr sz="2178"/>
          </a:p>
          <a:p>
            <a:pPr lvl="1" marL="654694" indent="-202066" defTabSz="452627">
              <a:lnSpc>
                <a:spcPct val="80000"/>
              </a:lnSpc>
              <a:spcBef>
                <a:spcPts val="400"/>
              </a:spcBef>
              <a:defRPr sz="2772"/>
            </a:pPr>
            <a:r>
              <a:rPr sz="1979"/>
              <a:t>Exceptions: fish eaters</a:t>
            </a:r>
            <a:endParaRPr sz="1979"/>
          </a:p>
          <a:p>
            <a:pPr lvl="1" marL="654694" indent="-202066" defTabSz="452627">
              <a:lnSpc>
                <a:spcPct val="80000"/>
              </a:lnSpc>
              <a:spcBef>
                <a:spcPts val="400"/>
              </a:spcBef>
              <a:defRPr sz="2772"/>
            </a:pPr>
            <a:r>
              <a:rPr sz="1979"/>
              <a:t>Exceptions: Souix</a:t>
            </a:r>
            <a:endParaRPr sz="1979"/>
          </a:p>
          <a:p>
            <a:pPr lvl="1" marL="654694" indent="-202066" defTabSz="452627">
              <a:lnSpc>
                <a:spcPct val="80000"/>
              </a:lnSpc>
              <a:spcBef>
                <a:spcPts val="400"/>
              </a:spcBef>
              <a:defRPr sz="2772"/>
            </a:pPr>
            <a:r>
              <a:rPr sz="1979"/>
              <a:t>Exceptions: Hunter-gatherers</a:t>
            </a:r>
            <a:endParaRPr sz="1979"/>
          </a:p>
          <a:p>
            <a:pPr marL="233386" indent="-233386" defTabSz="452627">
              <a:lnSpc>
                <a:spcPct val="80000"/>
              </a:lnSpc>
              <a:spcBef>
                <a:spcPts val="500"/>
              </a:spcBef>
              <a:defRPr sz="3168"/>
            </a:pPr>
            <a:r>
              <a:rPr sz="2178"/>
              <a:t>What does being 10 cm. shorter do to brain development?</a:t>
            </a:r>
          </a:p>
        </p:txBody>
      </p:sp>
      <p:pic>
        <p:nvPicPr>
          <p:cNvPr id="113" name="http___delong.typepad.com_20090121_growth_delong-2.pdf-2.png" descr="http___delong.typepad.com_20090121_growth_delong-2.pdf-2.png"/>
          <p:cNvPicPr>
            <a:picLocks noChangeAspect="1"/>
          </p:cNvPicPr>
          <p:nvPr/>
        </p:nvPicPr>
        <p:blipFill>
          <a:blip r:embed="rId2">
            <a:extLst/>
          </a:blip>
          <a:stretch>
            <a:fillRect/>
          </a:stretch>
        </p:blipFill>
        <p:spPr>
          <a:xfrm>
            <a:off x="3941762" y="1600200"/>
            <a:ext cx="5202238" cy="294957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From Rick Steckel: Income Indicators Throughout th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Income Indicators Throughout the 20th Century</a:t>
            </a:r>
          </a:p>
        </p:txBody>
      </p:sp>
      <p:sp>
        <p:nvSpPr>
          <p:cNvPr id="116" name="We can check whether the cross-sectional relationship between prosperity and biomedical indicators holds across time roughly back to the start of the twentieth century……"/>
          <p:cNvSpPr txBox="1"/>
          <p:nvPr>
            <p:ph type="body" sz="half" idx="4294967295"/>
          </p:nvPr>
        </p:nvSpPr>
        <p:spPr>
          <a:xfrm>
            <a:off x="457200" y="1417637"/>
            <a:ext cx="3149600" cy="5080001"/>
          </a:xfrm>
          <a:prstGeom prst="rect">
            <a:avLst/>
          </a:prstGeom>
        </p:spPr>
        <p:txBody>
          <a:bodyPr>
            <a:normAutofit fontScale="100000" lnSpcReduction="0"/>
          </a:bodyPr>
          <a:lstStyle/>
          <a:p>
            <a:pPr marL="228564" indent="-228564" defTabSz="361188">
              <a:lnSpc>
                <a:spcPct val="90000"/>
              </a:lnSpc>
              <a:spcBef>
                <a:spcPts val="500"/>
              </a:spcBef>
              <a:defRPr sz="2528"/>
            </a:pPr>
            <a:r>
              <a:rPr sz="2133"/>
              <a:t>We can check whether the cross-sectional relationship between prosperity and biomedical indicators holds across time roughly back to the start of the twentieth century…</a:t>
            </a:r>
            <a:endParaRPr sz="2133"/>
          </a:p>
          <a:p>
            <a:pPr marL="228564" indent="-228564" defTabSz="361188">
              <a:lnSpc>
                <a:spcPct val="90000"/>
              </a:lnSpc>
              <a:spcBef>
                <a:spcPts val="500"/>
              </a:spcBef>
              <a:defRPr sz="2528"/>
            </a:pPr>
            <a:r>
              <a:rPr sz="2133"/>
              <a:t>It looks like it does…</a:t>
            </a:r>
            <a:endParaRPr sz="2133"/>
          </a:p>
          <a:p>
            <a:pPr marL="228564" indent="-228564" defTabSz="361188">
              <a:lnSpc>
                <a:spcPct val="90000"/>
              </a:lnSpc>
              <a:spcBef>
                <a:spcPts val="500"/>
              </a:spcBef>
              <a:defRPr sz="2528"/>
            </a:pPr>
            <a:r>
              <a:rPr sz="2133"/>
              <a:t>Then we can guess and leap further into the past with biomedical information, checked with shaky—very shaky—historical documents…</a:t>
            </a:r>
          </a:p>
        </p:txBody>
      </p:sp>
      <p:pic>
        <p:nvPicPr>
          <p:cNvPr id="117" name="pubs_aeaweb_org_doi_pdfplus_10_1257_jep_22_1_129.png" descr="pubs_aeaweb_org_doi_pdfplus_10_1257_jep_22_1_129.png"/>
          <p:cNvPicPr>
            <a:picLocks noChangeAspect="0"/>
          </p:cNvPicPr>
          <p:nvPr/>
        </p:nvPicPr>
        <p:blipFill>
          <a:blip r:embed="rId2">
            <a:extLst/>
          </a:blip>
          <a:srcRect l="25988" t="25988" r="25988" b="25988"/>
          <a:stretch>
            <a:fillRect/>
          </a:stretch>
        </p:blipFill>
        <p:spPr>
          <a:xfrm>
            <a:off x="3606799" y="1417637"/>
            <a:ext cx="5080001" cy="5080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rom Rick Steckel: The New World Back to the Early 18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The New World Back to the Early 18th Century</a:t>
            </a:r>
          </a:p>
        </p:txBody>
      </p:sp>
      <p:sp>
        <p:nvSpPr>
          <p:cNvPr id="120" name="Even New World populations in the eighteenth century are 2” short……"/>
          <p:cNvSpPr txBox="1"/>
          <p:nvPr>
            <p:ph type="body" sz="half" idx="4294967295"/>
          </p:nvPr>
        </p:nvSpPr>
        <p:spPr>
          <a:xfrm>
            <a:off x="457200" y="1417637"/>
            <a:ext cx="3149600" cy="5080001"/>
          </a:xfrm>
          <a:prstGeom prst="rect">
            <a:avLst/>
          </a:prstGeom>
        </p:spPr>
        <p:txBody>
          <a:bodyPr>
            <a:normAutofit fontScale="100000" lnSpcReduction="0"/>
          </a:bodyPr>
          <a:lstStyle/>
          <a:p>
            <a:pPr marL="283535" indent="-283535" defTabSz="448055">
              <a:lnSpc>
                <a:spcPct val="90000"/>
              </a:lnSpc>
              <a:spcBef>
                <a:spcPts val="600"/>
              </a:spcBef>
              <a:defRPr sz="3136"/>
            </a:pPr>
            <a:r>
              <a:rPr sz="2646"/>
              <a:t>Even New World populations in the eighteenth century are 2” short…</a:t>
            </a:r>
            <a:endParaRPr sz="2646"/>
          </a:p>
          <a:p>
            <a:pPr marL="283535" indent="-283535" defTabSz="448055">
              <a:lnSpc>
                <a:spcPct val="90000"/>
              </a:lnSpc>
              <a:spcBef>
                <a:spcPts val="600"/>
              </a:spcBef>
              <a:defRPr sz="3136"/>
            </a:pPr>
            <a:r>
              <a:rPr sz="2646"/>
              <a:t>And there is a remarkable mid- and late-nineteenth century decline as urbanization and industrialization take hold…</a:t>
            </a:r>
            <a:endParaRPr sz="2646"/>
          </a:p>
          <a:p>
            <a:pPr marL="283535" indent="-283535" defTabSz="448055">
              <a:lnSpc>
                <a:spcPct val="90000"/>
              </a:lnSpc>
              <a:spcBef>
                <a:spcPts val="600"/>
              </a:spcBef>
              <a:defRPr sz="3136"/>
            </a:pPr>
            <a:r>
              <a:rPr sz="2646"/>
              <a:t>Nadir for those born in 1900…</a:t>
            </a:r>
          </a:p>
        </p:txBody>
      </p:sp>
      <p:pic>
        <p:nvPicPr>
          <p:cNvPr id="121"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From Rick Steckel: The Old World"/>
          <p:cNvSpPr txBox="1"/>
          <p:nvPr>
            <p:ph type="title" idx="4294967295"/>
          </p:nvPr>
        </p:nvSpPr>
        <p:spPr>
          <a:xfrm>
            <a:off x="457200" y="274637"/>
            <a:ext cx="8229600" cy="1143001"/>
          </a:xfrm>
          <a:prstGeom prst="rect">
            <a:avLst/>
          </a:prstGeom>
        </p:spPr>
        <p:txBody>
          <a:bodyPr>
            <a:normAutofit fontScale="100000" lnSpcReduction="0"/>
          </a:bodyPr>
          <a:lstStyle/>
          <a:p>
            <a:pPr/>
            <a:r>
              <a:t>From Rick Steckel: The Old World</a:t>
            </a:r>
          </a:p>
        </p:txBody>
      </p:sp>
      <p:sp>
        <p:nvSpPr>
          <p:cNvPr id="124" name="“In nineteenth century Sweden, for example, average height was three to eight centimeters greater in rural areas compared with Stockholm, depending upon the time period and rural area (Sandberg and Steckel, 1988)….…"/>
          <p:cNvSpPr txBox="1"/>
          <p:nvPr>
            <p:ph type="body" idx="4294967295"/>
          </p:nvPr>
        </p:nvSpPr>
        <p:spPr>
          <a:xfrm>
            <a:off x="457200" y="1417637"/>
            <a:ext cx="8320660" cy="5080001"/>
          </a:xfrm>
          <a:prstGeom prst="rect">
            <a:avLst/>
          </a:prstGeom>
        </p:spPr>
        <p:txBody>
          <a:bodyPr>
            <a:normAutofit fontScale="100000" lnSpcReduction="0"/>
          </a:bodyPr>
          <a:lstStyle/>
          <a:p>
            <a:pPr marL="298322" indent="-298322" defTabSz="397763">
              <a:lnSpc>
                <a:spcPct val="90000"/>
              </a:lnSpc>
              <a:spcBef>
                <a:spcPts val="500"/>
              </a:spcBef>
              <a:defRPr sz="2349"/>
            </a:pPr>
            <a:r>
              <a:t>“In nineteenth century Sweden, for example, average height was three to eight centimeters greater in rural areas compared with Stockholm, depending upon the time period and rural area (Sandberg and Steckel, 1988)….</a:t>
            </a:r>
          </a:p>
          <a:p>
            <a:pPr marL="298322" indent="-298322" defTabSz="397763">
              <a:lnSpc>
                <a:spcPct val="90000"/>
              </a:lnSpc>
              <a:spcBef>
                <a:spcPts val="500"/>
              </a:spcBef>
              <a:defRPr sz="2784"/>
            </a:pPr>
            <a:r>
              <a:t>“</a:t>
            </a:r>
            <a:r>
              <a:rPr sz="2349"/>
              <a:t>In late eighteenth-century England, for example, the average heights at age 14 of poor boys admitted to the Marine Society were 20 centimeters below those of upper-class boys who attended the elite academy at Sandhurst (Floud, Wachter, and Gregory, 1990). During the same era, the difference in average height between the rich and the poor in the United States was roughly 3 centimeters (Margo and Steckel, 1982).”</a:t>
            </a:r>
          </a:p>
          <a:p>
            <a:pPr marL="298322" indent="-298322" defTabSz="397763">
              <a:lnSpc>
                <a:spcPct val="90000"/>
              </a:lnSpc>
              <a:spcBef>
                <a:spcPts val="500"/>
              </a:spcBef>
              <a:defRPr sz="2610"/>
            </a:pPr>
          </a:p>
          <a:p>
            <a:pPr marL="0" indent="0" algn="ctr" defTabSz="397763">
              <a:lnSpc>
                <a:spcPct val="90000"/>
              </a:lnSpc>
              <a:spcBef>
                <a:spcPts val="500"/>
              </a:spcBef>
              <a:buSzTx/>
              <a:buFontTx/>
              <a:buNone/>
              <a:defRPr sz="2610"/>
            </a:pPr>
            <a:r>
              <a:t>&lt;</a:t>
            </a:r>
            <a:r>
              <a:rPr u="sng">
                <a:solidFill>
                  <a:srgbClr val="0000FF"/>
                </a:solidFill>
                <a:uFill>
                  <a:solidFill>
                    <a:srgbClr val="0000FF"/>
                  </a:solidFill>
                </a:uFill>
                <a:hlinkClick r:id="rId2" invalidUrl="" action="" tgtFrame="" tooltip="" history="1" highlightClick="0" endSnd="0"/>
              </a:rPr>
              <a:t>https://www.icloud.com/keynote/0bb0qK4PFlXfY2xlQmUZl1rjQ</a:t>
            </a:r>
            <a:r>
              <a:t>&gt;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Jared Diamond: The Worst Mistake in the History of the Human Race"/>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Jared Diamond: The Worst Mistake in the History of the Human Race</a:t>
            </a:r>
          </a:p>
        </p:txBody>
      </p:sp>
      <p:sp>
        <p:nvSpPr>
          <p:cNvPr id="127" name="“The mix of wild plants and animals in the diets of surviving hunter-gatherers provides more protein and a better balance of other nutrients…”…"/>
          <p:cNvSpPr txBox="1"/>
          <p:nvPr>
            <p:ph type="body" idx="4294967295"/>
          </p:nvPr>
        </p:nvSpPr>
        <p:spPr>
          <a:xfrm>
            <a:off x="457200" y="1417637"/>
            <a:ext cx="8229601" cy="5080001"/>
          </a:xfrm>
          <a:prstGeom prst="rect">
            <a:avLst/>
          </a:prstGeom>
        </p:spPr>
        <p:txBody>
          <a:bodyPr>
            <a:normAutofit fontScale="100000" lnSpcReduction="0"/>
          </a:bodyPr>
          <a:lstStyle/>
          <a:p>
            <a:pPr marL="219455" indent="-219455" defTabSz="292607">
              <a:lnSpc>
                <a:spcPct val="90000"/>
              </a:lnSpc>
              <a:spcBef>
                <a:spcPts val="400"/>
              </a:spcBef>
              <a:defRPr sz="1919"/>
            </a:pPr>
            <a:r>
              <a:t>“The mix of wild plants and animals in the diets of surviving hunter-gatherers provides more protein and a better balance of other nutrients…”</a:t>
            </a:r>
          </a:p>
          <a:p>
            <a:pPr marL="219455" indent="-219455" defTabSz="292607">
              <a:lnSpc>
                <a:spcPct val="90000"/>
              </a:lnSpc>
              <a:spcBef>
                <a:spcPts val="400"/>
              </a:spcBef>
              <a:defRPr sz="1919"/>
            </a:pPr>
            <a:r>
              <a:t>“Bushmen’s average daily food intake (during a month when food was plentiful) was 2,140 calories and 93 grams of protein, considerably greater than the recommended daily allowance for people of their size…”</a:t>
            </a:r>
          </a:p>
          <a:p>
            <a:pPr marL="219455" indent="-219455" defTabSz="292607">
              <a:lnSpc>
                <a:spcPct val="90000"/>
              </a:lnSpc>
              <a:spcBef>
                <a:spcPts val="400"/>
              </a:spcBef>
              <a:defRPr sz="1919"/>
            </a:pPr>
            <a:r>
              <a:t>“It’s almost inconceivable that Bushmen, who eat 75 or so wild plants, could die of starvation the way hundreds of thousands of Irish farmers and their families did during the potato famine of the 1840s…”</a:t>
            </a:r>
          </a:p>
          <a:p>
            <a:pPr marL="219455" indent="-219455" defTabSz="292607">
              <a:lnSpc>
                <a:spcPct val="90000"/>
              </a:lnSpc>
              <a:spcBef>
                <a:spcPts val="400"/>
              </a:spcBef>
              <a:defRPr sz="1919"/>
            </a:pPr>
            <a:r>
              <a:t>“Skeletons from Greece and Turkey show that the average height of hunger-gatherers toward the end of the ice ages was a generous 5' 9'' for men, 5' 5'' for women. With the adoption of agriculture, height crashed, and by 3000 B. C. had reached a low of only 5' 3'' for men, 5' for women…”</a:t>
            </a:r>
          </a:p>
          <a:p>
            <a:pPr marL="219455" indent="-219455" defTabSz="292607">
              <a:lnSpc>
                <a:spcPct val="90000"/>
              </a:lnSpc>
              <a:spcBef>
                <a:spcPts val="400"/>
              </a:spcBef>
              <a:defRPr sz="1919"/>
            </a:pPr>
            <a:r>
              <a:t>“Besides malnutrition, starvation, and epidemic diseases, farming helped bring another curse upon humanity: deep class divisions…”</a:t>
            </a:r>
          </a:p>
          <a:p>
            <a:pPr marL="219455" indent="-219455" defTabSz="292607">
              <a:lnSpc>
                <a:spcPct val="90000"/>
              </a:lnSpc>
              <a:spcBef>
                <a:spcPts val="400"/>
              </a:spcBef>
              <a:defRPr sz="1919"/>
            </a:pPr>
          </a:p>
          <a:p>
            <a:pPr marL="219455" indent="-219455" defTabSz="292607">
              <a:lnSpc>
                <a:spcPct val="90000"/>
              </a:lnSpc>
              <a:spcBef>
                <a:spcPts val="400"/>
              </a:spcBef>
              <a:defRPr sz="1919"/>
            </a:pPr>
          </a:p>
          <a:p>
            <a:pPr marL="0" indent="0" algn="ctr" defTabSz="292607">
              <a:lnSpc>
                <a:spcPct val="90000"/>
              </a:lnSpc>
              <a:spcBef>
                <a:spcPts val="400"/>
              </a:spcBef>
              <a:buSzTx/>
              <a:buFontTx/>
              <a:buNone/>
              <a:defRPr sz="1919"/>
            </a:pPr>
            <a:r>
              <a:t>&lt;</a:t>
            </a:r>
            <a:r>
              <a:rPr u="sng">
                <a:solidFill>
                  <a:srgbClr val="0000FF"/>
                </a:solidFill>
                <a:uFill>
                  <a:solidFill>
                    <a:srgbClr val="0000FF"/>
                  </a:solidFill>
                </a:uFill>
                <a:hlinkClick r:id="rId2" invalidUrl="" action="" tgtFrame="" tooltip="" history="1" highlightClick="0" endSnd="0"/>
              </a:rPr>
              <a:t>https://www.icloud.com/keynote/0zxW4kbYZdg4IxjhmsLaOJDhA</a:t>
            </a:r>
            <a:r>
              <a:t>&gt;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30"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31"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Malthusian Economies: Readings for January 22…"/>
          <p:cNvSpPr txBox="1"/>
          <p:nvPr>
            <p:ph type="title" idx="4294967295"/>
          </p:nvPr>
        </p:nvSpPr>
        <p:spPr>
          <a:xfrm>
            <a:off x="457200" y="0"/>
            <a:ext cx="8229600" cy="1508126"/>
          </a:xfrm>
          <a:prstGeom prst="rect">
            <a:avLst/>
          </a:prstGeom>
        </p:spPr>
        <p:txBody>
          <a:bodyPr>
            <a:normAutofit fontScale="100000" lnSpcReduction="0"/>
          </a:bodyPr>
          <a:lstStyle>
            <a:lvl1pPr defTabSz="265175">
              <a:defRPr sz="4640"/>
            </a:lvl1pPr>
          </a:lstStyle>
          <a:p>
            <a:pPr/>
            <a:r>
              <a:t>Malthusian Economies: Readings for January 22…</a:t>
            </a:r>
          </a:p>
        </p:txBody>
      </p:sp>
      <p:sp>
        <p:nvSpPr>
          <p:cNvPr id="58" name="Gregory Clark (2005), “The Condition of the Working Class in England, 1209–2004,” Journal of Political Economy 113 (December), pp. 1307–1340 &lt;www.jstor.org/stable/pdfplus/10.1086/.pdf&gt; &lt;https://www.icloud.com/keynote/0h4DbG-5t5sfY_ky-UKRBj56A&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320039">
              <a:spcBef>
                <a:spcPts val="500"/>
              </a:spcBef>
              <a:buSzTx/>
              <a:buFontTx/>
              <a:buNone/>
              <a:defRPr sz="1819"/>
            </a:pPr>
            <a:r>
              <a:t>Gregory Clark (2005), “The Condition of the Working Class in England, 1209–2004,” Journal of Political Economy 113 (December), pp. 1307–1340 &lt;</a:t>
            </a:r>
            <a:r>
              <a:rPr u="sng">
                <a:solidFill>
                  <a:srgbClr val="0000FF"/>
                </a:solidFill>
                <a:uFill>
                  <a:solidFill>
                    <a:srgbClr val="0000FF"/>
                  </a:solidFill>
                </a:uFill>
                <a:hlinkClick r:id="rId2" invalidUrl="" action="" tgtFrame="" tooltip="" history="1" highlightClick="0" endSnd="0"/>
              </a:rPr>
              <a:t>www.jstor.org/stable/pdfplus/10.1086/.pdf</a:t>
            </a:r>
            <a:r>
              <a:t>&gt; &lt;</a:t>
            </a:r>
            <a:r>
              <a:rPr u="sng">
                <a:solidFill>
                  <a:srgbClr val="0000FF"/>
                </a:solidFill>
                <a:uFill>
                  <a:solidFill>
                    <a:srgbClr val="0000FF"/>
                  </a:solidFill>
                </a:uFill>
                <a:hlinkClick r:id="rId3" invalidUrl="" action="" tgtFrame="" tooltip="" history="1" highlightClick="0" endSnd="0"/>
              </a:rPr>
              <a:t>https://www.icloud.com/keynote/0h4DbG-5t5sfY_ky-UKRBj56A</a:t>
            </a:r>
            <a:r>
              <a:t>&gt; </a:t>
            </a:r>
          </a:p>
          <a:p>
            <a:pPr marL="0" indent="0" defTabSz="320039">
              <a:spcBef>
                <a:spcPts val="500"/>
              </a:spcBef>
              <a:buSzTx/>
              <a:buFontTx/>
              <a:buNone/>
              <a:defRPr sz="1819"/>
            </a:pPr>
          </a:p>
          <a:p>
            <a:pPr marL="0" indent="0" defTabSz="320039">
              <a:spcBef>
                <a:spcPts val="500"/>
              </a:spcBef>
              <a:buSzTx/>
              <a:buFontTx/>
              <a:buNone/>
              <a:defRPr sz="1819"/>
            </a:pPr>
            <a:r>
              <a:t>Richard Steckel (2008), "Biological Measures of the Standard of Living," Journal of Economic Perspectives 22:1 Winter), pp. 129-52 &lt;</a:t>
            </a:r>
            <a:r>
              <a:rPr u="sng">
                <a:solidFill>
                  <a:srgbClr val="0000FF"/>
                </a:solidFill>
                <a:uFill>
                  <a:solidFill>
                    <a:srgbClr val="0000FF"/>
                  </a:solidFill>
                </a:uFill>
                <a:hlinkClick r:id="rId4" invalidUrl="" action="" tgtFrame="" tooltip="" history="1" highlightClick="0" endSnd="0"/>
              </a:rPr>
              <a:t>http://www.aeaweb.org/articles.php?doi=10.1257/jep.22.1.129</a:t>
            </a:r>
            <a:r>
              <a:t>&gt; &lt;</a:t>
            </a:r>
            <a:r>
              <a:rPr u="sng">
                <a:solidFill>
                  <a:srgbClr val="0000FF"/>
                </a:solidFill>
                <a:uFill>
                  <a:solidFill>
                    <a:srgbClr val="0000FF"/>
                  </a:solidFill>
                </a:uFill>
                <a:hlinkClick r:id="rId5" invalidUrl="" action="" tgtFrame="" tooltip="" history="1" highlightClick="0" endSnd="0"/>
              </a:rPr>
              <a:t>https://www.icloud.com/keynote/0bb0qK4PFlXfY2xlQmUZl1rjQ</a:t>
            </a:r>
            <a:r>
              <a:t>&gt;</a:t>
            </a:r>
          </a:p>
          <a:p>
            <a:pPr marL="0" indent="0" defTabSz="320039">
              <a:spcBef>
                <a:spcPts val="500"/>
              </a:spcBef>
              <a:buSzTx/>
              <a:buFontTx/>
              <a:buNone/>
              <a:defRPr sz="1819"/>
            </a:pPr>
          </a:p>
          <a:p>
            <a:pPr marL="0" indent="0" defTabSz="320039">
              <a:spcBef>
                <a:spcPts val="500"/>
              </a:spcBef>
              <a:buSzTx/>
              <a:buFontTx/>
              <a:buNone/>
              <a:defRPr sz="1819"/>
            </a:pPr>
            <a:r>
              <a:t>Jared Diamond (1987), “The Worst Mistake in the History of the Human Race,” Discover &lt;</a:t>
            </a:r>
            <a:r>
              <a:rPr u="sng">
                <a:solidFill>
                  <a:srgbClr val="0000FF"/>
                </a:solidFill>
                <a:uFill>
                  <a:solidFill>
                    <a:srgbClr val="0000FF"/>
                  </a:solidFill>
                </a:uFill>
                <a:hlinkClick r:id="rId6" invalidUrl="" action="" tgtFrame="" tooltip="" history="1" highlightClick="0" endSnd="0"/>
              </a:rPr>
              <a:t>http://discovermagazine.com/1987/may/02-the-worst-mistake-in-the-history-of-the-human-race</a:t>
            </a:r>
            <a:r>
              <a:t>&gt; &lt;</a:t>
            </a:r>
            <a:r>
              <a:rPr u="sng">
                <a:solidFill>
                  <a:srgbClr val="0000FF"/>
                </a:solidFill>
                <a:uFill>
                  <a:solidFill>
                    <a:srgbClr val="0000FF"/>
                  </a:solidFill>
                </a:uFill>
                <a:hlinkClick r:id="rId7" invalidUrl="" action="" tgtFrame="" tooltip="" history="1" highlightClick="0" endSnd="0"/>
              </a:rPr>
              <a:t>https://www.icloud.com/keynote/0zxW4kbYZdg4IxjhmsLaOJDhA</a:t>
            </a:r>
            <a:r>
              <a:t>&gt;</a:t>
            </a:r>
          </a:p>
          <a:p>
            <a:pPr marL="0" indent="0" defTabSz="320039">
              <a:spcBef>
                <a:spcPts val="500"/>
              </a:spcBef>
              <a:buSzTx/>
              <a:buFontTx/>
              <a:buNone/>
              <a:defRPr sz="1819"/>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34" name="Hunters and Gatherers: Background &lt;https://www.icloud.com/keynote/0gpMaqZkyvrfqgrfeFkSdZhrA&gt;…"/>
          <p:cNvSpPr txBox="1"/>
          <p:nvPr>
            <p:ph type="body" sz="half" idx="1"/>
          </p:nvPr>
        </p:nvSpPr>
        <p:spPr>
          <a:xfrm>
            <a:off x="390757" y="1508814"/>
            <a:ext cx="4127501" cy="4087583"/>
          </a:xfrm>
          <a:prstGeom prst="rect">
            <a:avLst/>
          </a:prstGeom>
        </p:spPr>
        <p:txBody>
          <a:bodyPr anchor="t"/>
          <a:lstStyle/>
          <a:p>
            <a:pPr marL="198543" indent="-198543" defTabSz="275212">
              <a:spcBef>
                <a:spcPts val="500"/>
              </a:spcBef>
              <a:defRPr sz="1608"/>
            </a:pPr>
            <a:r>
              <a:t>Hunters and Gatherers: Background &lt;</a:t>
            </a:r>
            <a:r>
              <a:rPr u="sng">
                <a:solidFill>
                  <a:srgbClr val="0000FF"/>
                </a:solidFill>
                <a:uFill>
                  <a:solidFill>
                    <a:srgbClr val="0000FF"/>
                  </a:solidFill>
                </a:uFill>
                <a:hlinkClick r:id="rId2" invalidUrl="" action="" tgtFrame="" tooltip="" history="1" highlightClick="0" endSnd="0"/>
              </a:rPr>
              <a:t>https://www.icloud.com/keynote/0gpMaqZkyvrfqgrfeFkSdZhrA</a:t>
            </a:r>
            <a:r>
              <a:t>&gt;</a:t>
            </a:r>
          </a:p>
          <a:p>
            <a:pPr marL="198543" indent="-198543" defTabSz="275212">
              <a:spcBef>
                <a:spcPts val="500"/>
              </a:spcBef>
              <a:defRPr sz="1608"/>
            </a:pPr>
            <a:r>
              <a:t>Humans as an Anthology Intelligence &lt;</a:t>
            </a:r>
            <a:r>
              <a:rPr u="sng">
                <a:solidFill>
                  <a:srgbClr val="0000FF"/>
                </a:solidFill>
                <a:uFill>
                  <a:solidFill>
                    <a:srgbClr val="0000FF"/>
                  </a:solidFill>
                </a:uFill>
                <a:hlinkClick r:id="rId3" invalidUrl="" action="" tgtFrame="" tooltip="" history="1" highlightClick="0" endSnd="0"/>
              </a:rPr>
              <a:t>https://www.icloud.com/keynote/0mXqcK7TUGGJGZdud0ODZJjSg</a:t>
            </a:r>
            <a:r>
              <a:t>&gt;</a:t>
            </a:r>
          </a:p>
          <a:p>
            <a:pPr marL="198543" indent="-198543" defTabSz="275212">
              <a:spcBef>
                <a:spcPts val="500"/>
              </a:spcBef>
              <a:defRPr sz="1608"/>
            </a:pPr>
            <a:r>
              <a:t>Historical Patriarchy &lt;</a:t>
            </a:r>
            <a:r>
              <a:rPr u="sng">
                <a:solidFill>
                  <a:srgbClr val="0000FF"/>
                </a:solidFill>
                <a:uFill>
                  <a:solidFill>
                    <a:srgbClr val="0000FF"/>
                  </a:solidFill>
                </a:uFill>
                <a:hlinkClick r:id="rId4" invalidUrl="" action="" tgtFrame="" tooltip="" history="1" highlightClick="0" endSnd="0"/>
              </a:rPr>
              <a:t>https://www.icloud.com/keynote/00hc0TFwhajEqn5JFBPhNbTog</a:t>
            </a:r>
            <a:r>
              <a:t>&gt;</a:t>
            </a:r>
          </a:p>
          <a:p>
            <a:pPr marL="198543" indent="-198543" defTabSz="275212">
              <a:spcBef>
                <a:spcPts val="500"/>
              </a:spcBef>
              <a:defRPr sz="1608"/>
            </a:pPr>
            <a:r>
              <a:t>Malthusian Economic Growth &lt;</a:t>
            </a:r>
            <a:r>
              <a:rPr u="sng">
                <a:solidFill>
                  <a:srgbClr val="0000FF"/>
                </a:solidFill>
                <a:uFill>
                  <a:solidFill>
                    <a:srgbClr val="0000FF"/>
                  </a:solidFill>
                </a:uFill>
                <a:hlinkClick r:id="rId5" invalidUrl="" action="" tgtFrame="" tooltip="" history="1" highlightClick="0" endSnd="0"/>
              </a:rPr>
              <a:t>https://www.icloud.com/keynote/0Dy-Qg7Z__2fBvaECGbKVCvIg</a:t>
            </a:r>
            <a:r>
              <a:t>&gt;</a:t>
            </a:r>
          </a:p>
          <a:p>
            <a:pPr marL="198543" indent="-198543" defTabSz="275212">
              <a:spcBef>
                <a:spcPts val="500"/>
              </a:spcBef>
              <a:defRPr sz="1608"/>
            </a:pPr>
            <a:r>
              <a:t>The Figure &lt;</a:t>
            </a:r>
            <a:r>
              <a:rPr u="sng">
                <a:solidFill>
                  <a:srgbClr val="0000FF"/>
                </a:solidFill>
                <a:uFill>
                  <a:solidFill>
                    <a:srgbClr val="0000FF"/>
                  </a:solidFill>
                </a:uFill>
                <a:hlinkClick r:id="rId6" invalidUrl="" action="" tgtFrame="" tooltip="" history="1" highlightClick="0" endSnd="0"/>
              </a:rPr>
              <a:t>https://www.icloud.com/keynote/0ysTdN41E5B7qCmwuB35WJtOQ</a:t>
            </a:r>
            <a:r>
              <a:t>&gt;</a:t>
            </a:r>
          </a:p>
        </p:txBody>
      </p:sp>
      <p:pic>
        <p:nvPicPr>
          <p:cNvPr id="135" name="Image" descr="Image"/>
          <p:cNvPicPr>
            <a:picLocks noChangeAspect="1"/>
          </p:cNvPicPr>
          <p:nvPr/>
        </p:nvPicPr>
        <p:blipFill>
          <a:blip r:embed="rId7">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Ancient” Ain’t “Primitive” or “Unsophisticated”, Is It?"/>
          <p:cNvSpPr txBox="1"/>
          <p:nvPr>
            <p:ph type="title" idx="4294967295"/>
          </p:nvPr>
        </p:nvSpPr>
        <p:spPr>
          <a:xfrm>
            <a:off x="457200" y="-77587"/>
            <a:ext cx="8229600" cy="1143001"/>
          </a:xfrm>
          <a:prstGeom prst="rect">
            <a:avLst/>
          </a:prstGeom>
        </p:spPr>
        <p:txBody>
          <a:bodyPr>
            <a:normAutofit fontScale="100000" lnSpcReduction="0"/>
          </a:bodyPr>
          <a:lstStyle>
            <a:lvl1pPr defTabSz="310895">
              <a:defRPr sz="3400"/>
            </a:lvl1pPr>
          </a:lstStyle>
          <a:p>
            <a:pPr/>
            <a:r>
              <a:t>“Ancient” Ain’t “Primitive” or “Unsophisticated”, Is It?</a:t>
            </a:r>
          </a:p>
        </p:txBody>
      </p:sp>
      <p:sp>
        <p:nvSpPr>
          <p:cNvPr id="61" name="Could we teach:…"/>
          <p:cNvSpPr txBox="1"/>
          <p:nvPr>
            <p:ph type="body" idx="4294967295"/>
          </p:nvPr>
        </p:nvSpPr>
        <p:spPr>
          <a:xfrm>
            <a:off x="450001" y="1065413"/>
            <a:ext cx="6129258" cy="5518679"/>
          </a:xfrm>
          <a:prstGeom prst="rect">
            <a:avLst/>
          </a:prstGeom>
        </p:spPr>
        <p:txBody>
          <a:bodyPr>
            <a:normAutofit fontScale="100000" lnSpcReduction="0"/>
          </a:bodyPr>
          <a:lstStyle/>
          <a:p>
            <a:pPr marL="289321" indent="-289321">
              <a:lnSpc>
                <a:spcPct val="80000"/>
              </a:lnSpc>
              <a:spcBef>
                <a:spcPts val="600"/>
              </a:spcBef>
            </a:pPr>
            <a:r>
              <a:rPr sz="2700"/>
              <a:t>Could we teach:</a:t>
            </a:r>
            <a:endParaRPr sz="2700"/>
          </a:p>
          <a:p>
            <a:pPr lvl="1" marL="702128" indent="-244928">
              <a:lnSpc>
                <a:spcPct val="80000"/>
              </a:lnSpc>
              <a:spcBef>
                <a:spcPts val="500"/>
              </a:spcBef>
              <a:defRPr sz="2800"/>
            </a:pPr>
            <a:r>
              <a:rPr sz="2400"/>
              <a:t>Themistokles or Augustus much about politics?</a:t>
            </a:r>
            <a:endParaRPr sz="2400"/>
          </a:p>
          <a:p>
            <a:pPr lvl="1" marL="702128" indent="-244928">
              <a:lnSpc>
                <a:spcPct val="80000"/>
              </a:lnSpc>
              <a:spcBef>
                <a:spcPts val="500"/>
              </a:spcBef>
              <a:defRPr sz="2800"/>
            </a:pPr>
            <a:r>
              <a:rPr sz="2400"/>
              <a:t>Homer much about writing poetry?</a:t>
            </a:r>
            <a:endParaRPr sz="2400"/>
          </a:p>
          <a:p>
            <a:pPr lvl="1" marL="702128" indent="-244928">
              <a:lnSpc>
                <a:spcPct val="80000"/>
              </a:lnSpc>
              <a:spcBef>
                <a:spcPts val="500"/>
              </a:spcBef>
              <a:defRPr sz="2800"/>
            </a:pPr>
            <a:r>
              <a:rPr sz="2400"/>
              <a:t>Gaius Julius Caesar or Leonidas much about generalship?</a:t>
            </a:r>
            <a:endParaRPr sz="2400"/>
          </a:p>
          <a:p>
            <a:pPr lvl="1" marL="702128" indent="-244928">
              <a:lnSpc>
                <a:spcPct val="80000"/>
              </a:lnSpc>
              <a:spcBef>
                <a:spcPts val="500"/>
              </a:spcBef>
              <a:defRPr sz="2800"/>
            </a:pPr>
            <a:r>
              <a:rPr sz="2400"/>
              <a:t>Sophokles much about drama?</a:t>
            </a:r>
            <a:endParaRPr sz="2400"/>
          </a:p>
          <a:p>
            <a:pPr lvl="1" marL="702128" indent="-244928">
              <a:lnSpc>
                <a:spcPct val="80000"/>
              </a:lnSpc>
              <a:spcBef>
                <a:spcPts val="500"/>
              </a:spcBef>
              <a:defRPr sz="2800"/>
            </a:pPr>
            <a:r>
              <a:rPr sz="2400"/>
              <a:t>Phryne much about presentation-of-self-as-celebrity?</a:t>
            </a:r>
            <a:endParaRPr sz="2400"/>
          </a:p>
          <a:p>
            <a:pPr lvl="1" marL="702128" indent="-244928">
              <a:lnSpc>
                <a:spcPct val="80000"/>
              </a:lnSpc>
              <a:spcBef>
                <a:spcPts val="500"/>
              </a:spcBef>
              <a:defRPr sz="2800"/>
            </a:pPr>
            <a:r>
              <a:rPr sz="2400"/>
              <a:t>Michelangelo di Lodovico Buonarroti Simon much about painting ceilings?</a:t>
            </a:r>
            <a:endParaRPr sz="2400"/>
          </a:p>
          <a:p>
            <a:pPr lvl="1" marL="702128" indent="-244928">
              <a:lnSpc>
                <a:spcPct val="80000"/>
              </a:lnSpc>
              <a:spcBef>
                <a:spcPts val="500"/>
              </a:spcBef>
              <a:defRPr sz="2800"/>
            </a:pPr>
            <a:r>
              <a:rPr sz="2400"/>
              <a:t>Praxiteles much about sculpture?</a:t>
            </a:r>
            <a:endParaRPr sz="2400"/>
          </a:p>
          <a:p>
            <a:pPr lvl="1" marL="702128" indent="-244928">
              <a:lnSpc>
                <a:spcPct val="80000"/>
              </a:lnSpc>
              <a:spcBef>
                <a:spcPts val="500"/>
              </a:spcBef>
              <a:defRPr sz="2800"/>
            </a:pPr>
            <a:r>
              <a:rPr sz="2400"/>
              <a:t>Johann Sebastian Bach much about music?</a:t>
            </a:r>
          </a:p>
        </p:txBody>
      </p:sp>
      <p:pic>
        <p:nvPicPr>
          <p:cNvPr id="62" name="Aphrodite_of_Knidos__Praxiteles__Phryne_.png" descr="Aphrodite_of_Knidos__Praxiteles__Phryne_.png"/>
          <p:cNvPicPr>
            <a:picLocks noChangeAspect="1"/>
          </p:cNvPicPr>
          <p:nvPr/>
        </p:nvPicPr>
        <p:blipFill>
          <a:blip r:embed="rId2">
            <a:extLst/>
          </a:blip>
          <a:stretch>
            <a:fillRect/>
          </a:stretch>
        </p:blipFill>
        <p:spPr>
          <a:xfrm>
            <a:off x="6579258" y="1065413"/>
            <a:ext cx="2100344" cy="2760164"/>
          </a:xfrm>
          <a:prstGeom prst="rect">
            <a:avLst/>
          </a:prstGeom>
          <a:ln w="12700">
            <a:miter lim="400000"/>
          </a:ln>
        </p:spPr>
      </p:pic>
      <p:pic>
        <p:nvPicPr>
          <p:cNvPr id="63" name="Michelangelo_s_David.png" descr="Michelangelo_s_David.png"/>
          <p:cNvPicPr>
            <a:picLocks noChangeAspect="1"/>
          </p:cNvPicPr>
          <p:nvPr/>
        </p:nvPicPr>
        <p:blipFill>
          <a:blip r:embed="rId3">
            <a:extLst/>
          </a:blip>
          <a:stretch>
            <a:fillRect/>
          </a:stretch>
        </p:blipFill>
        <p:spPr>
          <a:xfrm>
            <a:off x="6579258" y="3825576"/>
            <a:ext cx="2100343" cy="275851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And Yet, If We Look at the Economy…"/>
          <p:cNvSpPr txBox="1"/>
          <p:nvPr>
            <p:ph type="title" idx="4294967295"/>
          </p:nvPr>
        </p:nvSpPr>
        <p:spPr>
          <a:xfrm>
            <a:off x="457200" y="-77587"/>
            <a:ext cx="8229600" cy="1143001"/>
          </a:xfrm>
          <a:prstGeom prst="rect">
            <a:avLst/>
          </a:prstGeom>
        </p:spPr>
        <p:txBody>
          <a:bodyPr>
            <a:normAutofit fontScale="100000" lnSpcReduction="0"/>
          </a:bodyPr>
          <a:lstStyle>
            <a:lvl1pPr defTabSz="379475">
              <a:defRPr sz="4150"/>
            </a:lvl1pPr>
          </a:lstStyle>
          <a:p>
            <a:pPr/>
            <a:r>
              <a:t>And Yet, If We Look at the Economy…</a:t>
            </a:r>
          </a:p>
        </p:txBody>
      </p:sp>
      <p:pic>
        <p:nvPicPr>
          <p:cNvPr id="66" name="Aphrodite_of_Knidos__Praxiteles__Phryne_.png" descr="Aphrodite_of_Knidos__Praxiteles__Phryne_.png"/>
          <p:cNvPicPr>
            <a:picLocks noChangeAspect="1"/>
          </p:cNvPicPr>
          <p:nvPr/>
        </p:nvPicPr>
        <p:blipFill>
          <a:blip r:embed="rId2">
            <a:extLst/>
          </a:blip>
          <a:stretch>
            <a:fillRect/>
          </a:stretch>
        </p:blipFill>
        <p:spPr>
          <a:xfrm>
            <a:off x="6579258" y="1065413"/>
            <a:ext cx="2100344" cy="2760164"/>
          </a:xfrm>
          <a:prstGeom prst="rect">
            <a:avLst/>
          </a:prstGeom>
          <a:ln w="12700">
            <a:miter lim="400000"/>
          </a:ln>
        </p:spPr>
      </p:pic>
      <p:pic>
        <p:nvPicPr>
          <p:cNvPr id="67" name="Michelangelo_s_David.png" descr="Michelangelo_s_David.png"/>
          <p:cNvPicPr>
            <a:picLocks noChangeAspect="1"/>
          </p:cNvPicPr>
          <p:nvPr/>
        </p:nvPicPr>
        <p:blipFill>
          <a:blip r:embed="rId3">
            <a:extLst/>
          </a:blip>
          <a:stretch>
            <a:fillRect/>
          </a:stretch>
        </p:blipFill>
        <p:spPr>
          <a:xfrm>
            <a:off x="6579258" y="3825576"/>
            <a:ext cx="2100343" cy="2758516"/>
          </a:xfrm>
          <a:prstGeom prst="rect">
            <a:avLst/>
          </a:prstGeom>
          <a:ln w="12700">
            <a:miter lim="400000"/>
          </a:ln>
        </p:spPr>
      </p:pic>
      <p:pic>
        <p:nvPicPr>
          <p:cNvPr id="68" name="Image" descr="Image"/>
          <p:cNvPicPr>
            <a:picLocks noChangeAspect="0"/>
          </p:cNvPicPr>
          <p:nvPr/>
        </p:nvPicPr>
        <p:blipFill>
          <a:blip r:embed="rId4">
            <a:extLst/>
          </a:blip>
          <a:stretch>
            <a:fillRect/>
          </a:stretch>
        </p:blipFill>
        <p:spPr>
          <a:xfrm>
            <a:off x="457200" y="1065413"/>
            <a:ext cx="6069962" cy="551867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 name="Image" descr="Image"/>
          <p:cNvPicPr>
            <a:picLocks noChangeAspect="1"/>
          </p:cNvPicPr>
          <p:nvPr/>
        </p:nvPicPr>
        <p:blipFill>
          <a:blip r:embed="rId2">
            <a:extLst/>
          </a:blip>
          <a:srcRect l="0" t="11890" r="0" b="0"/>
          <a:stretch>
            <a:fillRect/>
          </a:stretch>
        </p:blipFill>
        <p:spPr>
          <a:xfrm>
            <a:off x="277663" y="1270000"/>
            <a:ext cx="8572501" cy="4803931"/>
          </a:xfrm>
          <a:prstGeom prst="rect">
            <a:avLst/>
          </a:prstGeom>
          <a:ln w="12700">
            <a:miter lim="400000"/>
          </a:ln>
        </p:spPr>
      </p:pic>
      <p:sp>
        <p:nvSpPr>
          <p:cNvPr id="71" name="One Table: Average Global Numbers"/>
          <p:cNvSpPr txBox="1"/>
          <p:nvPr>
            <p:ph type="title" idx="4294967295"/>
          </p:nvPr>
        </p:nvSpPr>
        <p:spPr>
          <a:xfrm>
            <a:off x="277663" y="-1"/>
            <a:ext cx="8572501" cy="1270001"/>
          </a:xfrm>
          <a:prstGeom prst="rect">
            <a:avLst/>
          </a:prstGeom>
        </p:spPr>
        <p:txBody>
          <a:bodyPr>
            <a:normAutofit fontScale="100000" lnSpcReduction="0"/>
          </a:bodyPr>
          <a:lstStyle>
            <a:lvl1pPr defTabSz="292607">
              <a:defRPr sz="3839"/>
            </a:lvl1pPr>
          </a:lstStyle>
          <a:p>
            <a:pPr/>
            <a:r>
              <a:t>One Table: Average Global Numbers</a:t>
            </a:r>
          </a:p>
        </p:txBody>
      </p:sp>
      <p:sp>
        <p:nvSpPr>
          <p:cNvPr id="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The Default State? How Was It Exited?"/>
          <p:cNvSpPr txBox="1"/>
          <p:nvPr>
            <p:ph type="title" idx="4294967295"/>
          </p:nvPr>
        </p:nvSpPr>
        <p:spPr>
          <a:xfrm>
            <a:off x="457200" y="-1"/>
            <a:ext cx="8229601" cy="1143002"/>
          </a:xfrm>
          <a:prstGeom prst="rect">
            <a:avLst/>
          </a:prstGeom>
        </p:spPr>
        <p:txBody>
          <a:bodyPr>
            <a:normAutofit fontScale="100000" lnSpcReduction="0"/>
          </a:bodyPr>
          <a:lstStyle>
            <a:lvl1pPr defTabSz="283463">
              <a:defRPr sz="4030"/>
            </a:lvl1pPr>
          </a:lstStyle>
          <a:p>
            <a:pPr/>
            <a:r>
              <a:t>The Default State? How Was It Exited?</a:t>
            </a:r>
          </a:p>
        </p:txBody>
      </p:sp>
      <p:sp>
        <p:nvSpPr>
          <p:cNvPr id="75" name="Malthusian Agrarianism—near-stagnation—as the default state of post-Neolithic humanity?…"/>
          <p:cNvSpPr txBox="1"/>
          <p:nvPr>
            <p:ph type="body" sz="half" idx="4294967295"/>
          </p:nvPr>
        </p:nvSpPr>
        <p:spPr>
          <a:xfrm>
            <a:off x="457200" y="1143000"/>
            <a:ext cx="4996662" cy="4108858"/>
          </a:xfrm>
          <a:prstGeom prst="rect">
            <a:avLst/>
          </a:prstGeom>
        </p:spPr>
        <p:txBody>
          <a:bodyPr>
            <a:normAutofit fontScale="100000" lnSpcReduction="0"/>
          </a:bodyPr>
          <a:lstStyle/>
          <a:p>
            <a:pPr marL="278606" indent="-278606">
              <a:lnSpc>
                <a:spcPct val="80000"/>
              </a:lnSpc>
              <a:spcBef>
                <a:spcPts val="600"/>
              </a:spcBef>
              <a:defRPr sz="3000"/>
            </a:pPr>
            <a:r>
              <a:rPr sz="2600"/>
              <a:t>Malthusian Agrarianism—near-stagnation—as the default state of post-Neolithic humanity?</a:t>
            </a:r>
            <a:endParaRPr sz="2600"/>
          </a:p>
          <a:p>
            <a:pPr marL="278606" indent="-278606">
              <a:lnSpc>
                <a:spcPct val="80000"/>
              </a:lnSpc>
              <a:spcBef>
                <a:spcPts val="600"/>
              </a:spcBef>
              <a:defRPr sz="3000"/>
            </a:pPr>
            <a:r>
              <a:rPr sz="2600"/>
              <a:t>Exit:</a:t>
            </a:r>
            <a:endParaRPr sz="2600"/>
          </a:p>
          <a:p>
            <a:pPr lvl="1" marL="735806" indent="-278606">
              <a:lnSpc>
                <a:spcPct val="80000"/>
              </a:lnSpc>
              <a:spcBef>
                <a:spcPts val="600"/>
              </a:spcBef>
              <a:buChar char="•"/>
              <a:defRPr sz="3000"/>
            </a:pPr>
            <a:r>
              <a:rPr sz="2600"/>
              <a:t>Industrial Revolution</a:t>
            </a:r>
            <a:endParaRPr sz="2600"/>
          </a:p>
          <a:p>
            <a:pPr lvl="1" marL="735806" indent="-278606">
              <a:lnSpc>
                <a:spcPct val="80000"/>
              </a:lnSpc>
              <a:spcBef>
                <a:spcPts val="600"/>
              </a:spcBef>
              <a:buChar char="•"/>
              <a:defRPr sz="3000"/>
            </a:pPr>
            <a:r>
              <a:rPr sz="2600"/>
              <a:t>Modern Economic Growth</a:t>
            </a:r>
            <a:endParaRPr sz="2600"/>
          </a:p>
          <a:p>
            <a:pPr marL="278606" indent="-278606">
              <a:lnSpc>
                <a:spcPct val="80000"/>
              </a:lnSpc>
              <a:spcBef>
                <a:spcPts val="600"/>
              </a:spcBef>
              <a:defRPr sz="3000"/>
            </a:pPr>
            <a:r>
              <a:rPr sz="2600"/>
              <a:t>Reentry?</a:t>
            </a:r>
            <a:endParaRPr sz="2600"/>
          </a:p>
          <a:p>
            <a:pPr lvl="1" marL="735806" indent="-278606">
              <a:lnSpc>
                <a:spcPct val="80000"/>
              </a:lnSpc>
              <a:spcBef>
                <a:spcPts val="600"/>
              </a:spcBef>
              <a:buChar char="•"/>
              <a:defRPr sz="3000"/>
            </a:pPr>
            <a:r>
              <a:rPr sz="2600"/>
              <a:t>Astronomy and the Fermi Paradox: The Great Filter</a:t>
            </a:r>
          </a:p>
        </p:txBody>
      </p:sp>
      <p:sp>
        <p:nvSpPr>
          <p:cNvPr id="76" name="Notes?"/>
          <p:cNvSpPr txBox="1"/>
          <p:nvPr/>
        </p:nvSpPr>
        <p:spPr>
          <a:xfrm>
            <a:off x="457200" y="5251857"/>
            <a:ext cx="8229601" cy="13074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78606" indent="-278606">
              <a:lnSpc>
                <a:spcPct val="80000"/>
              </a:lnSpc>
              <a:spcBef>
                <a:spcPts val="600"/>
              </a:spcBef>
              <a:buSzPct val="100000"/>
              <a:buFont typeface="Arial"/>
              <a:buChar char="•"/>
              <a:defRPr sz="2600"/>
            </a:lvl1pPr>
          </a:lstStyle>
          <a:p>
            <a:pPr>
              <a:defRPr sz="3000"/>
            </a:pPr>
            <a:r>
              <a:rPr sz="2600"/>
              <a:t>Notes?</a:t>
            </a:r>
          </a:p>
        </p:txBody>
      </p:sp>
      <p:pic>
        <p:nvPicPr>
          <p:cNvPr id="77" name="Fermi_Paradox.jpg" descr="Fermi_Paradox.jpg"/>
          <p:cNvPicPr>
            <a:picLocks noChangeAspect="1"/>
          </p:cNvPicPr>
          <p:nvPr/>
        </p:nvPicPr>
        <p:blipFill>
          <a:blip r:embed="rId2">
            <a:extLst/>
          </a:blip>
          <a:stretch>
            <a:fillRect/>
          </a:stretch>
        </p:blipFill>
        <p:spPr>
          <a:xfrm>
            <a:off x="5453861" y="1143000"/>
            <a:ext cx="3232940" cy="4108858"/>
          </a:xfrm>
          <a:prstGeom prst="rect">
            <a:avLst/>
          </a:prstGeom>
          <a:ln w="3175">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Reading Clark: No Real Wage Trend Until After 1800"/>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800000"/>
                </a:solidFill>
              </a:defRPr>
            </a:lvl1pPr>
          </a:lstStyle>
          <a:p>
            <a:pPr/>
            <a:r>
              <a:t>Reading Clark: No Real Wage Trend Until After 1800</a:t>
            </a:r>
          </a:p>
        </p:txBody>
      </p:sp>
      <p:sp>
        <p:nvSpPr>
          <p:cNvPr id="80"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
        <p:nvSpPr>
          <p:cNvPr id="81" name="Before 1800, no clear trend…"/>
          <p:cNvSpPr txBox="1"/>
          <p:nvPr>
            <p:ph type="body" sz="half" idx="4294967295"/>
          </p:nvPr>
        </p:nvSpPr>
        <p:spPr>
          <a:xfrm>
            <a:off x="277663" y="1270000"/>
            <a:ext cx="2502540" cy="5207000"/>
          </a:xfrm>
          <a:prstGeom prst="rect">
            <a:avLst/>
          </a:prstGeom>
        </p:spPr>
        <p:txBody>
          <a:bodyPr>
            <a:normAutofit fontScale="100000" lnSpcReduction="0"/>
          </a:bodyPr>
          <a:lstStyle/>
          <a:p>
            <a:pPr marL="0" indent="0" defTabSz="365760">
              <a:spcBef>
                <a:spcPts val="900"/>
              </a:spcBef>
              <a:buSzTx/>
              <a:buFontTx/>
              <a:buNone/>
              <a:defRPr b="1" sz="1920">
                <a:latin typeface="+mj-lt"/>
                <a:ea typeface="+mj-ea"/>
                <a:cs typeface="+mj-cs"/>
                <a:sym typeface="Helvetica"/>
              </a:defRPr>
            </a:pPr>
            <a:r>
              <a:t>Before 1800, no clear trend</a:t>
            </a:r>
          </a:p>
          <a:p>
            <a:pPr marL="192505" indent="-192505" defTabSz="365760">
              <a:spcBef>
                <a:spcPts val="900"/>
              </a:spcBef>
              <a:buFontTx/>
              <a:defRPr sz="1920">
                <a:latin typeface="Times New Roman"/>
                <a:ea typeface="Times New Roman"/>
                <a:cs typeface="Times New Roman"/>
                <a:sym typeface="Times New Roman"/>
              </a:defRPr>
            </a:pPr>
            <a:r>
              <a:t>Real wages in late 1400s twice what they were between 1250 and 1350.</a:t>
            </a:r>
          </a:p>
          <a:p>
            <a:pPr marL="192505" indent="-192505" defTabSz="365760">
              <a:spcBef>
                <a:spcPts val="900"/>
              </a:spcBef>
              <a:buFontTx/>
              <a:defRPr sz="1920">
                <a:latin typeface="Times New Roman"/>
                <a:ea typeface="Times New Roman"/>
                <a:cs typeface="Times New Roman"/>
                <a:sym typeface="Times New Roman"/>
              </a:defRPr>
            </a:pPr>
            <a:r>
              <a:t>Wages 1250-1350 33% below 1200?</a:t>
            </a:r>
          </a:p>
          <a:p>
            <a:pPr marL="192505" indent="-192505" defTabSz="365760">
              <a:spcBef>
                <a:spcPts val="900"/>
              </a:spcBef>
              <a:buFontTx/>
              <a:defRPr sz="1920">
                <a:latin typeface="Times New Roman"/>
                <a:ea typeface="Times New Roman"/>
                <a:cs typeface="Times New Roman"/>
                <a:sym typeface="Times New Roman"/>
              </a:defRPr>
            </a:pPr>
            <a:r>
              <a:t>Wages in 1600 back to 1250-1350 low point</a:t>
            </a:r>
          </a:p>
          <a:p>
            <a:pPr marL="192505" indent="-192505" defTabSz="365760">
              <a:spcBef>
                <a:spcPts val="900"/>
              </a:spcBef>
              <a:buFontTx/>
              <a:defRPr sz="1920">
                <a:latin typeface="Times New Roman"/>
                <a:ea typeface="Times New Roman"/>
                <a:cs typeface="Times New Roman"/>
                <a:sym typeface="Times New Roman"/>
              </a:defRPr>
            </a:pPr>
            <a:r>
              <a:t>1850 75% above 1800</a:t>
            </a:r>
          </a:p>
          <a:p>
            <a:pPr marL="192505" indent="-192505" defTabSz="365760">
              <a:spcBef>
                <a:spcPts val="900"/>
              </a:spcBef>
              <a:buFontTx/>
              <a:defRPr sz="1920">
                <a:latin typeface="Times New Roman"/>
                <a:ea typeface="Times New Roman"/>
                <a:cs typeface="Times New Roman"/>
                <a:sym typeface="Times New Roman"/>
              </a:defRPr>
            </a:pPr>
            <a:r>
              <a:t>1950 350% above 1800</a:t>
            </a:r>
          </a:p>
          <a:p>
            <a:pPr marL="192505" indent="-192505" defTabSz="365760">
              <a:spcBef>
                <a:spcPts val="900"/>
              </a:spcBef>
              <a:buFontTx/>
              <a:defRPr sz="1920">
                <a:latin typeface="Times New Roman"/>
                <a:ea typeface="Times New Roman"/>
                <a:cs typeface="Times New Roman"/>
                <a:sym typeface="Times New Roman"/>
              </a:defRPr>
            </a:pPr>
            <a:r>
              <a:t>2000 1300% above 1800</a:t>
            </a:r>
          </a:p>
        </p:txBody>
      </p:sp>
      <p:pic>
        <p:nvPicPr>
          <p:cNvPr id="82" name="Image" descr="Image"/>
          <p:cNvPicPr>
            <a:picLocks noChangeAspect="0"/>
          </p:cNvPicPr>
          <p:nvPr/>
        </p:nvPicPr>
        <p:blipFill>
          <a:blip r:embed="rId3">
            <a:extLst/>
          </a:blip>
          <a:stretch>
            <a:fillRect/>
          </a:stretch>
        </p:blipFill>
        <p:spPr>
          <a:xfrm>
            <a:off x="2780202" y="1270000"/>
            <a:ext cx="6069962" cy="521716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How Reliable?"/>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How Reliable?</a:t>
            </a:r>
          </a:p>
        </p:txBody>
      </p:sp>
      <p:sp>
        <p:nvSpPr>
          <p:cNvPr id="85" name="Gregory Clark (2005): The Condition of the Working Class in England, 1209-2003 &lt;https://delong.typepad.com/files/clark-condition.pdf&gt;…"/>
          <p:cNvSpPr txBox="1"/>
          <p:nvPr>
            <p:ph type="body" sz="half" idx="4294967295"/>
          </p:nvPr>
        </p:nvSpPr>
        <p:spPr>
          <a:xfrm>
            <a:off x="277663" y="1270000"/>
            <a:ext cx="5207001" cy="4777076"/>
          </a:xfrm>
          <a:prstGeom prst="rect">
            <a:avLst/>
          </a:prstGeom>
        </p:spPr>
        <p:txBody>
          <a:bodyPr>
            <a:normAutofit fontScale="100000" lnSpcReduction="0"/>
          </a:bodyPr>
          <a:lstStyle/>
          <a:p>
            <a:pPr marL="197317" indent="-197317" defTabSz="374904">
              <a:spcBef>
                <a:spcPts val="900"/>
              </a:spcBef>
              <a:buFontTx/>
              <a:defRPr sz="1968">
                <a:latin typeface="Times New Roman"/>
                <a:ea typeface="Times New Roman"/>
                <a:cs typeface="Times New Roman"/>
                <a:sym typeface="Times New Roman"/>
              </a:defRPr>
            </a:pPr>
            <a:r>
              <a:rPr b="1"/>
              <a:t>Gregory Clark</a:t>
            </a:r>
            <a:r>
              <a:t> (2005): </a:t>
            </a:r>
            <a:r>
              <a:rPr i="1"/>
              <a:t>The Condition of the Working Class in England, 1209-200</a:t>
            </a:r>
            <a:r>
              <a:t>3 &lt;</a:t>
            </a:r>
            <a:r>
              <a:rPr u="sng">
                <a:solidFill>
                  <a:srgbClr val="0000FF"/>
                </a:solidFill>
                <a:uFill>
                  <a:solidFill>
                    <a:srgbClr val="0000FF"/>
                  </a:solidFill>
                </a:uFill>
                <a:hlinkClick r:id="rId2" invalidUrl="" action="" tgtFrame="" tooltip="" history="1" highlightClick="0" endSnd="0"/>
              </a:rPr>
              <a:t>https://delong.typepad.com/files/clark-condition.pdf</a:t>
            </a:r>
            <a:r>
              <a:t>&gt;</a:t>
            </a:r>
          </a:p>
          <a:p>
            <a:pPr marL="197317" indent="-197317" defTabSz="374904">
              <a:spcBef>
                <a:spcPts val="900"/>
              </a:spcBef>
              <a:buFontTx/>
              <a:defRPr sz="1968">
                <a:latin typeface="Times New Roman"/>
                <a:ea typeface="Times New Roman"/>
                <a:cs typeface="Times New Roman"/>
                <a:sym typeface="Times New Roman"/>
              </a:defRPr>
            </a:pPr>
            <a:r>
              <a:t>46000 observations on construction workers</a:t>
            </a:r>
          </a:p>
          <a:p>
            <a:pPr lvl="1" marL="509737" indent="-197317" defTabSz="374904">
              <a:spcBef>
                <a:spcPts val="900"/>
              </a:spcBef>
              <a:buFontTx/>
              <a:buChar char="•"/>
              <a:defRPr sz="1968">
                <a:latin typeface="Times New Roman"/>
                <a:ea typeface="Times New Roman"/>
                <a:cs typeface="Times New Roman"/>
                <a:sym typeface="Times New Roman"/>
              </a:defRPr>
            </a:pPr>
            <a:r>
              <a:t>Both laborers and craftsmen</a:t>
            </a:r>
          </a:p>
          <a:p>
            <a:pPr marL="197317" indent="-197317" defTabSz="374904">
              <a:spcBef>
                <a:spcPts val="900"/>
              </a:spcBef>
              <a:buFontTx/>
              <a:defRPr sz="1968">
                <a:latin typeface="Times New Roman"/>
                <a:ea typeface="Times New Roman"/>
                <a:cs typeface="Times New Roman"/>
                <a:sym typeface="Times New Roman"/>
              </a:defRPr>
            </a:pPr>
            <a:r>
              <a:t>110000 observations on prices and housing rents</a:t>
            </a:r>
          </a:p>
          <a:p>
            <a:pPr marL="197317" indent="-197317" defTabSz="374904">
              <a:spcBef>
                <a:spcPts val="900"/>
              </a:spcBef>
              <a:buFontTx/>
              <a:defRPr sz="1968">
                <a:latin typeface="Times New Roman"/>
                <a:ea typeface="Times New Roman"/>
                <a:cs typeface="Times New Roman"/>
                <a:sym typeface="Times New Roman"/>
              </a:defRPr>
            </a:pPr>
            <a:r>
              <a:t>The break from the Malthusian era of little advance in the efficiency of labor in England began circa 1640:</a:t>
            </a:r>
          </a:p>
          <a:p>
            <a:pPr lvl="1" marL="509737" indent="-197317" defTabSz="374904">
              <a:spcBef>
                <a:spcPts val="900"/>
              </a:spcBef>
              <a:buFontTx/>
              <a:buChar char="•"/>
              <a:defRPr sz="1968">
                <a:latin typeface="Times New Roman"/>
                <a:ea typeface="Times New Roman"/>
                <a:cs typeface="Times New Roman"/>
                <a:sym typeface="Times New Roman"/>
              </a:defRPr>
            </a:pPr>
            <a:r>
              <a:t>Long before the famous Industrial Revolution</a:t>
            </a:r>
          </a:p>
          <a:p>
            <a:pPr lvl="1" marL="509737" indent="-197317" defTabSz="374904">
              <a:spcBef>
                <a:spcPts val="900"/>
              </a:spcBef>
              <a:buFontTx/>
              <a:buChar char="•"/>
              <a:defRPr sz="1968">
                <a:latin typeface="Times New Roman"/>
                <a:ea typeface="Times New Roman"/>
                <a:cs typeface="Times New Roman"/>
                <a:sym typeface="Times New Roman"/>
              </a:defRPr>
            </a:pPr>
            <a:r>
              <a:t>Before even the emergence of the modern political regime in England in 1689 </a:t>
            </a:r>
          </a:p>
        </p:txBody>
      </p:sp>
      <p:sp>
        <p:nvSpPr>
          <p:cNvPr id="86"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 </a:t>
            </a:r>
            <a:r>
              <a:rPr u="sng">
                <a:solidFill>
                  <a:srgbClr val="0000FF"/>
                </a:solidFill>
                <a:uFill>
                  <a:solidFill>
                    <a:srgbClr val="0000FF"/>
                  </a:solidFill>
                </a:uFill>
                <a:hlinkClick r:id="rId4" invalidUrl="" action="" tgtFrame="" tooltip="" history="1" highlightClick="0" endSnd="0"/>
              </a:rPr>
              <a:t>https://www.icloud.com/keynote/0h4DbG-5t5sfY_ky-UKRBj56A</a:t>
            </a:r>
          </a:p>
        </p:txBody>
      </p:sp>
      <p:pic>
        <p:nvPicPr>
          <p:cNvPr id="87" name="Image" descr="Image"/>
          <p:cNvPicPr>
            <a:picLocks noChangeAspect="1"/>
          </p:cNvPicPr>
          <p:nvPr/>
        </p:nvPicPr>
        <p:blipFill>
          <a:blip r:embed="rId5">
            <a:extLst/>
          </a:blip>
          <a:stretch>
            <a:fillRect/>
          </a:stretch>
        </p:blipFill>
        <p:spPr>
          <a:xfrm>
            <a:off x="5484663" y="1270000"/>
            <a:ext cx="3365501" cy="484226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A Pre-1650 Malthusian Relationship"/>
          <p:cNvSpPr txBox="1"/>
          <p:nvPr>
            <p:ph type="title" idx="4294967295"/>
          </p:nvPr>
        </p:nvSpPr>
        <p:spPr>
          <a:xfrm>
            <a:off x="277663" y="-1"/>
            <a:ext cx="8572501" cy="1270001"/>
          </a:xfrm>
          <a:prstGeom prst="rect">
            <a:avLst/>
          </a:prstGeom>
        </p:spPr>
        <p:txBody>
          <a:bodyPr>
            <a:normAutofit fontScale="100000" lnSpcReduction="0"/>
          </a:bodyPr>
          <a:lstStyle>
            <a:lvl1pPr defTabSz="297179">
              <a:defRPr sz="3900"/>
            </a:lvl1pPr>
          </a:lstStyle>
          <a:p>
            <a:pPr/>
            <a:r>
              <a:t>A Pre-1650 Malthusian Relationship</a:t>
            </a:r>
          </a:p>
        </p:txBody>
      </p:sp>
      <p:sp>
        <p:nvSpPr>
          <p:cNvPr id="90" name="A Malthusian inverse wage-population relationship holds until 165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425195">
              <a:spcBef>
                <a:spcPts val="1100"/>
              </a:spcBef>
              <a:buSzTx/>
              <a:buFontTx/>
              <a:buNone/>
              <a:defRPr b="1" sz="2232">
                <a:latin typeface="+mj-lt"/>
                <a:ea typeface="+mj-ea"/>
                <a:cs typeface="+mj-cs"/>
                <a:sym typeface="Helvetica"/>
              </a:defRPr>
            </a:pPr>
            <a:r>
              <a:t>A Malthusian inverse wage-population relationship holds until 1650:</a:t>
            </a:r>
          </a:p>
          <a:p>
            <a:pPr marL="223787" indent="-223787" defTabSz="425195">
              <a:spcBef>
                <a:spcPts val="1100"/>
              </a:spcBef>
              <a:buFontTx/>
              <a:defRPr sz="2232">
                <a:latin typeface="Times New Roman"/>
                <a:ea typeface="Times New Roman"/>
                <a:cs typeface="Times New Roman"/>
                <a:sym typeface="Times New Roman"/>
              </a:defRPr>
            </a:pPr>
            <a:r>
              <a:t>With no, zero, nada improvements in effective technology and organization</a:t>
            </a:r>
          </a:p>
          <a:p>
            <a:pPr marL="223787" indent="-223787" defTabSz="425195">
              <a:spcBef>
                <a:spcPts val="1100"/>
              </a:spcBef>
              <a:buFontTx/>
              <a:defRPr sz="2232">
                <a:latin typeface="Times New Roman"/>
                <a:ea typeface="Times New Roman"/>
                <a:cs typeface="Times New Roman"/>
                <a:sym typeface="Times New Roman"/>
              </a:defRPr>
            </a:pPr>
            <a:r>
              <a:t>In 1625 both the population and the real wage level in England were what they were in 1300</a:t>
            </a:r>
          </a:p>
          <a:p>
            <a:pPr marL="223787" indent="-223787" defTabSz="425195">
              <a:spcBef>
                <a:spcPts val="1100"/>
              </a:spcBef>
              <a:buFontTx/>
              <a:defRPr sz="2232">
                <a:latin typeface="Times New Roman"/>
                <a:ea typeface="Times New Roman"/>
                <a:cs typeface="Times New Roman"/>
                <a:sym typeface="Times New Roman"/>
              </a:defRPr>
            </a:pPr>
            <a:r>
              <a:t>Thereafter England move up and to the right on the graph</a:t>
            </a:r>
          </a:p>
          <a:p>
            <a:pPr lvl="1" marL="578117" indent="-223787" defTabSz="425195">
              <a:spcBef>
                <a:spcPts val="1100"/>
              </a:spcBef>
              <a:buFontTx/>
              <a:buChar char="•"/>
              <a:defRPr sz="2232">
                <a:latin typeface="Times New Roman"/>
                <a:ea typeface="Times New Roman"/>
                <a:cs typeface="Times New Roman"/>
                <a:sym typeface="Times New Roman"/>
              </a:defRPr>
            </a:pPr>
            <a:r>
              <a:t>First slowly, then rapidly</a:t>
            </a:r>
          </a:p>
        </p:txBody>
      </p:sp>
      <p:sp>
        <p:nvSpPr>
          <p:cNvPr id="91"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92" name="Image" descr="Image"/>
          <p:cNvPicPr>
            <a:picLocks noChangeAspect="0"/>
          </p:cNvPicPr>
          <p:nvPr/>
        </p:nvPicPr>
        <p:blipFill>
          <a:blip r:embed="rId3">
            <a:extLst/>
          </a:blip>
          <a:stretch>
            <a:fillRect/>
          </a:stretch>
        </p:blipFill>
        <p:spPr>
          <a:xfrm>
            <a:off x="4188704" y="1270000"/>
            <a:ext cx="4661460" cy="521716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