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solidFill>
                  <a:srgbClr val="800000"/>
                </a:solidFill>
                <a:uFillTx/>
                <a:latin typeface="+mj-lt"/>
                <a:ea typeface="+mj-ea"/>
                <a:cs typeface="+mj-cs"/>
                <a:sym typeface="Helvetica"/>
              </a:defRPr>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2b.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4132729"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qje.oxfordjournals.org/content/126/3/1133.abstract" TargetMode="External"/><Relationship Id="rId3" Type="http://schemas.openxmlformats.org/officeDocument/2006/relationships/hyperlink" Target="http://www.jstor.org/stable/725804" TargetMode="External"/><Relationship Id="rId4" Type="http://schemas.openxmlformats.org/officeDocument/2006/relationships/hyperlink" Target="http://www.jstor.org/stable/4132729"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qje.oxfordjournals.org/content/126/3/1133.abstract"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725804"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Econ 210a: Commercial Revolutions (January 29, 2020b)"/>
          <p:cNvSpPr txBox="1"/>
          <p:nvPr>
            <p:ph type="title" idx="4294967295"/>
          </p:nvPr>
        </p:nvSpPr>
        <p:spPr>
          <a:xfrm>
            <a:off x="673100" y="2028825"/>
            <a:ext cx="7772400" cy="1470025"/>
          </a:xfrm>
          <a:prstGeom prst="rect">
            <a:avLst/>
          </a:prstGeom>
        </p:spPr>
        <p:txBody>
          <a:bodyPr>
            <a:normAutofit fontScale="100000" lnSpcReduction="0"/>
          </a:bodyPr>
          <a:lstStyle/>
          <a:p>
            <a:pPr/>
            <a:r>
              <a:t>Econ 210a: Commercial Revolutions (January 29, 2020b)</a:t>
            </a:r>
          </a:p>
        </p:txBody>
      </p:sp>
      <p:sp>
        <p:nvSpPr>
          <p:cNvPr id="55"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342900">
              <a:lnSpc>
                <a:spcPct val="80000"/>
              </a:lnSpc>
              <a:spcBef>
                <a:spcPts val="300"/>
              </a:spcBef>
              <a:buSzTx/>
              <a:buNone/>
              <a:defRPr sz="1200"/>
            </a:pPr>
            <a:r>
              <a:rPr>
                <a:uFill>
                  <a:solidFill>
                    <a:srgbClr val="898989"/>
                  </a:solidFill>
                </a:uFill>
              </a:rPr>
              <a:t>J. Bradford DeLong</a:t>
            </a:r>
            <a:endParaRPr>
              <a:uFill>
                <a:solidFill>
                  <a:srgbClr val="898989"/>
                </a:solidFill>
              </a:uFill>
            </a:endParaRPr>
          </a:p>
          <a:p>
            <a:pPr marL="0" indent="0" algn="ctr" defTabSz="342900">
              <a:lnSpc>
                <a:spcPct val="80000"/>
              </a:lnSpc>
              <a:spcBef>
                <a:spcPts val="300"/>
              </a:spcBef>
              <a:buSzTx/>
              <a:buNone/>
              <a:defRPr sz="1200"/>
            </a:pP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Spring 2019</a:t>
            </a: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Evans 648</a:t>
            </a: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W 1:10-3:00 pm</a:t>
            </a:r>
            <a:endParaRPr>
              <a:uFill>
                <a:solidFill>
                  <a:srgbClr val="898989"/>
                </a:solidFill>
              </a:uFill>
            </a:endParaRPr>
          </a:p>
          <a:p>
            <a:pPr marL="0" indent="0" algn="ctr" defTabSz="342900">
              <a:lnSpc>
                <a:spcPct val="80000"/>
              </a:lnSpc>
              <a:spcBef>
                <a:spcPts val="300"/>
              </a:spcBef>
              <a:buSzTx/>
              <a:buNone/>
              <a:defRPr sz="1200"/>
            </a:pPr>
            <a:endParaRPr>
              <a:uFill>
                <a:solidFill>
                  <a:srgbClr val="898989"/>
                </a:solidFill>
              </a:uFill>
            </a:endParaRPr>
          </a:p>
          <a:p>
            <a:pPr marL="0" indent="0" algn="ctr" defTabSz="342900">
              <a:spcBef>
                <a:spcPts val="500"/>
              </a:spcBef>
              <a:buSzTx/>
              <a:buFontTx/>
              <a:buNone/>
              <a:defRPr sz="1200"/>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342900">
              <a:spcBef>
                <a:spcPts val="500"/>
              </a:spcBef>
              <a:buSzTx/>
              <a:buFontTx/>
              <a:buNone/>
              <a:defRPr sz="1200"/>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https://github.com/braddelong/public-files/blob/master/econ-210a-lecture-2b.pptx</a:t>
            </a:r>
            <a:r>
              <a:t>&gt;</a:t>
            </a:r>
          </a:p>
          <a:p>
            <a:pPr marL="0" indent="0" algn="ctr" defTabSz="342900">
              <a:spcBef>
                <a:spcPts val="500"/>
              </a:spcBef>
              <a:buSzTx/>
              <a:buFontTx/>
              <a:buNone/>
              <a:defRPr sz="12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DeLong and Shleifer II"/>
          <p:cNvSpPr txBox="1"/>
          <p:nvPr>
            <p:ph type="title" idx="4294967295"/>
          </p:nvPr>
        </p:nvSpPr>
        <p:spPr>
          <a:xfrm>
            <a:off x="457200" y="0"/>
            <a:ext cx="8229600" cy="1417638"/>
          </a:xfrm>
          <a:prstGeom prst="rect">
            <a:avLst/>
          </a:prstGeom>
        </p:spPr>
        <p:txBody>
          <a:bodyPr>
            <a:normAutofit fontScale="100000" lnSpcReduction="0"/>
          </a:bodyPr>
          <a:lstStyle>
            <a:lvl1pPr defTabSz="269747">
              <a:defRPr sz="7079"/>
            </a:lvl1pPr>
          </a:lstStyle>
          <a:p>
            <a:pPr/>
            <a:r>
              <a:t>DeLong and Shleifer II</a:t>
            </a:r>
          </a:p>
        </p:txBody>
      </p:sp>
      <p:sp>
        <p:nvSpPr>
          <p:cNvPr id="88" name="It’s a big deal…"/>
          <p:cNvSpPr txBox="1"/>
          <p:nvPr>
            <p:ph type="body" sz="quarter" idx="4294967295"/>
          </p:nvPr>
        </p:nvSpPr>
        <p:spPr>
          <a:xfrm>
            <a:off x="457200" y="1417637"/>
            <a:ext cx="8229600" cy="564781"/>
          </a:xfrm>
          <a:prstGeom prst="rect">
            <a:avLst/>
          </a:prstGeom>
        </p:spPr>
        <p:txBody>
          <a:bodyPr>
            <a:normAutofit fontScale="100000" lnSpcReduction="0"/>
          </a:bodyPr>
          <a:lstStyle>
            <a:lvl1pPr marL="329184" indent="-329184" defTabSz="438911">
              <a:defRPr sz="3072"/>
            </a:lvl1pPr>
          </a:lstStyle>
          <a:p>
            <a:pPr/>
            <a:r>
              <a:t>It’s a big deal…</a:t>
            </a:r>
          </a:p>
        </p:txBody>
      </p:sp>
      <p:pic>
        <p:nvPicPr>
          <p:cNvPr id="89" name="www_jstor_org_stable_pdf_725804_pdf_acceptTC_true.png" descr="www_jstor_org_stable_pdf_725804_pdf_acceptTC_true.png"/>
          <p:cNvPicPr>
            <a:picLocks noChangeAspect="0"/>
          </p:cNvPicPr>
          <p:nvPr/>
        </p:nvPicPr>
        <p:blipFill>
          <a:blip r:embed="rId2">
            <a:extLst/>
          </a:blip>
          <a:stretch>
            <a:fillRect/>
          </a:stretch>
        </p:blipFill>
        <p:spPr>
          <a:xfrm>
            <a:off x="457200" y="2102717"/>
            <a:ext cx="8229600" cy="425257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DeLong and Shleifer III"/>
          <p:cNvSpPr txBox="1"/>
          <p:nvPr>
            <p:ph type="title" idx="4294967295"/>
          </p:nvPr>
        </p:nvSpPr>
        <p:spPr>
          <a:xfrm>
            <a:off x="457199" y="0"/>
            <a:ext cx="8229601" cy="1143001"/>
          </a:xfrm>
          <a:prstGeom prst="rect">
            <a:avLst/>
          </a:prstGeom>
        </p:spPr>
        <p:txBody>
          <a:bodyPr>
            <a:normAutofit fontScale="100000" lnSpcReduction="0"/>
          </a:bodyPr>
          <a:lstStyle>
            <a:lvl1pPr defTabSz="352043">
              <a:defRPr sz="6853"/>
            </a:lvl1pPr>
          </a:lstStyle>
          <a:p>
            <a:pPr/>
            <a:r>
              <a:t>DeLong and Shleifer III</a:t>
            </a:r>
          </a:p>
        </p:txBody>
      </p:sp>
      <p:sp>
        <p:nvSpPr>
          <p:cNvPr id="92" name="Northern Italy in 1500-1650 is “surprising” as absolutist then…"/>
          <p:cNvSpPr txBox="1"/>
          <p:nvPr>
            <p:ph type="body" sz="half" idx="4294967295"/>
          </p:nvPr>
        </p:nvSpPr>
        <p:spPr>
          <a:xfrm>
            <a:off x="457200" y="1417637"/>
            <a:ext cx="2596766" cy="5024406"/>
          </a:xfrm>
          <a:prstGeom prst="rect">
            <a:avLst/>
          </a:prstGeom>
        </p:spPr>
        <p:txBody>
          <a:bodyPr>
            <a:normAutofit fontScale="100000" lnSpcReduction="0"/>
          </a:bodyPr>
          <a:lstStyle/>
          <a:p>
            <a:pPr marL="188595" indent="-188595" defTabSz="251460">
              <a:spcBef>
                <a:spcPts val="400"/>
              </a:spcBef>
              <a:defRPr sz="1760"/>
            </a:pPr>
            <a:r>
              <a:t>Northern Italy in 1500-1650 is “surprising” as absolutist then</a:t>
            </a:r>
          </a:p>
          <a:p>
            <a:pPr marL="188595" indent="-188595" defTabSz="251460">
              <a:spcBef>
                <a:spcPts val="400"/>
              </a:spcBef>
              <a:defRPr sz="1760"/>
            </a:pPr>
            <a:r>
              <a:t>England 1650-1800 is “surprising” as non-absolutist then</a:t>
            </a:r>
          </a:p>
          <a:p>
            <a:pPr marL="188595" indent="-188595" defTabSz="251460">
              <a:spcBef>
                <a:spcPts val="400"/>
              </a:spcBef>
              <a:defRPr sz="1760"/>
            </a:pPr>
            <a:r>
              <a:t>WTF?! with the Italian urban boom 1050-1200</a:t>
            </a:r>
          </a:p>
          <a:p>
            <a:pPr marL="188595" indent="-188595" defTabSz="251460">
              <a:spcBef>
                <a:spcPts val="400"/>
              </a:spcBef>
              <a:defRPr sz="1760"/>
            </a:pPr>
            <a:r>
              <a:t>Econometric problems</a:t>
            </a:r>
          </a:p>
          <a:p>
            <a:pPr lvl="1" marL="440055" indent="-188595" defTabSz="251460">
              <a:spcBef>
                <a:spcPts val="400"/>
              </a:spcBef>
              <a:buChar char="•"/>
              <a:defRPr sz="1760"/>
            </a:pPr>
            <a:r>
              <a:t>Normal distribution—we have only 45 observations, and 30 degrees of freedom…</a:t>
            </a:r>
          </a:p>
          <a:p>
            <a:pPr lvl="1" marL="440055" indent="-188595" defTabSz="251460">
              <a:spcBef>
                <a:spcPts val="400"/>
              </a:spcBef>
              <a:buChar char="•"/>
              <a:defRPr sz="1760"/>
            </a:pPr>
            <a:r>
              <a:t>The file-drawer problem…</a:t>
            </a:r>
          </a:p>
        </p:txBody>
      </p:sp>
      <p:pic>
        <p:nvPicPr>
          <p:cNvPr id="93" name="delong_typepad_com_rr-earlymoderngrowth_pdf.png" descr="delong_typepad_com_rr-earlymoderngrowth_pdf.png"/>
          <p:cNvPicPr>
            <a:picLocks noChangeAspect="0"/>
          </p:cNvPicPr>
          <p:nvPr/>
        </p:nvPicPr>
        <p:blipFill>
          <a:blip r:embed="rId2">
            <a:extLst/>
          </a:blip>
          <a:stretch>
            <a:fillRect/>
          </a:stretch>
        </p:blipFill>
        <p:spPr>
          <a:xfrm>
            <a:off x="3053965" y="1417637"/>
            <a:ext cx="5632835" cy="502440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Questions for DeLong and Shleifer"/>
          <p:cNvSpPr txBox="1"/>
          <p:nvPr>
            <p:ph type="title" idx="4294967295"/>
          </p:nvPr>
        </p:nvSpPr>
        <p:spPr>
          <a:xfrm>
            <a:off x="279990" y="-1"/>
            <a:ext cx="8571576" cy="1054360"/>
          </a:xfrm>
          <a:prstGeom prst="rect">
            <a:avLst/>
          </a:prstGeom>
        </p:spPr>
        <p:txBody>
          <a:bodyPr>
            <a:normAutofit fontScale="100000" lnSpcReduction="0"/>
          </a:bodyPr>
          <a:lstStyle>
            <a:lvl1pPr defTabSz="310895">
              <a:defRPr sz="4692"/>
            </a:lvl1pPr>
          </a:lstStyle>
          <a:p>
            <a:pPr/>
            <a:r>
              <a:t>Questions for DeLong and Shleifer</a:t>
            </a:r>
          </a:p>
        </p:txBody>
      </p:sp>
      <p:sp>
        <p:nvSpPr>
          <p:cNvPr id="96" name="Body"/>
          <p:cNvSpPr txBox="1"/>
          <p:nvPr>
            <p:ph type="body" idx="4294967295"/>
          </p:nvPr>
        </p:nvSpPr>
        <p:spPr>
          <a:xfrm>
            <a:off x="279990" y="1054358"/>
            <a:ext cx="5389635" cy="5533812"/>
          </a:xfrm>
          <a:prstGeom prst="rect">
            <a:avLst/>
          </a:prstGeom>
        </p:spPr>
        <p:txBody>
          <a:bodyPr>
            <a:normAutofit fontScale="100000" lnSpcReduction="0"/>
          </a:bodyPr>
          <a:lstStyle/>
          <a:p>
            <a:pPr marL="267368" indent="-267368">
              <a:spcBef>
                <a:spcPts val="1200"/>
              </a:spcBef>
              <a:buFontTx/>
              <a:buAutoNum type="arabicPeriod" startAt="1"/>
              <a:defRPr sz="2000"/>
            </a:pPr>
          </a:p>
        </p:txBody>
      </p:sp>
      <p:pic>
        <p:nvPicPr>
          <p:cNvPr id="97" name="Image" descr="Image"/>
          <p:cNvPicPr>
            <a:picLocks noChangeAspect="1"/>
          </p:cNvPicPr>
          <p:nvPr/>
        </p:nvPicPr>
        <p:blipFill>
          <a:blip r:embed="rId2">
            <a:extLst/>
          </a:blip>
          <a:stretch>
            <a:fillRect/>
          </a:stretch>
        </p:blipFill>
        <p:spPr>
          <a:xfrm>
            <a:off x="6099041" y="1054358"/>
            <a:ext cx="2752525" cy="3173499"/>
          </a:xfrm>
          <a:prstGeom prst="rect">
            <a:avLst/>
          </a:prstGeom>
          <a:ln w="12700">
            <a:miter lim="400000"/>
          </a:ln>
        </p:spPr>
      </p:pic>
      <p:pic>
        <p:nvPicPr>
          <p:cNvPr id="98" name="Image" descr="Image"/>
          <p:cNvPicPr>
            <a:picLocks noChangeAspect="1"/>
          </p:cNvPicPr>
          <p:nvPr/>
        </p:nvPicPr>
        <p:blipFill>
          <a:blip r:embed="rId3">
            <a:extLst/>
          </a:blip>
          <a:stretch>
            <a:fillRect/>
          </a:stretch>
        </p:blipFill>
        <p:spPr>
          <a:xfrm>
            <a:off x="6099041" y="3961168"/>
            <a:ext cx="2752525" cy="262700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Reading Acemoglu: Wait a Minute! It Was Spain—and Portugal!"/>
          <p:cNvSpPr txBox="1"/>
          <p:nvPr>
            <p:ph type="title" idx="4294967295"/>
          </p:nvPr>
        </p:nvSpPr>
        <p:spPr>
          <a:xfrm>
            <a:off x="277663" y="-1"/>
            <a:ext cx="8572501" cy="1270001"/>
          </a:xfrm>
          <a:prstGeom prst="rect">
            <a:avLst/>
          </a:prstGeom>
        </p:spPr>
        <p:txBody>
          <a:bodyPr>
            <a:normAutofit fontScale="100000" lnSpcReduction="0"/>
          </a:bodyPr>
          <a:lstStyle>
            <a:lvl1pPr defTabSz="219455">
              <a:defRPr sz="3791">
                <a:solidFill>
                  <a:srgbClr val="800000"/>
                </a:solidFill>
              </a:defRPr>
            </a:lvl1pPr>
          </a:lstStyle>
          <a:p>
            <a:pPr/>
            <a:r>
              <a:t>Reading Acemoglu: Wait a Minute! It Was Spain—and Portugal!</a:t>
            </a:r>
          </a:p>
        </p:txBody>
      </p:sp>
      <p:sp>
        <p:nvSpPr>
          <p:cNvPr id="101" name="Daron Acemoglu, Simon Johnson, and James Robinson (2005): The Rise of Europe: Atlantic Trade, Institutional Change, and Economic Growth &lt;http://www.jstor.org/stable/4132729&gt;…"/>
          <p:cNvSpPr txBox="1"/>
          <p:nvPr>
            <p:ph type="body" idx="4294967295"/>
          </p:nvPr>
        </p:nvSpPr>
        <p:spPr>
          <a:xfrm>
            <a:off x="277663" y="1270000"/>
            <a:ext cx="8572501" cy="5207000"/>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Daron Acemoglu, Simon Johnson, and James Robinson (2005): The Rise of Europe: Atlantic Trade, Institutional Change, and Economic Growth &lt;</a:t>
            </a:r>
            <a:r>
              <a:rPr u="sng">
                <a:solidFill>
                  <a:srgbClr val="0000FF"/>
                </a:solidFill>
                <a:uFill>
                  <a:solidFill>
                    <a:srgbClr val="0000FF"/>
                  </a:solidFill>
                </a:uFill>
                <a:hlinkClick r:id="rId2" invalidUrl="" action="" tgtFrame="" tooltip="" history="1" highlightClick="0" endSnd="0"/>
              </a:rPr>
              <a:t>http://www.jstor.org/stable/4132729</a:t>
            </a:r>
            <a:r>
              <a:t>&gt; </a:t>
            </a:r>
          </a:p>
          <a:p>
            <a:pPr marL="240631" indent="-240631">
              <a:spcBef>
                <a:spcPts val="1200"/>
              </a:spcBef>
              <a:buFontTx/>
              <a:defRPr sz="2400">
                <a:latin typeface="Times New Roman"/>
                <a:ea typeface="Times New Roman"/>
                <a:cs typeface="Times New Roman"/>
                <a:sym typeface="Times New Roman"/>
              </a:defRPr>
            </a:pPr>
            <a:r>
              <a:t>But where does “limited government” come from?</a:t>
            </a:r>
          </a:p>
          <a:p>
            <a:pPr marL="240631" indent="-240631">
              <a:spcBef>
                <a:spcPts val="1200"/>
              </a:spcBef>
              <a:buFontTx/>
              <a:defRPr sz="2400">
                <a:latin typeface="Times New Roman"/>
                <a:ea typeface="Times New Roman"/>
                <a:cs typeface="Times New Roman"/>
                <a:sym typeface="Times New Roman"/>
              </a:defRPr>
            </a:pPr>
            <a:r>
              <a:t>Atlantic trade shock as an identifying instrument</a:t>
            </a:r>
          </a:p>
          <a:p>
            <a:pPr marL="240631" indent="-240631">
              <a:spcBef>
                <a:spcPts val="1200"/>
              </a:spcBef>
              <a:buFontTx/>
              <a:defRPr sz="2400">
                <a:latin typeface="Times New Roman"/>
                <a:ea typeface="Times New Roman"/>
                <a:cs typeface="Times New Roman"/>
                <a:sym typeface="Times New Roman"/>
              </a:defRPr>
            </a:pPr>
            <a:r>
              <a:t>What are the direct effects of “Atlantic trade”?</a:t>
            </a:r>
          </a:p>
          <a:p>
            <a:pPr marL="240631" indent="-240631">
              <a:spcBef>
                <a:spcPts val="1200"/>
              </a:spcBef>
              <a:buFontTx/>
              <a:defRPr sz="2400">
                <a:latin typeface="Times New Roman"/>
                <a:ea typeface="Times New Roman"/>
                <a:cs typeface="Times New Roman"/>
                <a:sym typeface="Times New Roman"/>
              </a:defRPr>
            </a:pPr>
            <a:r>
              <a:t>What do AJR claim are the indirect effects?</a:t>
            </a:r>
          </a:p>
          <a:p>
            <a:pPr marL="240631" indent="-240631">
              <a:spcBef>
                <a:spcPts val="1200"/>
              </a:spcBef>
              <a:buFontTx/>
              <a:defRPr sz="2400">
                <a:latin typeface="Times New Roman"/>
                <a:ea typeface="Times New Roman"/>
                <a:cs typeface="Times New Roman"/>
                <a:sym typeface="Times New Roman"/>
              </a:defRPr>
            </a:pPr>
            <a:r>
              <a:t>Why do they think the indirect effects are materially large?</a:t>
            </a:r>
          </a:p>
          <a:p>
            <a:pPr marL="240631" indent="-240631">
              <a:spcBef>
                <a:spcPts val="1200"/>
              </a:spcBef>
              <a:buFontTx/>
              <a:defRPr sz="2400">
                <a:latin typeface="Times New Roman"/>
                <a:ea typeface="Times New Roman"/>
                <a:cs typeface="Times New Roman"/>
                <a:sym typeface="Times New Roman"/>
              </a:defRPr>
            </a:pPr>
            <a:r>
              <a:t>What would convince you they were right (or wrong)?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Acemoglu, Johnson, and Robinson: Urbanization and Atlantic Trade"/>
          <p:cNvSpPr txBox="1"/>
          <p:nvPr>
            <p:ph type="title" idx="4294967295"/>
          </p:nvPr>
        </p:nvSpPr>
        <p:spPr>
          <a:xfrm>
            <a:off x="457200" y="-1"/>
            <a:ext cx="8229600" cy="1143002"/>
          </a:xfrm>
          <a:prstGeom prst="rect">
            <a:avLst/>
          </a:prstGeom>
        </p:spPr>
        <p:txBody>
          <a:bodyPr>
            <a:normAutofit fontScale="100000" lnSpcReduction="0"/>
          </a:bodyPr>
          <a:lstStyle>
            <a:lvl1pPr defTabSz="192023">
              <a:defRPr sz="3359"/>
            </a:lvl1pPr>
          </a:lstStyle>
          <a:p>
            <a:pPr/>
            <a:r>
              <a:t>Acemoglu, Johnson, and Robinson: Urbanization and Atlantic Trade</a:t>
            </a:r>
          </a:p>
        </p:txBody>
      </p:sp>
      <p:pic>
        <p:nvPicPr>
          <p:cNvPr id="104" name="JSTOR__The_American_Economic_Review__Vol__95__No__3__Jun___2005___pp__546-579-12.jpg" descr="JSTOR__The_American_Economic_Review__Vol__95__No__3__Jun___2005___pp__546-579-12.jpg"/>
          <p:cNvPicPr>
            <a:picLocks noChangeAspect="1"/>
          </p:cNvPicPr>
          <p:nvPr/>
        </p:nvPicPr>
        <p:blipFill>
          <a:blip r:embed="rId2">
            <a:extLst/>
          </a:blip>
          <a:stretch>
            <a:fillRect/>
          </a:stretch>
        </p:blipFill>
        <p:spPr>
          <a:xfrm>
            <a:off x="2020887" y="1417637"/>
            <a:ext cx="5138738" cy="544036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JSTOR__The_American_Economic_Review__Vol__95__No__3__Jun___2005___pp__546-579.jpg" descr="JSTOR__The_American_Economic_Review__Vol__95__No__3__Jun___2005___pp__546-579.jpg"/>
          <p:cNvPicPr>
            <a:picLocks noChangeAspect="1"/>
          </p:cNvPicPr>
          <p:nvPr/>
        </p:nvPicPr>
        <p:blipFill>
          <a:blip r:embed="rId2">
            <a:extLst/>
          </a:blip>
          <a:stretch>
            <a:fillRect/>
          </a:stretch>
        </p:blipFill>
        <p:spPr>
          <a:xfrm>
            <a:off x="1279525" y="1417637"/>
            <a:ext cx="6907213" cy="5156201"/>
          </a:xfrm>
          <a:prstGeom prst="rect">
            <a:avLst/>
          </a:prstGeom>
          <a:ln w="12700">
            <a:miter lim="400000"/>
          </a:ln>
        </p:spPr>
      </p:pic>
      <p:sp>
        <p:nvSpPr>
          <p:cNvPr id="107" name="AJR"/>
          <p:cNvSpPr txBox="1"/>
          <p:nvPr>
            <p:ph type="title" idx="4294967295"/>
          </p:nvPr>
        </p:nvSpPr>
        <p:spPr>
          <a:xfrm>
            <a:off x="457200" y="-1"/>
            <a:ext cx="8229600" cy="1143002"/>
          </a:xfrm>
          <a:prstGeom prst="rect">
            <a:avLst/>
          </a:prstGeom>
        </p:spPr>
        <p:txBody>
          <a:bodyPr>
            <a:normAutofit fontScale="100000" lnSpcReduction="0"/>
          </a:bodyPr>
          <a:lstStyle>
            <a:lvl1pPr defTabSz="402336">
              <a:defRPr sz="6864"/>
            </a:lvl1pPr>
          </a:lstStyle>
          <a:p>
            <a:pPr/>
            <a:r>
              <a:t>AJR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9" name="JSTOR__The_American_Economic_Review__Vol__95__No__3__Jun___2005___pp__546-579-3.jpg" descr="JSTOR__The_American_Economic_Review__Vol__95__No__3__Jun___2005___pp__546-579-3.jpg"/>
          <p:cNvPicPr>
            <a:picLocks noChangeAspect="1"/>
          </p:cNvPicPr>
          <p:nvPr/>
        </p:nvPicPr>
        <p:blipFill>
          <a:blip r:embed="rId2">
            <a:extLst/>
          </a:blip>
          <a:stretch>
            <a:fillRect/>
          </a:stretch>
        </p:blipFill>
        <p:spPr>
          <a:xfrm>
            <a:off x="1484312" y="1417637"/>
            <a:ext cx="6175376" cy="5060951"/>
          </a:xfrm>
          <a:prstGeom prst="rect">
            <a:avLst/>
          </a:prstGeom>
          <a:ln w="12700">
            <a:miter lim="400000"/>
          </a:ln>
        </p:spPr>
      </p:pic>
      <p:sp>
        <p:nvSpPr>
          <p:cNvPr id="110" name="AJR"/>
          <p:cNvSpPr txBox="1"/>
          <p:nvPr>
            <p:ph type="title" idx="4294967295"/>
          </p:nvPr>
        </p:nvSpPr>
        <p:spPr>
          <a:xfrm>
            <a:off x="457200" y="-1"/>
            <a:ext cx="8229600" cy="1143002"/>
          </a:xfrm>
          <a:prstGeom prst="rect">
            <a:avLst/>
          </a:prstGeom>
        </p:spPr>
        <p:txBody>
          <a:bodyPr>
            <a:normAutofit fontScale="100000" lnSpcReduction="0"/>
          </a:bodyPr>
          <a:lstStyle>
            <a:lvl1pPr defTabSz="429768">
              <a:defRPr sz="6862"/>
            </a:lvl1pPr>
          </a:lstStyle>
          <a:p>
            <a:pPr/>
            <a:r>
              <a:t>AJR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AJR"/>
          <p:cNvSpPr txBox="1"/>
          <p:nvPr>
            <p:ph type="title" idx="4294967295"/>
          </p:nvPr>
        </p:nvSpPr>
        <p:spPr>
          <a:xfrm>
            <a:off x="457200" y="-1"/>
            <a:ext cx="8229600" cy="1143002"/>
          </a:xfrm>
          <a:prstGeom prst="rect">
            <a:avLst/>
          </a:prstGeom>
        </p:spPr>
        <p:txBody>
          <a:bodyPr>
            <a:normAutofit fontScale="100000" lnSpcReduction="0"/>
          </a:bodyPr>
          <a:lstStyle>
            <a:lvl1pPr defTabSz="411479">
              <a:defRPr sz="6840"/>
            </a:lvl1pPr>
          </a:lstStyle>
          <a:p>
            <a:pPr/>
            <a:r>
              <a:t>AJR</a:t>
            </a:r>
          </a:p>
        </p:txBody>
      </p:sp>
      <p:pic>
        <p:nvPicPr>
          <p:cNvPr id="113" name="JSTOR__The_American_Economic_Review__Vol__95__No__3__Jun___2005___pp__546-579-4.jpg" descr="JSTOR__The_American_Economic_Review__Vol__95__No__3__Jun___2005___pp__546-579-4.jpg"/>
          <p:cNvPicPr>
            <a:picLocks noChangeAspect="1"/>
          </p:cNvPicPr>
          <p:nvPr/>
        </p:nvPicPr>
        <p:blipFill>
          <a:blip r:embed="rId2">
            <a:extLst/>
          </a:blip>
          <a:stretch>
            <a:fillRect/>
          </a:stretch>
        </p:blipFill>
        <p:spPr>
          <a:xfrm>
            <a:off x="889634" y="1805622"/>
            <a:ext cx="2849564" cy="4859339"/>
          </a:xfrm>
          <a:prstGeom prst="rect">
            <a:avLst/>
          </a:prstGeom>
          <a:ln w="12700">
            <a:miter lim="400000"/>
          </a:ln>
        </p:spPr>
      </p:pic>
      <p:pic>
        <p:nvPicPr>
          <p:cNvPr id="114" name="JSTOR__The_American_Economic_Review__Vol__95__No__3__Jun___2005___pp__546-579-5.jpg" descr="JSTOR__The_American_Economic_Review__Vol__95__No__3__Jun___2005___pp__546-579-5.jpg"/>
          <p:cNvPicPr>
            <a:picLocks noChangeAspect="1"/>
          </p:cNvPicPr>
          <p:nvPr/>
        </p:nvPicPr>
        <p:blipFill>
          <a:blip r:embed="rId3">
            <a:extLst/>
          </a:blip>
          <a:stretch>
            <a:fillRect/>
          </a:stretch>
        </p:blipFill>
        <p:spPr>
          <a:xfrm>
            <a:off x="889635" y="1016635"/>
            <a:ext cx="2849563" cy="788988"/>
          </a:xfrm>
          <a:prstGeom prst="rect">
            <a:avLst/>
          </a:prstGeom>
          <a:ln w="12700">
            <a:miter lim="400000"/>
          </a:ln>
        </p:spPr>
      </p:pic>
      <p:pic>
        <p:nvPicPr>
          <p:cNvPr id="115" name="JSTOR__The_American_Economic_Review__Vol__95__No__3__Jun___2005___pp__546-579-9.jpg" descr="JSTOR__The_American_Economic_Review__Vol__95__No__3__Jun___2005___pp__546-579-9.jpg"/>
          <p:cNvPicPr>
            <a:picLocks noChangeAspect="1"/>
          </p:cNvPicPr>
          <p:nvPr/>
        </p:nvPicPr>
        <p:blipFill>
          <a:blip r:embed="rId4">
            <a:extLst/>
          </a:blip>
          <a:stretch>
            <a:fillRect/>
          </a:stretch>
        </p:blipFill>
        <p:spPr>
          <a:xfrm>
            <a:off x="5457507" y="1016635"/>
            <a:ext cx="2849563" cy="398823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Questions for AJR"/>
          <p:cNvSpPr txBox="1"/>
          <p:nvPr>
            <p:ph type="title" idx="4294967295"/>
          </p:nvPr>
        </p:nvSpPr>
        <p:spPr>
          <a:xfrm>
            <a:off x="279990" y="-1"/>
            <a:ext cx="8571576" cy="1054360"/>
          </a:xfrm>
          <a:prstGeom prst="rect">
            <a:avLst/>
          </a:prstGeom>
        </p:spPr>
        <p:txBody>
          <a:bodyPr>
            <a:normAutofit fontScale="100000" lnSpcReduction="0"/>
          </a:bodyPr>
          <a:lstStyle>
            <a:lvl1pPr defTabSz="411479">
              <a:defRPr sz="6210"/>
            </a:lvl1pPr>
          </a:lstStyle>
          <a:p>
            <a:pPr/>
            <a:r>
              <a:t>Questions for AJR</a:t>
            </a:r>
          </a:p>
        </p:txBody>
      </p:sp>
      <p:sp>
        <p:nvSpPr>
          <p:cNvPr id="118" name="We are talking an extra 10% of the population in cities here. Is this reasonable to attribute to the effects of good government?…"/>
          <p:cNvSpPr txBox="1"/>
          <p:nvPr>
            <p:ph type="body" idx="4294967295"/>
          </p:nvPr>
        </p:nvSpPr>
        <p:spPr>
          <a:xfrm>
            <a:off x="279990" y="1054358"/>
            <a:ext cx="8571576" cy="5533812"/>
          </a:xfrm>
          <a:prstGeom prst="rect">
            <a:avLst/>
          </a:prstGeom>
        </p:spPr>
        <p:txBody>
          <a:bodyPr>
            <a:normAutofit fontScale="100000" lnSpcReduction="0"/>
          </a:bodyPr>
          <a:lstStyle/>
          <a:p>
            <a:pPr marL="267368" indent="-267368">
              <a:spcBef>
                <a:spcPts val="1200"/>
              </a:spcBef>
              <a:buFontTx/>
              <a:buAutoNum type="arabicPeriod" startAt="1"/>
              <a:defRPr sz="2000"/>
            </a:pPr>
            <a:r>
              <a:t>We are talking an extra 10% of the population in cities here. Is this reasonable to attribute to the effects of good government?</a:t>
            </a:r>
          </a:p>
          <a:p>
            <a:pPr marL="267368" indent="-267368">
              <a:spcBef>
                <a:spcPts val="1200"/>
              </a:spcBef>
              <a:buFontTx/>
              <a:buAutoNum type="arabicPeriod" startAt="1"/>
              <a:defRPr sz="2000"/>
            </a:pPr>
            <a:r>
              <a:t>But does “Atlantic trade" automatically produce good government?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21"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22"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Commercial Revolutions: Readings for January 29…"/>
          <p:cNvSpPr txBox="1"/>
          <p:nvPr>
            <p:ph type="title" idx="4294967295"/>
          </p:nvPr>
        </p:nvSpPr>
        <p:spPr>
          <a:xfrm>
            <a:off x="457200" y="0"/>
            <a:ext cx="8229600" cy="1508126"/>
          </a:xfrm>
          <a:prstGeom prst="rect">
            <a:avLst/>
          </a:prstGeom>
        </p:spPr>
        <p:txBody>
          <a:bodyPr>
            <a:normAutofit fontScale="100000" lnSpcReduction="0"/>
          </a:bodyPr>
          <a:lstStyle>
            <a:lvl1pPr defTabSz="265175">
              <a:defRPr sz="4640"/>
            </a:lvl1pPr>
          </a:lstStyle>
          <a:p>
            <a:pPr/>
            <a:r>
              <a:t>Commercial Revolutions: Readings for January 29…</a:t>
            </a:r>
          </a:p>
        </p:txBody>
      </p:sp>
      <p:sp>
        <p:nvSpPr>
          <p:cNvPr id="58" name="Jeremiah E. Dittmar (2011): Information Technology and Economic Change: The Impact of the Printing Press &lt;http://qje.oxfordjournals.org/content/126/3/1133.abstract &gt;…"/>
          <p:cNvSpPr txBox="1"/>
          <p:nvPr>
            <p:ph type="body" idx="4294967295"/>
          </p:nvPr>
        </p:nvSpPr>
        <p:spPr>
          <a:xfrm>
            <a:off x="457200" y="1508125"/>
            <a:ext cx="8229600" cy="5090682"/>
          </a:xfrm>
          <a:prstGeom prst="rect">
            <a:avLst/>
          </a:prstGeom>
        </p:spPr>
        <p:txBody>
          <a:bodyPr>
            <a:normAutofit fontScale="100000" lnSpcReduction="0"/>
          </a:bodyPr>
          <a:lstStyle/>
          <a:p>
            <a:pPr marL="0" indent="0" defTabSz="356615">
              <a:spcBef>
                <a:spcPts val="500"/>
              </a:spcBef>
              <a:buSzTx/>
              <a:buFontTx/>
              <a:buNone/>
              <a:defRPr sz="2027"/>
            </a:pPr>
            <a:r>
              <a:t>Jeremiah E. Dittmar (2011): Information Technology and Economic Change: The Impact of the Printing Press &lt;</a:t>
            </a:r>
            <a:r>
              <a:rPr u="sng">
                <a:solidFill>
                  <a:srgbClr val="0000FF"/>
                </a:solidFill>
                <a:uFill>
                  <a:solidFill>
                    <a:srgbClr val="0000FF"/>
                  </a:solidFill>
                </a:uFill>
                <a:hlinkClick r:id="rId2" invalidUrl="" action="" tgtFrame="" tooltip="" history="1" highlightClick="0" endSnd="0"/>
              </a:rPr>
              <a:t>http://qje.oxfordjournals.org/content/126/3/1133.abstract</a:t>
            </a:r>
            <a:r>
              <a:t> &gt; </a:t>
            </a:r>
          </a:p>
          <a:p>
            <a:pPr marL="0" indent="0" defTabSz="356615">
              <a:spcBef>
                <a:spcPts val="500"/>
              </a:spcBef>
              <a:buSzTx/>
              <a:buFontTx/>
              <a:buNone/>
              <a:defRPr sz="2027"/>
            </a:pPr>
          </a:p>
          <a:p>
            <a:pPr marL="0" indent="0" defTabSz="356615">
              <a:spcBef>
                <a:spcPts val="500"/>
              </a:spcBef>
              <a:buSzTx/>
              <a:buFontTx/>
              <a:buNone/>
              <a:defRPr sz="2027"/>
            </a:pPr>
            <a:r>
              <a:t>J. Bradford DeLong and Andrei Shleifer (1993): Princes and Merchants: European City Growth before the Industrial Revolution &lt;</a:t>
            </a:r>
            <a:r>
              <a:rPr u="sng">
                <a:solidFill>
                  <a:srgbClr val="0000FF"/>
                </a:solidFill>
                <a:uFill>
                  <a:solidFill>
                    <a:srgbClr val="0000FF"/>
                  </a:solidFill>
                </a:uFill>
                <a:hlinkClick r:id="rId3" invalidUrl="" action="" tgtFrame="" tooltip="" history="1" highlightClick="0" endSnd="0"/>
              </a:rPr>
              <a:t>http://www.jstor.org/stable/725804</a:t>
            </a:r>
            <a:r>
              <a:t> &gt; </a:t>
            </a:r>
          </a:p>
          <a:p>
            <a:pPr marL="0" indent="0" defTabSz="356615">
              <a:spcBef>
                <a:spcPts val="500"/>
              </a:spcBef>
              <a:buSzTx/>
              <a:buFontTx/>
              <a:buNone/>
              <a:defRPr sz="2027"/>
            </a:pPr>
          </a:p>
          <a:p>
            <a:pPr marL="0" indent="0" defTabSz="356615">
              <a:spcBef>
                <a:spcPts val="500"/>
              </a:spcBef>
              <a:buSzTx/>
              <a:buFontTx/>
              <a:buNone/>
              <a:defRPr sz="2027"/>
            </a:pPr>
            <a:r>
              <a:t>Daron Acemoglu, Simon Johnson, and James Robinson (2005): The Rise of Europe: Atlantic Trade, Institutional Change, and Economic Growth &lt;</a:t>
            </a:r>
            <a:r>
              <a:rPr u="sng">
                <a:solidFill>
                  <a:srgbClr val="0000FF"/>
                </a:solidFill>
                <a:uFill>
                  <a:solidFill>
                    <a:srgbClr val="0000FF"/>
                  </a:solidFill>
                </a:uFill>
                <a:hlinkClick r:id="rId4" invalidUrl="" action="" tgtFrame="" tooltip="" history="1" highlightClick="0" endSnd="0"/>
              </a:rPr>
              <a:t>http://www.jstor.org/stable/4132729</a:t>
            </a:r>
            <a:r>
              <a:t>&gt; </a:t>
            </a:r>
          </a:p>
          <a:p>
            <a:pPr marL="0" indent="0" defTabSz="356615">
              <a:spcBef>
                <a:spcPts val="500"/>
              </a:spcBef>
              <a:buSzTx/>
              <a:buFontTx/>
              <a:buNone/>
              <a:defRPr sz="2027"/>
            </a:pPr>
          </a:p>
          <a:p>
            <a:pPr marL="0" indent="0" defTabSz="356615">
              <a:spcBef>
                <a:spcPts val="500"/>
              </a:spcBef>
              <a:buSzTx/>
              <a:buFontTx/>
              <a:buNone/>
              <a:defRPr sz="2027"/>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Notes…"/>
          <p:cNvSpPr txBox="1"/>
          <p:nvPr>
            <p:ph type="title"/>
          </p:nvPr>
        </p:nvSpPr>
        <p:spPr>
          <a:xfrm>
            <a:off x="390757" y="-1"/>
            <a:ext cx="8255001" cy="1587501"/>
          </a:xfrm>
          <a:prstGeom prst="rect">
            <a:avLst/>
          </a:prstGeom>
        </p:spPr>
        <p:txBody>
          <a:bodyPr/>
          <a:lstStyle>
            <a:lvl1pPr>
              <a:defRPr>
                <a:solidFill>
                  <a:srgbClr val="800000"/>
                </a:solidFill>
              </a:defRPr>
            </a:lvl1pPr>
          </a:lstStyle>
          <a:p>
            <a:pPr/>
            <a:r>
              <a:t>Notes…</a:t>
            </a:r>
          </a:p>
        </p:txBody>
      </p:sp>
      <p:sp>
        <p:nvSpPr>
          <p:cNvPr id="125" name="Body"/>
          <p:cNvSpPr txBox="1"/>
          <p:nvPr>
            <p:ph type="body" sz="half" idx="1"/>
          </p:nvPr>
        </p:nvSpPr>
        <p:spPr>
          <a:xfrm>
            <a:off x="390757" y="1508814"/>
            <a:ext cx="4127501" cy="4087583"/>
          </a:xfrm>
          <a:prstGeom prst="rect">
            <a:avLst/>
          </a:prstGeom>
        </p:spPr>
        <p:txBody>
          <a:bodyPr anchor="t"/>
          <a:lstStyle/>
          <a:p>
            <a:pPr>
              <a:spcBef>
                <a:spcPts val="800"/>
              </a:spcBef>
            </a:pPr>
          </a:p>
        </p:txBody>
      </p:sp>
      <p:pic>
        <p:nvPicPr>
          <p:cNvPr id="126"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Global and “Western” Numbers"/>
          <p:cNvSpPr txBox="1"/>
          <p:nvPr>
            <p:ph type="title" idx="4294967295"/>
          </p:nvPr>
        </p:nvSpPr>
        <p:spPr>
          <a:xfrm>
            <a:off x="277663" y="-1"/>
            <a:ext cx="8572501" cy="1270001"/>
          </a:xfrm>
          <a:prstGeom prst="rect">
            <a:avLst/>
          </a:prstGeom>
        </p:spPr>
        <p:txBody>
          <a:bodyPr>
            <a:normAutofit fontScale="100000" lnSpcReduction="0"/>
          </a:bodyPr>
          <a:lstStyle>
            <a:lvl1pPr defTabSz="338327">
              <a:defRPr sz="4440"/>
            </a:lvl1pPr>
          </a:lstStyle>
          <a:p>
            <a:pPr/>
            <a:r>
              <a:t>Global and “Western” Numbers</a:t>
            </a:r>
          </a:p>
        </p:txBody>
      </p:sp>
      <p:sp>
        <p:nvSpPr>
          <p:cNvPr id="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 name="Image" descr="Image"/>
          <p:cNvPicPr>
            <a:picLocks noChangeAspect="1"/>
          </p:cNvPicPr>
          <p:nvPr/>
        </p:nvPicPr>
        <p:blipFill>
          <a:blip r:embed="rId2">
            <a:extLst/>
          </a:blip>
          <a:stretch>
            <a:fillRect/>
          </a:stretch>
        </p:blipFill>
        <p:spPr>
          <a:xfrm>
            <a:off x="277663" y="1269999"/>
            <a:ext cx="3606828" cy="2448615"/>
          </a:xfrm>
          <a:prstGeom prst="rect">
            <a:avLst/>
          </a:prstGeom>
          <a:ln w="12700">
            <a:miter lim="400000"/>
          </a:ln>
        </p:spPr>
      </p:pic>
      <p:pic>
        <p:nvPicPr>
          <p:cNvPr id="63" name="Image" descr="Image"/>
          <p:cNvPicPr>
            <a:picLocks noChangeAspect="1"/>
          </p:cNvPicPr>
          <p:nvPr/>
        </p:nvPicPr>
        <p:blipFill>
          <a:blip r:embed="rId3">
            <a:extLst/>
          </a:blip>
          <a:stretch>
            <a:fillRect/>
          </a:stretch>
        </p:blipFill>
        <p:spPr>
          <a:xfrm>
            <a:off x="3945425" y="1269999"/>
            <a:ext cx="4904739" cy="2448615"/>
          </a:xfrm>
          <a:prstGeom prst="rect">
            <a:avLst/>
          </a:prstGeom>
          <a:ln w="12700">
            <a:miter lim="400000"/>
          </a:ln>
        </p:spPr>
      </p:pic>
      <p:sp>
        <p:nvSpPr>
          <p:cNvPr id="64" name="Is ‘the west’ special between 800 and 1500?…"/>
          <p:cNvSpPr txBox="1"/>
          <p:nvPr>
            <p:ph type="body" sz="half" idx="4294967295"/>
          </p:nvPr>
        </p:nvSpPr>
        <p:spPr>
          <a:xfrm>
            <a:off x="277663" y="3887175"/>
            <a:ext cx="8572501" cy="2653006"/>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Is ‘the west’ special between 800 and 1500?</a:t>
            </a:r>
          </a:p>
          <a:p>
            <a:pPr lvl="1" marL="621631" indent="-240631">
              <a:spcBef>
                <a:spcPts val="1200"/>
              </a:spcBef>
              <a:buFontTx/>
              <a:buChar char="•"/>
              <a:defRPr sz="2400">
                <a:latin typeface="Times New Roman"/>
                <a:ea typeface="Times New Roman"/>
                <a:cs typeface="Times New Roman"/>
                <a:sym typeface="Times New Roman"/>
              </a:defRPr>
            </a:pPr>
            <a:r>
              <a:t>Or is it just recovery from a Dark Age depression?</a:t>
            </a:r>
          </a:p>
          <a:p>
            <a:pPr marL="240631" indent="-240631">
              <a:spcBef>
                <a:spcPts val="1200"/>
              </a:spcBef>
              <a:buFontTx/>
              <a:defRPr sz="2400">
                <a:latin typeface="Times New Roman"/>
                <a:ea typeface="Times New Roman"/>
                <a:cs typeface="Times New Roman"/>
                <a:sym typeface="Times New Roman"/>
              </a:defRPr>
            </a:pPr>
            <a:r>
              <a:t>The Commercial Revolution acceleration appears </a:t>
            </a:r>
            <a:r>
              <a:rPr i="1"/>
              <a:t>everywhere</a:t>
            </a:r>
            <a:r>
              <a:t> </a:t>
            </a:r>
          </a:p>
          <a:p>
            <a:pPr lvl="1" marL="621631" indent="-240631">
              <a:spcBef>
                <a:spcPts val="1200"/>
              </a:spcBef>
              <a:buFontTx/>
              <a:buChar char="•"/>
              <a:defRPr sz="2400">
                <a:latin typeface="Times New Roman"/>
                <a:ea typeface="Times New Roman"/>
                <a:cs typeface="Times New Roman"/>
                <a:sym typeface="Times New Roman"/>
              </a:defRPr>
            </a:pPr>
            <a:r>
              <a:t>Due to globalization</a:t>
            </a:r>
          </a:p>
          <a:p>
            <a:pPr lvl="1" marL="621631" indent="-240631">
              <a:spcBef>
                <a:spcPts val="1200"/>
              </a:spcBef>
              <a:buFontTx/>
              <a:buChar char="•"/>
              <a:defRPr sz="2400">
                <a:latin typeface="Times New Roman"/>
                <a:ea typeface="Times New Roman"/>
                <a:cs typeface="Times New Roman"/>
                <a:sym typeface="Times New Roman"/>
              </a:defRPr>
            </a:pPr>
            <a:r>
              <a:t>And especially to the “Columbian Exchange”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Reading Dittmar: Could One Innovation Make Such a Difference?"/>
          <p:cNvSpPr txBox="1"/>
          <p:nvPr>
            <p:ph type="title" idx="4294967295"/>
          </p:nvPr>
        </p:nvSpPr>
        <p:spPr>
          <a:xfrm>
            <a:off x="277663" y="-1"/>
            <a:ext cx="8572501" cy="1270001"/>
          </a:xfrm>
          <a:prstGeom prst="rect">
            <a:avLst/>
          </a:prstGeom>
        </p:spPr>
        <p:txBody>
          <a:bodyPr>
            <a:normAutofit fontScale="100000" lnSpcReduction="0"/>
          </a:bodyPr>
          <a:lstStyle>
            <a:lvl1pPr defTabSz="219455">
              <a:defRPr sz="3791">
                <a:solidFill>
                  <a:srgbClr val="800000"/>
                </a:solidFill>
              </a:defRPr>
            </a:lvl1pPr>
          </a:lstStyle>
          <a:p>
            <a:pPr/>
            <a:r>
              <a:t>Reading Dittmar: Could One Innovation Make Such a Difference?</a:t>
            </a:r>
          </a:p>
        </p:txBody>
      </p:sp>
      <p:sp>
        <p:nvSpPr>
          <p:cNvPr id="67" name="Jeremiah E. Dittmar (2011): Information Technology and Economic Change: The Impact of the Printing Press &lt;http://qje.oxfordjournals.org/content/126/3/1133.abstract&gt;:…"/>
          <p:cNvSpPr txBox="1"/>
          <p:nvPr>
            <p:ph type="body" idx="4294967295"/>
          </p:nvPr>
        </p:nvSpPr>
        <p:spPr>
          <a:xfrm>
            <a:off x="277663" y="1270000"/>
            <a:ext cx="8572501" cy="5207000"/>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Jeremiah E. Dittmar (2011): Information Technology and Economic Change: The Impact of the Printing Press &lt;</a:t>
            </a:r>
            <a:r>
              <a:rPr u="sng">
                <a:solidFill>
                  <a:srgbClr val="0000FF"/>
                </a:solidFill>
                <a:uFill>
                  <a:solidFill>
                    <a:srgbClr val="0000FF"/>
                  </a:solidFill>
                </a:uFill>
                <a:hlinkClick r:id="rId2" invalidUrl="" action="" tgtFrame="" tooltip="" history="1" highlightClick="0" endSnd="0"/>
              </a:rPr>
              <a:t>http://qje.oxfordjournals.org/content/126/3/1133.abstract</a:t>
            </a:r>
            <a:r>
              <a:t>&gt;:</a:t>
            </a:r>
          </a:p>
          <a:p>
            <a:pPr marL="240631" indent="-240631">
              <a:spcBef>
                <a:spcPts val="1200"/>
              </a:spcBef>
              <a:buFontTx/>
              <a:defRPr sz="2400">
                <a:latin typeface="Times New Roman"/>
                <a:ea typeface="Times New Roman"/>
                <a:cs typeface="Times New Roman"/>
                <a:sym typeface="Times New Roman"/>
              </a:defRPr>
            </a:pPr>
            <a:r>
              <a:t>Information economics visits the 1500s…</a:t>
            </a:r>
          </a:p>
          <a:p>
            <a:pPr marL="240631" indent="-240631">
              <a:spcBef>
                <a:spcPts val="1200"/>
              </a:spcBef>
              <a:buFontTx/>
              <a:defRPr sz="2400">
                <a:latin typeface="Times New Roman"/>
                <a:ea typeface="Times New Roman"/>
                <a:cs typeface="Times New Roman"/>
                <a:sym typeface="Times New Roman"/>
              </a:defRPr>
            </a:pPr>
            <a:r>
              <a:t>How much of a difference can a small sector—1% of GDP—actually make?</a:t>
            </a:r>
          </a:p>
          <a:p>
            <a:pPr marL="240631" indent="-240631">
              <a:spcBef>
                <a:spcPts val="1200"/>
              </a:spcBef>
              <a:buFontTx/>
              <a:defRPr sz="2400">
                <a:latin typeface="Times New Roman"/>
                <a:ea typeface="Times New Roman"/>
                <a:cs typeface="Times New Roman"/>
                <a:sym typeface="Times New Roman"/>
              </a:defRPr>
            </a:pPr>
            <a:r>
              <a:t>What are the economic benefits of books, anyway?</a:t>
            </a:r>
          </a:p>
          <a:p>
            <a:pPr marL="240631" indent="-240631">
              <a:spcBef>
                <a:spcPts val="1200"/>
              </a:spcBef>
              <a:buFontTx/>
              <a:defRPr sz="2400">
                <a:latin typeface="Times New Roman"/>
                <a:ea typeface="Times New Roman"/>
                <a:cs typeface="Times New Roman"/>
                <a:sym typeface="Times New Roman"/>
              </a:defRPr>
            </a:pPr>
            <a:r>
              <a:t>What does this tell us about the market system as optimal societal structure?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Jeremiah Dittmar (2011): The Printing Press as an Agent of Change…"/>
          <p:cNvSpPr txBox="1"/>
          <p:nvPr>
            <p:ph type="title" idx="4294967295"/>
          </p:nvPr>
        </p:nvSpPr>
        <p:spPr>
          <a:xfrm>
            <a:off x="457199" y="0"/>
            <a:ext cx="8229601" cy="1143001"/>
          </a:xfrm>
          <a:prstGeom prst="rect">
            <a:avLst/>
          </a:prstGeom>
        </p:spPr>
        <p:txBody>
          <a:bodyPr>
            <a:normAutofit fontScale="100000" lnSpcReduction="0"/>
          </a:bodyPr>
          <a:lstStyle>
            <a:lvl1pPr defTabSz="352043">
              <a:defRPr sz="3387"/>
            </a:lvl1pPr>
          </a:lstStyle>
          <a:p>
            <a:pPr/>
            <a:r>
              <a:t>Jeremiah Dittmar (2011): The Printing Press as an Agent of Change…</a:t>
            </a:r>
          </a:p>
        </p:txBody>
      </p:sp>
      <p:sp>
        <p:nvSpPr>
          <p:cNvPr id="70" name="Body"/>
          <p:cNvSpPr txBox="1"/>
          <p:nvPr>
            <p:ph type="body" idx="4294967295"/>
          </p:nvPr>
        </p:nvSpPr>
        <p:spPr>
          <a:xfrm>
            <a:off x="457200" y="1143000"/>
            <a:ext cx="8229600" cy="5263301"/>
          </a:xfrm>
          <a:prstGeom prst="rect">
            <a:avLst/>
          </a:prstGeom>
        </p:spPr>
        <p:txBody>
          <a:bodyPr>
            <a:normAutofit fontScale="100000" lnSpcReduction="0"/>
          </a:bodyPr>
          <a:lstStyle/>
          <a:p>
            <a:pPr lvl="1" marL="800100" indent="-342900">
              <a:buChar cha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What Should We Think When IV Estimates Are so Much Bigger than OLS Ones?"/>
          <p:cNvSpPr txBox="1"/>
          <p:nvPr>
            <p:ph type="title" idx="4294967295"/>
          </p:nvPr>
        </p:nvSpPr>
        <p:spPr>
          <a:xfrm>
            <a:off x="457200" y="0"/>
            <a:ext cx="8229600" cy="1417638"/>
          </a:xfrm>
          <a:prstGeom prst="rect">
            <a:avLst/>
          </a:prstGeom>
        </p:spPr>
        <p:txBody>
          <a:bodyPr>
            <a:normAutofit fontScale="100000" lnSpcReduction="0"/>
          </a:bodyPr>
          <a:lstStyle>
            <a:lvl1pPr defTabSz="379475">
              <a:defRPr sz="3652"/>
            </a:lvl1pPr>
          </a:lstStyle>
          <a:p>
            <a:pPr/>
            <a:r>
              <a:t>What Should We Think When IV Estimates Are so Much Bigger than OLS Ones?</a:t>
            </a:r>
          </a:p>
        </p:txBody>
      </p:sp>
      <p:sp>
        <p:nvSpPr>
          <p:cNvPr id="73" name="Dittmar’s Test: Compare (especially over the period 1500– 1600) population growth of cities that did and did not adopt the printing press before 1500.…"/>
          <p:cNvSpPr txBox="1"/>
          <p:nvPr>
            <p:ph type="body" sz="quarter" idx="4294967295"/>
          </p:nvPr>
        </p:nvSpPr>
        <p:spPr>
          <a:xfrm>
            <a:off x="457200" y="1436687"/>
            <a:ext cx="8229600" cy="1286627"/>
          </a:xfrm>
          <a:prstGeom prst="rect">
            <a:avLst/>
          </a:prstGeom>
        </p:spPr>
        <p:txBody>
          <a:bodyPr>
            <a:normAutofit fontScale="100000" lnSpcReduction="0"/>
          </a:bodyPr>
          <a:lstStyle/>
          <a:p>
            <a:pPr marL="195452" indent="-195452" defTabSz="260604">
              <a:spcBef>
                <a:spcPts val="400"/>
              </a:spcBef>
              <a:defRPr sz="1824"/>
            </a:pPr>
            <a:r>
              <a:t>Dittmar’s Test: Compare (especially over the period 1500– 1600) population growth of cities that did and did not adopt the printing press before 1500.</a:t>
            </a:r>
          </a:p>
          <a:p>
            <a:pPr marL="195452" indent="-195452" defTabSz="260604">
              <a:spcBef>
                <a:spcPts val="400"/>
              </a:spcBef>
              <a:defRPr sz="1824"/>
            </a:pPr>
            <a:r>
              <a:t>Why are DIttmar’s IV estimates so big? 0.6 per century—a near doubling—as opposed to 0.2?</a:t>
            </a:r>
          </a:p>
        </p:txBody>
      </p:sp>
      <p:pic>
        <p:nvPicPr>
          <p:cNvPr id="74" name="delong_typepad_com_rr-earlymoderngrowth_pdf.png" descr="delong_typepad_com_rr-earlymoderngrowth_pdf.png"/>
          <p:cNvPicPr>
            <a:picLocks noChangeAspect="0"/>
          </p:cNvPicPr>
          <p:nvPr/>
        </p:nvPicPr>
        <p:blipFill>
          <a:blip r:embed="rId2">
            <a:extLst/>
          </a:blip>
          <a:stretch>
            <a:fillRect/>
          </a:stretch>
        </p:blipFill>
        <p:spPr>
          <a:xfrm>
            <a:off x="4566252" y="2723313"/>
            <a:ext cx="4120548" cy="3935754"/>
          </a:xfrm>
          <a:prstGeom prst="rect">
            <a:avLst/>
          </a:prstGeom>
          <a:ln w="12700">
            <a:miter lim="400000"/>
          </a:ln>
        </p:spPr>
      </p:pic>
      <p:pic>
        <p:nvPicPr>
          <p:cNvPr id="75" name="delong_typepad_com_rr-earlymoderngrowth_pdf.png" descr="delong_typepad_com_rr-earlymoderngrowth_pdf.png"/>
          <p:cNvPicPr>
            <a:picLocks noChangeAspect="0"/>
          </p:cNvPicPr>
          <p:nvPr/>
        </p:nvPicPr>
        <p:blipFill>
          <a:blip r:embed="rId3">
            <a:extLst/>
          </a:blip>
          <a:stretch>
            <a:fillRect/>
          </a:stretch>
        </p:blipFill>
        <p:spPr>
          <a:xfrm>
            <a:off x="457200" y="2723313"/>
            <a:ext cx="4120548" cy="393575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Questions for Dittmar"/>
          <p:cNvSpPr txBox="1"/>
          <p:nvPr>
            <p:ph type="title" idx="4294967295"/>
          </p:nvPr>
        </p:nvSpPr>
        <p:spPr>
          <a:xfrm>
            <a:off x="279990" y="-1"/>
            <a:ext cx="8571576" cy="1054360"/>
          </a:xfrm>
          <a:prstGeom prst="rect">
            <a:avLst/>
          </a:prstGeom>
        </p:spPr>
        <p:txBody>
          <a:bodyPr>
            <a:normAutofit fontScale="100000" lnSpcReduction="0"/>
          </a:bodyPr>
          <a:lstStyle>
            <a:lvl1pPr defTabSz="411479">
              <a:defRPr sz="6210"/>
            </a:lvl1pPr>
          </a:lstStyle>
          <a:p>
            <a:pPr/>
            <a:r>
              <a:t>Questions for Dittmar</a:t>
            </a:r>
          </a:p>
        </p:txBody>
      </p:sp>
      <p:sp>
        <p:nvSpPr>
          <p:cNvPr id="78" name="What else might have been going on that is correlated with &quot;distance from Mainz”?…"/>
          <p:cNvSpPr txBox="1"/>
          <p:nvPr>
            <p:ph type="body" idx="4294967295"/>
          </p:nvPr>
        </p:nvSpPr>
        <p:spPr>
          <a:xfrm>
            <a:off x="279990" y="1054358"/>
            <a:ext cx="4815696" cy="5533812"/>
          </a:xfrm>
          <a:prstGeom prst="rect">
            <a:avLst/>
          </a:prstGeom>
        </p:spPr>
        <p:txBody>
          <a:bodyPr>
            <a:normAutofit fontScale="100000" lnSpcReduction="0"/>
          </a:bodyPr>
          <a:lstStyle/>
          <a:p>
            <a:pPr marL="259347" indent="-259347" defTabSz="443484">
              <a:spcBef>
                <a:spcPts val="1100"/>
              </a:spcBef>
              <a:buFontTx/>
              <a:buAutoNum type="arabicPeriod" startAt="1"/>
              <a:defRPr sz="1940"/>
            </a:pPr>
            <a:r>
              <a:t>What else might have been going on that is correlated with "distance from Mainz”?</a:t>
            </a:r>
          </a:p>
          <a:p>
            <a:pPr marL="259347" indent="-259347" defTabSz="443484">
              <a:spcBef>
                <a:spcPts val="1100"/>
              </a:spcBef>
              <a:buFontTx/>
              <a:buAutoNum type="arabicPeriod" startAt="1"/>
              <a:defRPr sz="1940"/>
            </a:pPr>
            <a:r>
              <a:t>How should we think about the possibility of finding a “good instrument”, anyway?</a:t>
            </a:r>
          </a:p>
          <a:p>
            <a:pPr marL="259347" indent="-259347" defTabSz="443484">
              <a:spcBef>
                <a:spcPts val="1100"/>
              </a:spcBef>
              <a:buFontTx/>
              <a:buAutoNum type="arabicPeriod" startAt="1"/>
              <a:defRPr sz="1940"/>
            </a:pPr>
            <a:r>
              <a:t>Jim Heckman likes to say that you need a structural model before you can figure out if you have a good instrument—and then you might as well do structural estimation. Is he right? Is he wrong?</a:t>
            </a:r>
          </a:p>
          <a:p>
            <a:pPr marL="259347" indent="-259347" defTabSz="443484">
              <a:spcBef>
                <a:spcPts val="1100"/>
              </a:spcBef>
              <a:buFontTx/>
              <a:buAutoNum type="arabicPeriod" startAt="1"/>
              <a:defRPr sz="1940"/>
            </a:pPr>
            <a:r>
              <a:t>What is the mechanism here? What do people who read printed books do, exactly, that generates so much in the way of population growth?</a:t>
            </a:r>
          </a:p>
          <a:p>
            <a:pPr marL="259347" indent="-259347" defTabSz="443484">
              <a:spcBef>
                <a:spcPts val="1100"/>
              </a:spcBef>
              <a:buFontTx/>
              <a:buAutoNum type="arabicPeriod" startAt="1"/>
              <a:defRPr sz="1940"/>
            </a:pPr>
            <a:r>
              <a:t>Once again: why the divergence—and in this particular direction—between OLS and IV estimates?</a:t>
            </a:r>
          </a:p>
        </p:txBody>
      </p:sp>
      <p:pic>
        <p:nvPicPr>
          <p:cNvPr id="79" name="Image" descr="Image"/>
          <p:cNvPicPr>
            <a:picLocks noChangeAspect="1"/>
          </p:cNvPicPr>
          <p:nvPr/>
        </p:nvPicPr>
        <p:blipFill>
          <a:blip r:embed="rId2">
            <a:extLst/>
          </a:blip>
          <a:stretch>
            <a:fillRect/>
          </a:stretch>
        </p:blipFill>
        <p:spPr>
          <a:xfrm>
            <a:off x="5095685" y="1054358"/>
            <a:ext cx="3755881" cy="553381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Reading DeLong and Shleifer: Are Cities a Net Plus, or Simply a Redistribution of Activity?"/>
          <p:cNvSpPr txBox="1"/>
          <p:nvPr>
            <p:ph type="title" idx="4294967295"/>
          </p:nvPr>
        </p:nvSpPr>
        <p:spPr>
          <a:xfrm>
            <a:off x="277663" y="-1"/>
            <a:ext cx="8572501" cy="1270001"/>
          </a:xfrm>
          <a:prstGeom prst="rect">
            <a:avLst/>
          </a:prstGeom>
        </p:spPr>
        <p:txBody>
          <a:bodyPr>
            <a:normAutofit fontScale="100000" lnSpcReduction="0"/>
          </a:bodyPr>
          <a:lstStyle>
            <a:lvl1pPr defTabSz="187452">
              <a:defRPr sz="3034">
                <a:solidFill>
                  <a:srgbClr val="800000"/>
                </a:solidFill>
              </a:defRPr>
            </a:lvl1pPr>
          </a:lstStyle>
          <a:p>
            <a:pPr/>
            <a:r>
              <a:t>Reading DeLong and Shleifer: Are Cities a Net Plus, or Simply a Redistribution of Activity?</a:t>
            </a:r>
          </a:p>
        </p:txBody>
      </p:sp>
      <p:sp>
        <p:nvSpPr>
          <p:cNvPr id="82" name="J. Bradford DeLong and Andrei Shleifer (1993): Princes and Merchants: European City Growth before the Industrial Revolution &lt;http://www.jstor.org/stable/725804&gt;…"/>
          <p:cNvSpPr txBox="1"/>
          <p:nvPr>
            <p:ph type="body" idx="4294967295"/>
          </p:nvPr>
        </p:nvSpPr>
        <p:spPr>
          <a:xfrm>
            <a:off x="277663" y="1270000"/>
            <a:ext cx="8572501" cy="5207000"/>
          </a:xfrm>
          <a:prstGeom prst="rect">
            <a:avLst/>
          </a:prstGeom>
        </p:spPr>
        <p:txBody>
          <a:bodyPr>
            <a:normAutofit fontScale="100000" lnSpcReduction="0"/>
          </a:bodyPr>
          <a:lstStyle/>
          <a:p>
            <a:pPr marL="0" indent="0" defTabSz="333756">
              <a:spcBef>
                <a:spcPts val="800"/>
              </a:spcBef>
              <a:buSzTx/>
              <a:buFontTx/>
              <a:buNone/>
              <a:defRPr b="1" sz="1752">
                <a:latin typeface="+mj-lt"/>
                <a:ea typeface="+mj-ea"/>
                <a:cs typeface="+mj-cs"/>
                <a:sym typeface="Helvetica"/>
              </a:defRPr>
            </a:pPr>
            <a:r>
              <a:t>J. Bradford DeLong and Andrei Shleifer (1993): Princes and Merchants: European City Growth before the Industrial Revolution &lt;</a:t>
            </a:r>
            <a:r>
              <a:rPr u="sng">
                <a:solidFill>
                  <a:srgbClr val="0000FF"/>
                </a:solidFill>
                <a:uFill>
                  <a:solidFill>
                    <a:srgbClr val="0000FF"/>
                  </a:solidFill>
                </a:uFill>
                <a:hlinkClick r:id="rId2" invalidUrl="" action="" tgtFrame="" tooltip="" history="1" highlightClick="0" endSnd="0"/>
              </a:rPr>
              <a:t>http://www.jstor.org/stable/725804</a:t>
            </a:r>
            <a:r>
              <a:t>&gt; </a:t>
            </a:r>
          </a:p>
          <a:p>
            <a:pPr marL="0" indent="0" defTabSz="333756">
              <a:spcBef>
                <a:spcPts val="800"/>
              </a:spcBef>
              <a:buSzTx/>
              <a:buFontTx/>
              <a:buNone/>
              <a:defRPr b="1" sz="1752">
                <a:latin typeface="+mj-lt"/>
                <a:ea typeface="+mj-ea"/>
                <a:cs typeface="+mj-cs"/>
                <a:sym typeface="Helvetica"/>
              </a:defRPr>
            </a:pPr>
            <a:r>
              <a:t>DeLong and Shleifer:</a:t>
            </a:r>
          </a:p>
          <a:p>
            <a:pPr marL="175661" indent="-175661" defTabSz="333756">
              <a:spcBef>
                <a:spcPts val="800"/>
              </a:spcBef>
              <a:buFontTx/>
              <a:defRPr sz="1752">
                <a:latin typeface="Times New Roman"/>
                <a:ea typeface="Times New Roman"/>
                <a:cs typeface="Times New Roman"/>
                <a:sym typeface="Times New Roman"/>
              </a:defRPr>
            </a:pPr>
            <a:r>
              <a:t>“The Greeks and Romans together added little to the world's store of technical knowledge and equipment…”</a:t>
            </a:r>
          </a:p>
          <a:p>
            <a:pPr marL="175661" indent="-175661" defTabSz="333756">
              <a:spcBef>
                <a:spcPts val="800"/>
              </a:spcBef>
              <a:buFontTx/>
              <a:defRPr sz="1752">
                <a:latin typeface="Times New Roman"/>
                <a:ea typeface="Times New Roman"/>
                <a:cs typeface="Times New Roman"/>
                <a:sym typeface="Times New Roman"/>
              </a:defRPr>
            </a:pPr>
            <a:r>
              <a:t>“The Greeks and Romans built a high civilization, full of power and intellect and beauty, but they transmitted to their successors few new inventions…”</a:t>
            </a:r>
          </a:p>
          <a:p>
            <a:pPr marL="175661" indent="-175661" defTabSz="333756">
              <a:spcBef>
                <a:spcPts val="800"/>
              </a:spcBef>
              <a:buFontTx/>
              <a:defRPr sz="1752">
                <a:latin typeface="Times New Roman"/>
                <a:ea typeface="Times New Roman"/>
                <a:cs typeface="Times New Roman"/>
                <a:sym typeface="Times New Roman"/>
              </a:defRPr>
            </a:pPr>
            <a:r>
              <a:t>“There was both more and less technical progress in the ancient world than the standard picture reveals. There was more, provided we avoid the mistake of hunting solely for great radical inventions and we also look at developments within the limits of the traditional techniques…”</a:t>
            </a:r>
          </a:p>
          <a:p>
            <a:pPr marL="175661" indent="-175661" defTabSz="333756">
              <a:spcBef>
                <a:spcPts val="800"/>
              </a:spcBef>
              <a:buFontTx/>
              <a:defRPr sz="1752">
                <a:latin typeface="Times New Roman"/>
                <a:ea typeface="Times New Roman"/>
                <a:cs typeface="Times New Roman"/>
                <a:sym typeface="Times New Roman"/>
              </a:defRPr>
            </a:pPr>
            <a:r>
              <a:t>“The gear and the screw, the rotary mill and the water-mill, the direct screw-press, glass-blowing and concrete, hollow bronze-casting, the dioptra for surveying, the torsion catapult, the water-clock and water organ, automata (mechanical toys) driven by water and wind and steam—this short list is fairly exhaustive, and it adds up to not very much for a great civilization over fifteen hundred years…”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Merchants Rule! OK?"/>
          <p:cNvSpPr txBox="1"/>
          <p:nvPr>
            <p:ph type="title" idx="4294967295"/>
          </p:nvPr>
        </p:nvSpPr>
        <p:spPr>
          <a:xfrm>
            <a:off x="457200" y="0"/>
            <a:ext cx="8229600" cy="1143001"/>
          </a:xfrm>
          <a:prstGeom prst="rect">
            <a:avLst/>
          </a:prstGeom>
        </p:spPr>
        <p:txBody>
          <a:bodyPr>
            <a:normAutofit fontScale="100000" lnSpcReduction="0"/>
          </a:bodyPr>
          <a:lstStyle>
            <a:lvl1pPr defTabSz="365760">
              <a:defRPr sz="6800"/>
            </a:lvl1pPr>
          </a:lstStyle>
          <a:p>
            <a:pPr/>
            <a:r>
              <a:t>Merchants Rule! OK?</a:t>
            </a:r>
          </a:p>
        </p:txBody>
      </p:sp>
      <p:sp>
        <p:nvSpPr>
          <p:cNvPr id="85" name="In which genre is this paper?…"/>
          <p:cNvSpPr txBox="1"/>
          <p:nvPr>
            <p:ph type="body" idx="4294967295"/>
          </p:nvPr>
        </p:nvSpPr>
        <p:spPr>
          <a:xfrm>
            <a:off x="457200" y="1143000"/>
            <a:ext cx="8229600" cy="5318093"/>
          </a:xfrm>
          <a:prstGeom prst="rect">
            <a:avLst/>
          </a:prstGeom>
        </p:spPr>
        <p:txBody>
          <a:bodyPr>
            <a:normAutofit fontScale="100000" lnSpcReduction="0"/>
          </a:bodyPr>
          <a:lstStyle/>
          <a:p>
            <a:pPr marL="264032" indent="-264032" defTabSz="352043">
              <a:spcBef>
                <a:spcPts val="500"/>
              </a:spcBef>
              <a:defRPr sz="2464"/>
            </a:pPr>
            <a:r>
              <a:t>In which genre is this paper?</a:t>
            </a:r>
          </a:p>
          <a:p>
            <a:pPr lvl="1" marL="616076" indent="-264032" defTabSz="352043">
              <a:spcBef>
                <a:spcPts val="500"/>
              </a:spcBef>
              <a:buChar char="•"/>
              <a:defRPr sz="2464"/>
            </a:pPr>
            <a:r>
              <a:t>The “freedom of the citizen” genre…</a:t>
            </a:r>
          </a:p>
          <a:p>
            <a:pPr lvl="1" marL="616076" indent="-264032" defTabSz="352043">
              <a:spcBef>
                <a:spcPts val="500"/>
              </a:spcBef>
              <a:buChar char="•"/>
              <a:defRPr sz="2464"/>
            </a:pPr>
            <a:r>
              <a:t>The “character of the elites” genre…</a:t>
            </a:r>
          </a:p>
          <a:p>
            <a:pPr marL="264032" indent="-264032" defTabSz="352043">
              <a:spcBef>
                <a:spcPts val="500"/>
              </a:spcBef>
              <a:defRPr sz="2464"/>
            </a:pPr>
            <a:r>
              <a:t>Particular institution of interest</a:t>
            </a:r>
          </a:p>
          <a:p>
            <a:pPr lvl="1" marL="616076" indent="-264032" defTabSz="352043">
              <a:spcBef>
                <a:spcPts val="500"/>
              </a:spcBef>
              <a:buChar char="•"/>
              <a:defRPr sz="2464"/>
            </a:pPr>
            <a:r>
              <a:t>Absolutist versus limited government.</a:t>
            </a:r>
          </a:p>
          <a:p>
            <a:pPr lvl="1" marL="616076" indent="-264032" defTabSz="352043">
              <a:spcBef>
                <a:spcPts val="500"/>
              </a:spcBef>
              <a:buChar char="•"/>
              <a:defRPr sz="2464"/>
            </a:pPr>
            <a:r>
              <a:t>(Not sure I would say “limited”—British government was very good at stealing stuff that did not belong to the gentry/merchant aristocracy—that’s what Marx is all about)</a:t>
            </a:r>
          </a:p>
          <a:p>
            <a:pPr marL="264032" indent="-264032" defTabSz="352043">
              <a:spcBef>
                <a:spcPts val="500"/>
              </a:spcBef>
              <a:defRPr sz="2464"/>
            </a:pPr>
            <a:r>
              <a:t>What is assumed direction of effect and mechanism?</a:t>
            </a:r>
          </a:p>
          <a:p>
            <a:pPr lvl="1" marL="616076" indent="-264032" defTabSz="352043">
              <a:spcBef>
                <a:spcPts val="500"/>
              </a:spcBef>
              <a:buChar char="•"/>
              <a:defRPr sz="2464"/>
            </a:pPr>
            <a:r>
              <a:t>Direction of causation?</a:t>
            </a:r>
          </a:p>
          <a:p>
            <a:pPr marL="264032" indent="-264032" defTabSz="352043">
              <a:spcBef>
                <a:spcPts val="500"/>
              </a:spcBef>
              <a:defRPr sz="2464"/>
            </a:pPr>
            <a:r>
              <a:t>Urbanization as indicator: Is this sensible?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