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FD7E7"/>
          </a:solidFill>
        </a:fill>
      </a:tcStyle>
    </a:wholeTbl>
    <a:band2H>
      <a:tcTxStyle b="def" i="def"/>
      <a:tcStyle>
        <a:tcBdr/>
        <a:fill>
          <a:solidFill>
            <a:srgbClr val="E8ECF4"/>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3CECE"/>
          </a:solidFill>
        </a:fill>
      </a:tcStyle>
    </a:wholeTbl>
    <a:band2H>
      <a:tcTxStyle b="def" i="def"/>
      <a:tcStyle>
        <a:tcBdr/>
        <a:fill>
          <a:solidFill>
            <a:srgbClr val="F1E8E8"/>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1" name="Shape 51"/>
          <p:cNvSpPr/>
          <p:nvPr>
            <p:ph type="sldImg"/>
          </p:nvPr>
        </p:nvSpPr>
        <p:spPr>
          <a:xfrm>
            <a:off x="1143000" y="685800"/>
            <a:ext cx="4572000" cy="3429000"/>
          </a:xfrm>
          <a:prstGeom prst="rect">
            <a:avLst/>
          </a:prstGeom>
        </p:spPr>
        <p:txBody>
          <a:bodyPr/>
          <a:lstStyle/>
          <a:p>
            <a:pPr/>
          </a:p>
        </p:txBody>
      </p:sp>
      <p:sp>
        <p:nvSpPr>
          <p:cNvPr id="52" name="Shape 5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a:defRPr sz="5600"/>
            </a:lvl1pPr>
          </a:lstStyle>
          <a:p>
            <a:pPr/>
            <a:r>
              <a:t>Title Text</a:t>
            </a:r>
          </a:p>
        </p:txBody>
      </p:sp>
      <p:sp>
        <p:nvSpPr>
          <p:cNvPr id="26"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34"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defTabSz="410765">
              <a:defRPr sz="5600">
                <a:uFillTx/>
                <a:latin typeface="+mj-lt"/>
                <a:ea typeface="+mj-ea"/>
                <a:cs typeface="+mj-cs"/>
                <a:sym typeface="Helvetica"/>
              </a:defRPr>
            </a:lvl1pPr>
          </a:lstStyle>
          <a:p>
            <a:pPr/>
            <a:r>
              <a:t>Title Text</a:t>
            </a:r>
          </a:p>
        </p:txBody>
      </p:sp>
      <p:sp>
        <p:nvSpPr>
          <p:cNvPr id="35"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3"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defTabSz="410765">
              <a:defRPr sz="5600">
                <a:solidFill>
                  <a:srgbClr val="800000"/>
                </a:solidFill>
                <a:uFillTx/>
                <a:latin typeface="+mj-lt"/>
                <a:ea typeface="+mj-ea"/>
                <a:cs typeface="+mj-cs"/>
                <a:sym typeface="Helvetica"/>
              </a:defRPr>
            </a:lvl1pPr>
          </a:lstStyle>
          <a:p>
            <a:pPr/>
            <a:r>
              <a:t>Title Text</a:t>
            </a:r>
          </a:p>
        </p:txBody>
      </p:sp>
      <p:sp>
        <p:nvSpPr>
          <p:cNvPr id="44"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98989"/>
                </a:solidFill>
                <a:uFill>
                  <a:solidFill>
                    <a:srgbClr val="898989"/>
                  </a:solidFill>
                </a:uFill>
              </a:defRPr>
            </a:lvl1pPr>
          </a:lstStyle>
          <a:p>
            <a:pPr/>
            <a:fld id="{86CB4B4D-7CA3-9044-876B-883B54F8677D}" type="slidenum"/>
          </a:p>
        </p:txBody>
      </p:sp>
      <p:sp>
        <p:nvSpPr>
          <p:cNvPr id="3" name="Title Text"/>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4"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1pPr>
      <a:lvl2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5pPr>
      <a:lvl6pPr marL="0" marR="0" indent="4572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6pPr>
      <a:lvl7pPr marL="0" marR="0" indent="9144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7pPr>
      <a:lvl8pPr marL="0" marR="0" indent="13716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8pPr>
      <a:lvl9pPr marL="0" marR="0" indent="18288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4pPr>
      <a:lvl5pPr marL="22352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5pPr>
      <a:lvl6pPr marL="26924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6pPr>
      <a:lvl7pPr marL="31496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7pPr>
      <a:lvl8pPr marL="36068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8pPr>
      <a:lvl9pPr marL="40640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courses.berkeley.edu/courses/1487686/" TargetMode="External"/><Relationship Id="rId3" Type="http://schemas.openxmlformats.org/officeDocument/2006/relationships/hyperlink" Target="https://github.com/braddelong/public-files/blob/master/econ-210a-lecture-4b.pptx"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conomics.mit.edu/files/4123" TargetMode="Externa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tinyurl.com/dl20090112l" TargetMode="Externa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tinyurl.com/dl20090112l" TargetMode="External"/><Relationship Id="rId3" Type="http://schemas.openxmlformats.org/officeDocument/2006/relationships/hyperlink" Target="https://delong.typepad.com/files/lewis-evolution-a.pdf" TargetMode="External"/><Relationship Id="rId4" Type="http://schemas.openxmlformats.org/officeDocument/2006/relationships/hyperlink" Target="https://delong.typepad.com/files/lewis-evolution-b.pdf" TargetMode="External"/><Relationship Id="rId5" Type="http://schemas.openxmlformats.org/officeDocument/2006/relationships/hyperlink" Target="https://economics.mit.edu/files/4123" TargetMode="Externa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nber.org/chapters/c6064" TargetMode="External"/><Relationship Id="rId3" Type="http://schemas.openxmlformats.org/officeDocument/2006/relationships/hyperlink" Target="https://www.nber.org/papers/w7752.pdf" TargetMode="External"/><Relationship Id="rId4" Type="http://schemas.openxmlformats.org/officeDocument/2006/relationships/hyperlink" Target="http://www.jstor.org/stable/pdfplus/10.1086/318605.pdf" TargetMode="Externa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marxists.org/archive/marx/works/1848/communist-manifesto/" TargetMode="External"/><Relationship Id="rId3" Type="http://schemas.openxmlformats.org/officeDocument/2006/relationships/hyperlink" Target="http://papers.nber.org/papers/h0066" TargetMode="External"/><Relationship Id="rId4" Type="http://schemas.openxmlformats.org/officeDocument/2006/relationships/hyperlink" Target="http://www.jstor.org/stable/pdfplus/25098896.pdf" TargetMode="External"/></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long.typepad.com/files/lewis-evolution-b.pdf"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 name="Econ 210a: Comparative Development and Underdevelopment (February 12, 2020b)"/>
          <p:cNvSpPr txBox="1"/>
          <p:nvPr>
            <p:ph type="title" idx="4294967295"/>
          </p:nvPr>
        </p:nvSpPr>
        <p:spPr>
          <a:xfrm>
            <a:off x="673100" y="2028825"/>
            <a:ext cx="7772400" cy="1470025"/>
          </a:xfrm>
          <a:prstGeom prst="rect">
            <a:avLst/>
          </a:prstGeom>
        </p:spPr>
        <p:txBody>
          <a:bodyPr>
            <a:normAutofit fontScale="100000" lnSpcReduction="0"/>
          </a:bodyPr>
          <a:lstStyle>
            <a:lvl1pPr defTabSz="388620">
              <a:defRPr sz="3400">
                <a:solidFill>
                  <a:srgbClr val="800000"/>
                </a:solidFill>
              </a:defRPr>
            </a:lvl1pPr>
          </a:lstStyle>
          <a:p>
            <a:pPr/>
            <a:r>
              <a:t>Econ 210a: Comparative Development and Underdevelopment (February 12, 2020b)</a:t>
            </a:r>
          </a:p>
        </p:txBody>
      </p:sp>
      <p:sp>
        <p:nvSpPr>
          <p:cNvPr id="55" name="J. Bradford DeLong…"/>
          <p:cNvSpPr txBox="1"/>
          <p:nvPr>
            <p:ph type="body" sz="half" idx="4294967295"/>
          </p:nvPr>
        </p:nvSpPr>
        <p:spPr>
          <a:xfrm>
            <a:off x="1381397" y="3772767"/>
            <a:ext cx="6400801" cy="2248122"/>
          </a:xfrm>
          <a:prstGeom prst="rect">
            <a:avLst/>
          </a:prstGeom>
        </p:spPr>
        <p:txBody>
          <a:bodyPr>
            <a:normAutofit fontScale="100000" lnSpcReduction="0"/>
          </a:bodyPr>
          <a:lstStyle/>
          <a:p>
            <a:pPr marL="0" indent="0" algn="ctr" defTabSz="384047">
              <a:lnSpc>
                <a:spcPct val="80000"/>
              </a:lnSpc>
              <a:spcBef>
                <a:spcPts val="300"/>
              </a:spcBef>
              <a:buSzTx/>
              <a:buNone/>
              <a:defRPr sz="1344"/>
            </a:pPr>
            <a:r>
              <a:rPr>
                <a:uFill>
                  <a:solidFill>
                    <a:srgbClr val="898989"/>
                  </a:solidFill>
                </a:uFill>
              </a:rPr>
              <a:t>J. Bradford DeLong</a:t>
            </a:r>
            <a:endParaRPr>
              <a:uFill>
                <a:solidFill>
                  <a:srgbClr val="898989"/>
                </a:solidFill>
              </a:uFill>
            </a:endParaRPr>
          </a:p>
          <a:p>
            <a:pPr marL="0" indent="0" algn="ctr" defTabSz="384047">
              <a:lnSpc>
                <a:spcPct val="80000"/>
              </a:lnSpc>
              <a:spcBef>
                <a:spcPts val="300"/>
              </a:spcBef>
              <a:buSzTx/>
              <a:buNone/>
              <a:defRPr sz="1344"/>
            </a:pPr>
            <a:endParaRPr>
              <a:uFill>
                <a:solidFill>
                  <a:srgbClr val="898989"/>
                </a:solidFill>
              </a:uFill>
            </a:endParaRPr>
          </a:p>
          <a:p>
            <a:pPr marL="0" indent="0" algn="ctr" defTabSz="384047">
              <a:lnSpc>
                <a:spcPct val="80000"/>
              </a:lnSpc>
              <a:spcBef>
                <a:spcPts val="300"/>
              </a:spcBef>
              <a:buSzTx/>
              <a:buNone/>
              <a:defRPr sz="1344"/>
            </a:pPr>
            <a:r>
              <a:rPr>
                <a:uFill>
                  <a:solidFill>
                    <a:srgbClr val="898989"/>
                  </a:solidFill>
                </a:uFill>
              </a:rPr>
              <a:t>Spring 2019</a:t>
            </a:r>
            <a:endParaRPr>
              <a:uFill>
                <a:solidFill>
                  <a:srgbClr val="898989"/>
                </a:solidFill>
              </a:uFill>
            </a:endParaRPr>
          </a:p>
          <a:p>
            <a:pPr marL="0" indent="0" algn="ctr" defTabSz="384047">
              <a:lnSpc>
                <a:spcPct val="80000"/>
              </a:lnSpc>
              <a:spcBef>
                <a:spcPts val="300"/>
              </a:spcBef>
              <a:buSzTx/>
              <a:buNone/>
              <a:defRPr sz="1344"/>
            </a:pPr>
            <a:r>
              <a:rPr>
                <a:uFill>
                  <a:solidFill>
                    <a:srgbClr val="898989"/>
                  </a:solidFill>
                </a:uFill>
              </a:rPr>
              <a:t>Evans 648</a:t>
            </a:r>
            <a:endParaRPr>
              <a:uFill>
                <a:solidFill>
                  <a:srgbClr val="898989"/>
                </a:solidFill>
              </a:uFill>
            </a:endParaRPr>
          </a:p>
          <a:p>
            <a:pPr marL="0" indent="0" algn="ctr" defTabSz="384047">
              <a:lnSpc>
                <a:spcPct val="80000"/>
              </a:lnSpc>
              <a:spcBef>
                <a:spcPts val="300"/>
              </a:spcBef>
              <a:buSzTx/>
              <a:buNone/>
              <a:defRPr sz="1344"/>
            </a:pPr>
            <a:r>
              <a:rPr>
                <a:uFill>
                  <a:solidFill>
                    <a:srgbClr val="898989"/>
                  </a:solidFill>
                </a:uFill>
              </a:rPr>
              <a:t>W 1:10-3:00 pm</a:t>
            </a:r>
            <a:endParaRPr>
              <a:uFill>
                <a:solidFill>
                  <a:srgbClr val="898989"/>
                </a:solidFill>
              </a:uFill>
            </a:endParaRPr>
          </a:p>
          <a:p>
            <a:pPr marL="0" indent="0" algn="ctr" defTabSz="384047">
              <a:lnSpc>
                <a:spcPct val="80000"/>
              </a:lnSpc>
              <a:spcBef>
                <a:spcPts val="300"/>
              </a:spcBef>
              <a:buSzTx/>
              <a:buNone/>
              <a:defRPr sz="1344"/>
            </a:pPr>
            <a:endParaRPr>
              <a:uFill>
                <a:solidFill>
                  <a:srgbClr val="898989"/>
                </a:solidFill>
              </a:uFill>
            </a:endParaRPr>
          </a:p>
          <a:p>
            <a:pPr marL="0" indent="0" algn="ctr" defTabSz="384047">
              <a:spcBef>
                <a:spcPts val="600"/>
              </a:spcBef>
              <a:buSzTx/>
              <a:buFontTx/>
              <a:buNone/>
              <a:defRPr sz="1344"/>
            </a:pPr>
            <a:r>
              <a:t>&lt;</a:t>
            </a:r>
            <a:r>
              <a:rPr u="sng">
                <a:solidFill>
                  <a:srgbClr val="0000FF"/>
                </a:solidFill>
                <a:uFill>
                  <a:solidFill>
                    <a:srgbClr val="0000FF"/>
                  </a:solidFill>
                </a:uFill>
                <a:hlinkClick r:id="rId2" invalidUrl="" action="" tgtFrame="" tooltip="" history="1" highlightClick="0" endSnd="0"/>
              </a:rPr>
              <a:t>https://bcourses.berkeley.edu/courses/1487686/</a:t>
            </a:r>
            <a:r>
              <a:t>&gt;</a:t>
            </a:r>
          </a:p>
          <a:p>
            <a:pPr marL="0" indent="0" algn="ctr" defTabSz="384047">
              <a:spcBef>
                <a:spcPts val="600"/>
              </a:spcBef>
              <a:buSzTx/>
              <a:buFontTx/>
              <a:buNone/>
              <a:defRPr sz="1344"/>
            </a:pPr>
            <a:r>
              <a:t>&lt;</a:t>
            </a:r>
            <a:r>
              <a:rPr u="sng">
                <a:solidFill>
                  <a:srgbClr val="0000FF"/>
                </a:solidFill>
                <a:uFill>
                  <a:solidFill>
                    <a:srgbClr val="0000FF"/>
                  </a:solidFill>
                </a:uFill>
                <a:hlinkClick r:id="rId3" invalidUrl="" action="" tgtFrame="" tooltip="" history="1" highlightClick="0" endSnd="0"/>
              </a:rPr>
              <a:t>https://github.com/braddelong/public-files/blob/master/econ-210a-lecture-4b.pptx</a:t>
            </a:r>
            <a:r>
              <a:t>&gt;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 name="The Factoral Terms of Trade"/>
          <p:cNvSpPr txBox="1"/>
          <p:nvPr>
            <p:ph type="title" idx="4294967295"/>
          </p:nvPr>
        </p:nvSpPr>
        <p:spPr>
          <a:xfrm>
            <a:off x="444500" y="0"/>
            <a:ext cx="8255000" cy="1270001"/>
          </a:xfrm>
          <a:prstGeom prst="rect">
            <a:avLst/>
          </a:prstGeom>
        </p:spPr>
        <p:txBody>
          <a:bodyPr>
            <a:normAutofit fontScale="100000" lnSpcReduction="0"/>
          </a:bodyPr>
          <a:lstStyle>
            <a:lvl1pPr defTabSz="320039">
              <a:defRPr sz="5600"/>
            </a:lvl1pPr>
          </a:lstStyle>
          <a:p>
            <a:pPr/>
            <a:r>
              <a:t>The Factoral Terms of Trade</a:t>
            </a:r>
          </a:p>
        </p:txBody>
      </p:sp>
      <p:sp>
        <p:nvSpPr>
          <p:cNvPr id="89" name="“In the second half of the nineteenth century… fifty million people left Europe temperate settlements… and about the same number left India and China to work mainly as laborers in the tropics on plantations, in mines, or in construction projects…”…"/>
          <p:cNvSpPr txBox="1"/>
          <p:nvPr>
            <p:ph type="body" idx="4294967295"/>
          </p:nvPr>
        </p:nvSpPr>
        <p:spPr>
          <a:xfrm>
            <a:off x="444500" y="1270000"/>
            <a:ext cx="8255000" cy="5270500"/>
          </a:xfrm>
          <a:prstGeom prst="rect">
            <a:avLst/>
          </a:prstGeom>
        </p:spPr>
        <p:txBody>
          <a:bodyPr>
            <a:normAutofit fontScale="100000" lnSpcReduction="0"/>
          </a:bodyPr>
          <a:lstStyle/>
          <a:p>
            <a:pPr marL="195452" indent="-195452" defTabSz="260604">
              <a:spcBef>
                <a:spcPts val="600"/>
              </a:spcBef>
              <a:defRPr sz="1710"/>
            </a:pPr>
            <a:r>
              <a:t>“In the second half of the nineteenth century… fifty million people left Europe temperate settlements… and about the same number left India and China to work mainly as laborers in the tropics on plantations, in mines, or in construction projects…”</a:t>
            </a:r>
          </a:p>
          <a:p>
            <a:pPr marL="195452" indent="-195452" defTabSz="260604">
              <a:spcBef>
                <a:spcPts val="600"/>
              </a:spcBef>
              <a:defRPr sz="1710"/>
            </a:pPr>
            <a:r>
              <a:t>“The availability of these two streams set the terms of trade for tropical and temperate agricultural commodities…”</a:t>
            </a:r>
          </a:p>
          <a:p>
            <a:pPr marL="195452" indent="-195452" defTabSz="260604">
              <a:spcBef>
                <a:spcPts val="600"/>
              </a:spcBef>
              <a:defRPr sz="1710"/>
            </a:pPr>
            <a:r>
              <a:t>“For temperate commodities, the market forces set prices that could attract European immigrants…"</a:t>
            </a:r>
          </a:p>
          <a:p>
            <a:pPr marL="195452" indent="-195452" defTabSz="260604">
              <a:spcBef>
                <a:spcPts val="600"/>
              </a:spcBef>
              <a:defRPr sz="1710"/>
            </a:pPr>
            <a:r>
              <a:t>“For tropical commodities they set prices that would sustain indentured Indians…”</a:t>
            </a:r>
          </a:p>
          <a:p>
            <a:pPr marL="195452" indent="-195452" defTabSz="260604">
              <a:spcBef>
                <a:spcPts val="600"/>
              </a:spcBef>
              <a:defRPr sz="1710"/>
            </a:pPr>
            <a:r>
              <a:t>“In Britain, which was the largest single source of European migration, the yield of wheat by 1900 was 1,600 lbs. per acre, compared to the tropical yield of 700 lbs. of grain per acre…. The yield per man must have been six or seven times larger…”</a:t>
            </a:r>
          </a:p>
          <a:p>
            <a:pPr marL="195452" indent="-195452" defTabSz="260604">
              <a:spcBef>
                <a:spcPts val="600"/>
              </a:spcBef>
              <a:defRPr sz="1710"/>
            </a:pPr>
            <a:r>
              <a:t>“New temperate settlements could attract European immigrants… only by offering income levels higher than prevailed in Northwest Europe…”</a:t>
            </a:r>
          </a:p>
          <a:p>
            <a:pPr marL="195452" indent="-195452" defTabSz="260604">
              <a:spcBef>
                <a:spcPts val="600"/>
              </a:spcBef>
              <a:defRPr sz="1710"/>
            </a:pPr>
            <a:r>
              <a:t>“In the tropical situation… any prices for tea or rubber or peanuts that would offer a standard of living in excess of the 700 lbs. of grain per acre level were an improvement…. There was an unlimited supply of Indians and Chinese willing to travel anywhere to work on plantations for a shilling a day. This stream of migrants… set the tropical prices…”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 name="The Productivity Trap"/>
          <p:cNvSpPr txBox="1"/>
          <p:nvPr>
            <p:ph type="title" idx="4294967295"/>
          </p:nvPr>
        </p:nvSpPr>
        <p:spPr>
          <a:xfrm>
            <a:off x="444500" y="0"/>
            <a:ext cx="8255000" cy="1270001"/>
          </a:xfrm>
          <a:prstGeom prst="rect">
            <a:avLst/>
          </a:prstGeom>
        </p:spPr>
        <p:txBody>
          <a:bodyPr>
            <a:normAutofit fontScale="100000" lnSpcReduction="0"/>
          </a:bodyPr>
          <a:lstStyle>
            <a:lvl1pPr defTabSz="411479">
              <a:defRPr sz="7200"/>
            </a:lvl1pPr>
          </a:lstStyle>
          <a:p>
            <a:pPr/>
            <a:r>
              <a:t>The Productivity Trap</a:t>
            </a:r>
          </a:p>
        </p:txBody>
      </p:sp>
      <p:sp>
        <p:nvSpPr>
          <p:cNvPr id="92" name="“Tropical countries cannot escape from these unfavorable terms of trade by increasing productivity in the commodities they export, since this will reduce reduce the prices of such commodities. We have seen this quite clearly in the two commodities in which productivity has risen most, sugar and rubber…”…"/>
          <p:cNvSpPr txBox="1"/>
          <p:nvPr>
            <p:ph type="body" idx="4294967295"/>
          </p:nvPr>
        </p:nvSpPr>
        <p:spPr>
          <a:xfrm>
            <a:off x="444500" y="1270000"/>
            <a:ext cx="8255000" cy="5270500"/>
          </a:xfrm>
          <a:prstGeom prst="rect">
            <a:avLst/>
          </a:prstGeom>
        </p:spPr>
        <p:txBody>
          <a:bodyPr>
            <a:normAutofit fontScale="100000" lnSpcReduction="0"/>
          </a:bodyPr>
          <a:lstStyle/>
          <a:p>
            <a:pPr marL="305180" indent="-305180" defTabSz="406908">
              <a:spcBef>
                <a:spcPts val="1000"/>
              </a:spcBef>
              <a:defRPr sz="2670"/>
            </a:pPr>
            <a:r>
              <a:t>“Tropical countries cannot escape from these unfavorable terms of trade by increasing productivity in the commodities they export, since this will reduce reduce the prices of such commodities. We have seen this quite clearly in the two commodities in which productivity has risen most, sugar and rubber…”</a:t>
            </a:r>
          </a:p>
          <a:p>
            <a:pPr marL="305180" indent="-305180" defTabSz="406908">
              <a:spcBef>
                <a:spcPts val="1000"/>
              </a:spcBef>
              <a:defRPr sz="2670"/>
            </a:pPr>
            <a:r>
              <a:t>“A farmer in Nigeria might tend his peanuts with as much diligence and skill as a farmer in Australia tended his sheep, but the return would be very different…. The market price gave the Nigerian for his peanuts a 700-lbs.-of-grain-per-acre acre level of living, and the Australian for his wool a 1600-lbs.-per-acre level of living…”</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But No Industrialization"/>
          <p:cNvSpPr txBox="1"/>
          <p:nvPr>
            <p:ph type="title" idx="4294967295"/>
          </p:nvPr>
        </p:nvSpPr>
        <p:spPr>
          <a:xfrm>
            <a:off x="444500" y="0"/>
            <a:ext cx="8255000" cy="1270001"/>
          </a:xfrm>
          <a:prstGeom prst="rect">
            <a:avLst/>
          </a:prstGeom>
        </p:spPr>
        <p:txBody>
          <a:bodyPr>
            <a:normAutofit fontScale="100000" lnSpcReduction="0"/>
          </a:bodyPr>
          <a:lstStyle>
            <a:lvl1pPr defTabSz="370331">
              <a:defRPr sz="6480"/>
            </a:lvl1pPr>
          </a:lstStyle>
          <a:p>
            <a:pPr/>
            <a:r>
              <a:t>But No Industrialization</a:t>
            </a:r>
          </a:p>
        </p:txBody>
      </p:sp>
      <p:sp>
        <p:nvSpPr>
          <p:cNvPr id="95" name="“To a large extent the import and export trades of these countries were controlled by foreign hands…. Had trading profits accumulated in domestic hands, there would have been more domestic reinvestment, and almost certainly more interest in domestic manufacturing. Foreigners participated heavily in the trade trade of these countries for a variety of economic, cultural, and political reasons…”…"/>
          <p:cNvSpPr txBox="1"/>
          <p:nvPr>
            <p:ph type="body" idx="4294967295"/>
          </p:nvPr>
        </p:nvSpPr>
        <p:spPr>
          <a:xfrm>
            <a:off x="444500" y="1270000"/>
            <a:ext cx="8255000" cy="5270500"/>
          </a:xfrm>
          <a:prstGeom prst="rect">
            <a:avLst/>
          </a:prstGeom>
        </p:spPr>
        <p:txBody>
          <a:bodyPr>
            <a:normAutofit fontScale="100000" lnSpcReduction="0"/>
          </a:bodyPr>
          <a:lstStyle/>
          <a:p>
            <a:pPr marL="233172" indent="-233172" defTabSz="310895">
              <a:spcBef>
                <a:spcPts val="800"/>
              </a:spcBef>
              <a:defRPr sz="2040"/>
            </a:pPr>
            <a:r>
              <a:t>“To a large extent the import and export trades of these countries were controlled by foreign hands…. Had trading profits accumulated in domestic hands, there would have been more domestic reinvestment, and almost certainly more interest in domestic manufacturing. Foreigners participated heavily in the trade trade of these countries for a variety of economic, cultural, and political reasons…”</a:t>
            </a:r>
          </a:p>
          <a:p>
            <a:pPr marL="233172" indent="-233172" defTabSz="310895">
              <a:spcBef>
                <a:spcPts val="800"/>
              </a:spcBef>
              <a:defRPr sz="2040"/>
            </a:pPr>
            <a:r>
              <a:t>“Participation in trade itself whets the appetite for foreign goods.… The consumer learns to prefer wheat to yams and cement to local building materials…”</a:t>
            </a:r>
          </a:p>
          <a:p>
            <a:pPr marL="233172" indent="-233172" defTabSz="310895">
              <a:spcBef>
                <a:spcPts val="800"/>
              </a:spcBef>
              <a:defRPr sz="2040"/>
            </a:pPr>
            <a:r>
              <a:t>“The industrial forces… [had not] conquered the government.… The fact is that the very success of the country in exporting created a vested interest of those who lived by primary production—small farmers no less than big capitalists—and who opposed measures  for industrialization, whether because they might deflect resources from agriculture and raise factor prices, or because they might result in raising the prices of manufactured goods…”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Australia vs. Argentina"/>
          <p:cNvSpPr txBox="1"/>
          <p:nvPr>
            <p:ph type="title" idx="4294967295"/>
          </p:nvPr>
        </p:nvSpPr>
        <p:spPr>
          <a:xfrm>
            <a:off x="444500" y="0"/>
            <a:ext cx="8255000" cy="1270001"/>
          </a:xfrm>
          <a:prstGeom prst="rect">
            <a:avLst/>
          </a:prstGeom>
        </p:spPr>
        <p:txBody>
          <a:bodyPr>
            <a:normAutofit fontScale="100000" lnSpcReduction="0"/>
          </a:bodyPr>
          <a:lstStyle>
            <a:lvl1pPr defTabSz="388620">
              <a:defRPr sz="6800"/>
            </a:lvl1pPr>
          </a:lstStyle>
          <a:p>
            <a:pPr/>
            <a:r>
              <a:t>Australia vs. Argentina</a:t>
            </a:r>
          </a:p>
        </p:txBody>
      </p:sp>
      <p:sp>
        <p:nvSpPr>
          <p:cNvPr id="98" name="“The contrast between Argentina and Australia is particularly instructive. These two began to grow rapidly at the same time… sold the same commodities…. In 1913 their incomes per head were both in the world's top ten. But Australia industrialized rapidly, and Argentina did not…. Argentinian politics was dominated by an old, landed aristocracy. Australia had no landed aristocracy. Its politics was dominated by its urban communities, who used their power to protect industrial profits and wages…. Internal social and political structure… [rather than] the impact of external forces…”"/>
          <p:cNvSpPr txBox="1"/>
          <p:nvPr>
            <p:ph type="body" idx="4294967295"/>
          </p:nvPr>
        </p:nvSpPr>
        <p:spPr>
          <a:xfrm>
            <a:off x="444500" y="1270000"/>
            <a:ext cx="8255000" cy="5270500"/>
          </a:xfrm>
          <a:prstGeom prst="rect">
            <a:avLst/>
          </a:prstGeom>
        </p:spPr>
        <p:txBody>
          <a:bodyPr>
            <a:normAutofit fontScale="100000" lnSpcReduction="0"/>
          </a:bodyPr>
          <a:lstStyle>
            <a:lvl1pPr marL="318897" indent="-318897" defTabSz="425195">
              <a:spcBef>
                <a:spcPts val="1100"/>
              </a:spcBef>
              <a:defRPr sz="2790"/>
            </a:lvl1pPr>
          </a:lstStyle>
          <a:p>
            <a:pPr/>
            <a:r>
              <a:t>“The contrast between Argentina and Australia is particularly instructive. These two began to grow rapidly at the same time… sold the same commodities…. In 1913 their incomes per head were both in the world's top ten. But Australia industrialized rapidly, and Argentina did not…. Argentinian politics was dominated by an old, landed aristocracy. Australia had no landed aristocracy. Its politics was dominated by its urban communities, who used their power to protect industrial profits and wages…. Internal social and political structure… [rather than] the impact of external forces…”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More Questions About Lewis"/>
          <p:cNvSpPr txBox="1"/>
          <p:nvPr>
            <p:ph type="title" idx="4294967295"/>
          </p:nvPr>
        </p:nvSpPr>
        <p:spPr>
          <a:xfrm>
            <a:off x="279990" y="-1"/>
            <a:ext cx="8571576" cy="1054360"/>
          </a:xfrm>
          <a:prstGeom prst="rect">
            <a:avLst/>
          </a:prstGeom>
        </p:spPr>
        <p:txBody>
          <a:bodyPr>
            <a:normAutofit fontScale="100000" lnSpcReduction="0"/>
          </a:bodyPr>
          <a:lstStyle/>
          <a:p>
            <a:pPr defTabSz="365760">
              <a:defRPr sz="5520"/>
            </a:pPr>
            <a:r>
              <a:t>More </a:t>
            </a:r>
            <a:r>
              <a:t>Questions About Lewis</a:t>
            </a:r>
          </a:p>
        </p:txBody>
      </p:sp>
      <p:sp>
        <p:nvSpPr>
          <p:cNvPr id="101" name="Body"/>
          <p:cNvSpPr txBox="1"/>
          <p:nvPr>
            <p:ph type="body" sz="half" idx="4294967295"/>
          </p:nvPr>
        </p:nvSpPr>
        <p:spPr>
          <a:xfrm>
            <a:off x="279990" y="1054358"/>
            <a:ext cx="8571576" cy="2845828"/>
          </a:xfrm>
          <a:prstGeom prst="rect">
            <a:avLst/>
          </a:prstGeom>
        </p:spPr>
        <p:txBody>
          <a:bodyPr>
            <a:normAutofit fontScale="100000" lnSpcReduction="0"/>
          </a:bodyPr>
          <a:lstStyle/>
          <a:p>
            <a:pPr marL="267368" indent="-267368">
              <a:spcBef>
                <a:spcPts val="1200"/>
              </a:spcBef>
              <a:buFontTx/>
              <a:buAutoNum type="arabicPeriod" startAt="1"/>
              <a:defRPr sz="2000"/>
            </a:pPr>
          </a:p>
        </p:txBody>
      </p:sp>
      <p:pic>
        <p:nvPicPr>
          <p:cNvPr id="102" name="Image" descr="Image"/>
          <p:cNvPicPr>
            <a:picLocks noChangeAspect="1"/>
          </p:cNvPicPr>
          <p:nvPr/>
        </p:nvPicPr>
        <p:blipFill>
          <a:blip r:embed="rId2">
            <a:extLst/>
          </a:blip>
          <a:stretch>
            <a:fillRect/>
          </a:stretch>
        </p:blipFill>
        <p:spPr>
          <a:xfrm>
            <a:off x="279990" y="3900185"/>
            <a:ext cx="4015272" cy="2702294"/>
          </a:xfrm>
          <a:prstGeom prst="rect">
            <a:avLst/>
          </a:prstGeom>
          <a:ln w="12700">
            <a:miter lim="400000"/>
          </a:ln>
        </p:spPr>
      </p:pic>
      <p:pic>
        <p:nvPicPr>
          <p:cNvPr id="103" name="Image" descr="Image"/>
          <p:cNvPicPr>
            <a:picLocks noChangeAspect="1"/>
          </p:cNvPicPr>
          <p:nvPr/>
        </p:nvPicPr>
        <p:blipFill>
          <a:blip r:embed="rId3">
            <a:extLst/>
          </a:blip>
          <a:stretch>
            <a:fillRect/>
          </a:stretch>
        </p:blipFill>
        <p:spPr>
          <a:xfrm>
            <a:off x="4976308" y="3900185"/>
            <a:ext cx="3961426" cy="2702294"/>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Reading AJR"/>
          <p:cNvSpPr txBox="1"/>
          <p:nvPr>
            <p:ph type="title" idx="4294967295"/>
          </p:nvPr>
        </p:nvSpPr>
        <p:spPr>
          <a:xfrm>
            <a:off x="277663" y="-1"/>
            <a:ext cx="8572501" cy="1270001"/>
          </a:xfrm>
          <a:prstGeom prst="rect">
            <a:avLst/>
          </a:prstGeom>
        </p:spPr>
        <p:txBody>
          <a:bodyPr>
            <a:normAutofit fontScale="100000" lnSpcReduction="0"/>
          </a:bodyPr>
          <a:lstStyle>
            <a:lvl1pPr defTabSz="443484">
              <a:defRPr sz="7663">
                <a:solidFill>
                  <a:srgbClr val="800000"/>
                </a:solidFill>
              </a:defRPr>
            </a:lvl1pPr>
          </a:lstStyle>
          <a:p>
            <a:pPr/>
            <a:r>
              <a:t>Reading AJR</a:t>
            </a:r>
          </a:p>
        </p:txBody>
      </p:sp>
      <p:sp>
        <p:nvSpPr>
          <p:cNvPr id="106" name="Daron Acemoglu, Simon Johnson, and James A. Robinson (2001): The Colonial Origins of Comparative Development: An Empirical Investigation &lt;https://economics.mit.edu/files/4123&gt;:"/>
          <p:cNvSpPr txBox="1"/>
          <p:nvPr>
            <p:ph type="body" sz="quarter" idx="4294967295"/>
          </p:nvPr>
        </p:nvSpPr>
        <p:spPr>
          <a:xfrm>
            <a:off x="277663" y="1270000"/>
            <a:ext cx="8572501" cy="1270000"/>
          </a:xfrm>
          <a:prstGeom prst="rect">
            <a:avLst/>
          </a:prstGeom>
        </p:spPr>
        <p:txBody>
          <a:bodyPr>
            <a:normAutofit fontScale="100000" lnSpcReduction="0"/>
          </a:bodyPr>
          <a:lstStyle/>
          <a:p>
            <a:pPr marL="0" indent="0" defTabSz="320039">
              <a:spcBef>
                <a:spcPts val="500"/>
              </a:spcBef>
              <a:buSzTx/>
              <a:buFontTx/>
              <a:buNone/>
              <a:defRPr b="1" sz="1819"/>
            </a:pPr>
            <a:r>
              <a:t>Daron Acemoglu, Simon Johnson, and James A. Robinson (2001): The Colonial Origins of Comparative Development: An Empirical Investigation &lt;</a:t>
            </a:r>
            <a:r>
              <a:rPr u="sng">
                <a:solidFill>
                  <a:srgbClr val="0000FF"/>
                </a:solidFill>
                <a:uFill>
                  <a:solidFill>
                    <a:srgbClr val="0000FF"/>
                  </a:solidFill>
                </a:uFill>
                <a:hlinkClick r:id="rId2" invalidUrl="" action="" tgtFrame="" tooltip="" history="1" highlightClick="0" endSnd="0"/>
              </a:rPr>
              <a:t>https://economics.mit.edu/files/4123</a:t>
            </a:r>
            <a:r>
              <a:t>&gt;:</a:t>
            </a:r>
          </a:p>
        </p:txBody>
      </p:sp>
      <p:pic>
        <p:nvPicPr>
          <p:cNvPr id="107" name="Image" descr="Image"/>
          <p:cNvPicPr>
            <a:picLocks noChangeAspect="1"/>
          </p:cNvPicPr>
          <p:nvPr/>
        </p:nvPicPr>
        <p:blipFill>
          <a:blip r:embed="rId3">
            <a:extLst/>
          </a:blip>
          <a:stretch>
            <a:fillRect/>
          </a:stretch>
        </p:blipFill>
        <p:spPr>
          <a:xfrm>
            <a:off x="277663" y="2303421"/>
            <a:ext cx="4249035" cy="1845093"/>
          </a:xfrm>
          <a:prstGeom prst="rect">
            <a:avLst/>
          </a:prstGeom>
          <a:ln w="12700">
            <a:miter lim="400000"/>
          </a:ln>
        </p:spPr>
      </p:pic>
      <p:pic>
        <p:nvPicPr>
          <p:cNvPr id="108" name="Image" descr="Image"/>
          <p:cNvPicPr>
            <a:picLocks noChangeAspect="1"/>
          </p:cNvPicPr>
          <p:nvPr/>
        </p:nvPicPr>
        <p:blipFill>
          <a:blip r:embed="rId4">
            <a:extLst/>
          </a:blip>
          <a:stretch>
            <a:fillRect/>
          </a:stretch>
        </p:blipFill>
        <p:spPr>
          <a:xfrm>
            <a:off x="5662155" y="2125869"/>
            <a:ext cx="2908159" cy="1845092"/>
          </a:xfrm>
          <a:prstGeom prst="rect">
            <a:avLst/>
          </a:prstGeom>
          <a:ln w="12700">
            <a:miter lim="400000"/>
          </a:ln>
        </p:spPr>
      </p:pic>
      <p:pic>
        <p:nvPicPr>
          <p:cNvPr id="109" name="Image" descr="Image"/>
          <p:cNvPicPr>
            <a:picLocks noChangeAspect="1"/>
          </p:cNvPicPr>
          <p:nvPr/>
        </p:nvPicPr>
        <p:blipFill>
          <a:blip r:embed="rId5">
            <a:extLst/>
          </a:blip>
          <a:stretch>
            <a:fillRect/>
          </a:stretch>
        </p:blipFill>
        <p:spPr>
          <a:xfrm>
            <a:off x="277663" y="4148513"/>
            <a:ext cx="3703931" cy="2548790"/>
          </a:xfrm>
          <a:prstGeom prst="rect">
            <a:avLst/>
          </a:prstGeom>
          <a:ln w="12700">
            <a:miter lim="400000"/>
          </a:ln>
        </p:spPr>
      </p:pic>
      <p:pic>
        <p:nvPicPr>
          <p:cNvPr id="110" name="Image" descr="Image"/>
          <p:cNvPicPr>
            <a:picLocks noChangeAspect="1"/>
          </p:cNvPicPr>
          <p:nvPr/>
        </p:nvPicPr>
        <p:blipFill>
          <a:blip r:embed="rId6">
            <a:extLst/>
          </a:blip>
          <a:stretch>
            <a:fillRect/>
          </a:stretch>
        </p:blipFill>
        <p:spPr>
          <a:xfrm>
            <a:off x="4961581" y="3964310"/>
            <a:ext cx="3888583" cy="2732993"/>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Instrumental Variables"/>
          <p:cNvSpPr txBox="1"/>
          <p:nvPr>
            <p:ph type="title" idx="4294967295"/>
          </p:nvPr>
        </p:nvSpPr>
        <p:spPr>
          <a:xfrm>
            <a:off x="277663" y="-1"/>
            <a:ext cx="8572501" cy="1270001"/>
          </a:xfrm>
          <a:prstGeom prst="rect">
            <a:avLst/>
          </a:prstGeom>
        </p:spPr>
        <p:txBody>
          <a:bodyPr>
            <a:normAutofit fontScale="100000" lnSpcReduction="0"/>
          </a:bodyPr>
          <a:lstStyle>
            <a:lvl1pPr defTabSz="361188">
              <a:defRPr sz="6241"/>
            </a:lvl1pPr>
          </a:lstStyle>
          <a:p>
            <a:pPr/>
            <a:r>
              <a:t>Instrumental Variables</a:t>
            </a:r>
          </a:p>
        </p:txBody>
      </p:sp>
      <p:pic>
        <p:nvPicPr>
          <p:cNvPr id="113" name="Image" descr="Image"/>
          <p:cNvPicPr>
            <a:picLocks noChangeAspect="1"/>
          </p:cNvPicPr>
          <p:nvPr/>
        </p:nvPicPr>
        <p:blipFill>
          <a:blip r:embed="rId2">
            <a:extLst/>
          </a:blip>
          <a:stretch>
            <a:fillRect/>
          </a:stretch>
        </p:blipFill>
        <p:spPr>
          <a:xfrm>
            <a:off x="277663" y="1269999"/>
            <a:ext cx="3446479" cy="2701870"/>
          </a:xfrm>
          <a:prstGeom prst="rect">
            <a:avLst/>
          </a:prstGeom>
          <a:ln w="12700">
            <a:miter lim="400000"/>
          </a:ln>
        </p:spPr>
      </p:pic>
      <p:pic>
        <p:nvPicPr>
          <p:cNvPr id="114" name="Image" descr="Image"/>
          <p:cNvPicPr>
            <a:picLocks noChangeAspect="1"/>
          </p:cNvPicPr>
          <p:nvPr/>
        </p:nvPicPr>
        <p:blipFill>
          <a:blip r:embed="rId3">
            <a:extLst/>
          </a:blip>
          <a:stretch>
            <a:fillRect/>
          </a:stretch>
        </p:blipFill>
        <p:spPr>
          <a:xfrm>
            <a:off x="5464488" y="1269999"/>
            <a:ext cx="3385676" cy="2701870"/>
          </a:xfrm>
          <a:prstGeom prst="rect">
            <a:avLst/>
          </a:prstGeom>
          <a:ln w="12700">
            <a:miter lim="400000"/>
          </a:ln>
        </p:spPr>
      </p:pic>
      <p:pic>
        <p:nvPicPr>
          <p:cNvPr id="115" name="Image" descr="Image"/>
          <p:cNvPicPr>
            <a:picLocks noChangeAspect="1"/>
          </p:cNvPicPr>
          <p:nvPr/>
        </p:nvPicPr>
        <p:blipFill>
          <a:blip r:embed="rId4">
            <a:extLst/>
          </a:blip>
          <a:stretch>
            <a:fillRect/>
          </a:stretch>
        </p:blipFill>
        <p:spPr>
          <a:xfrm>
            <a:off x="277663" y="3971868"/>
            <a:ext cx="3948885" cy="2701869"/>
          </a:xfrm>
          <a:prstGeom prst="rect">
            <a:avLst/>
          </a:prstGeom>
          <a:ln w="12700">
            <a:miter lim="400000"/>
          </a:ln>
        </p:spPr>
      </p:pic>
      <p:pic>
        <p:nvPicPr>
          <p:cNvPr id="116" name="Image" descr="Image"/>
          <p:cNvPicPr>
            <a:picLocks noChangeAspect="1"/>
          </p:cNvPicPr>
          <p:nvPr/>
        </p:nvPicPr>
        <p:blipFill>
          <a:blip r:embed="rId5">
            <a:extLst/>
          </a:blip>
          <a:stretch>
            <a:fillRect/>
          </a:stretch>
        </p:blipFill>
        <p:spPr>
          <a:xfrm>
            <a:off x="5216881" y="3971868"/>
            <a:ext cx="3633283" cy="2701869"/>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Conclusions?"/>
          <p:cNvSpPr txBox="1"/>
          <p:nvPr>
            <p:ph type="title" idx="4294967295"/>
          </p:nvPr>
        </p:nvSpPr>
        <p:spPr>
          <a:xfrm>
            <a:off x="457200" y="-1"/>
            <a:ext cx="8229600" cy="1508126"/>
          </a:xfrm>
          <a:prstGeom prst="rect">
            <a:avLst/>
          </a:prstGeom>
        </p:spPr>
        <p:txBody>
          <a:bodyPr>
            <a:normAutofit fontScale="100000" lnSpcReduction="0"/>
          </a:bodyPr>
          <a:lstStyle>
            <a:lvl1pPr>
              <a:defRPr sz="6000"/>
            </a:lvl1pPr>
          </a:lstStyle>
          <a:p>
            <a:pPr/>
            <a:r>
              <a:t>Conclusions?</a:t>
            </a:r>
          </a:p>
        </p:txBody>
      </p:sp>
      <p:sp>
        <p:nvSpPr>
          <p:cNvPr id="119" name="Body"/>
          <p:cNvSpPr txBox="1"/>
          <p:nvPr>
            <p:ph type="body" idx="4294967295"/>
          </p:nvPr>
        </p:nvSpPr>
        <p:spPr>
          <a:xfrm>
            <a:off x="457200" y="1600200"/>
            <a:ext cx="8229600" cy="4655195"/>
          </a:xfrm>
          <a:prstGeom prst="rect">
            <a:avLst/>
          </a:prstGeom>
        </p:spPr>
        <p:txBody>
          <a:bodyPr>
            <a:normAutofit fontScale="100000" lnSpcReduction="0"/>
          </a:bodyPr>
          <a:lstStyle/>
          <a:p>
            <a:pPr marL="240631" indent="-240631">
              <a:buFontTx/>
              <a:buAutoNum type="arabicPeriod" startAt="1"/>
              <a:defRPr sz="1800"/>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Reading Marx"/>
          <p:cNvSpPr txBox="1"/>
          <p:nvPr>
            <p:ph type="title" idx="4294967295"/>
          </p:nvPr>
        </p:nvSpPr>
        <p:spPr>
          <a:xfrm>
            <a:off x="277663" y="-1"/>
            <a:ext cx="8572501" cy="1270001"/>
          </a:xfrm>
          <a:prstGeom prst="rect">
            <a:avLst/>
          </a:prstGeom>
        </p:spPr>
        <p:txBody>
          <a:bodyPr>
            <a:normAutofit fontScale="100000" lnSpcReduction="0"/>
          </a:bodyPr>
          <a:lstStyle>
            <a:lvl1pPr defTabSz="443484">
              <a:defRPr sz="7663">
                <a:solidFill>
                  <a:srgbClr val="800000"/>
                </a:solidFill>
              </a:defRPr>
            </a:lvl1pPr>
          </a:lstStyle>
          <a:p>
            <a:pPr/>
            <a:r>
              <a:t>Reading Marx</a:t>
            </a:r>
          </a:p>
        </p:txBody>
      </p:sp>
      <p:sp>
        <p:nvSpPr>
          <p:cNvPr id="122" name="Karl Marx (1853): The Future Results of British Rule in India &lt;http://tinyurl.com/dl20090112l&gt;:…"/>
          <p:cNvSpPr txBox="1"/>
          <p:nvPr>
            <p:ph type="body" idx="4294967295"/>
          </p:nvPr>
        </p:nvSpPr>
        <p:spPr>
          <a:xfrm>
            <a:off x="277663" y="1270000"/>
            <a:ext cx="8572501" cy="5244072"/>
          </a:xfrm>
          <a:prstGeom prst="rect">
            <a:avLst/>
          </a:prstGeom>
        </p:spPr>
        <p:txBody>
          <a:bodyPr>
            <a:normAutofit fontScale="100000" lnSpcReduction="0"/>
          </a:bodyPr>
          <a:lstStyle/>
          <a:p>
            <a:pPr marL="0" indent="0" defTabSz="338327">
              <a:spcBef>
                <a:spcPts val="500"/>
              </a:spcBef>
              <a:buSzTx/>
              <a:buFontTx/>
              <a:buNone/>
              <a:defRPr b="1" sz="1924"/>
            </a:pPr>
            <a:r>
              <a:t>Karl Marx (1853): The Future Results of British Rule in India &lt;</a:t>
            </a:r>
            <a:r>
              <a:rPr u="sng">
                <a:solidFill>
                  <a:srgbClr val="0000FF"/>
                </a:solidFill>
                <a:uFill>
                  <a:solidFill>
                    <a:srgbClr val="0000FF"/>
                  </a:solidFill>
                </a:uFill>
                <a:hlinkClick r:id="rId2" invalidUrl="" action="" tgtFrame="" tooltip="" history="1" highlightClick="0" endSnd="0"/>
              </a:rPr>
              <a:t>http://tinyurl.com/dl20090112l</a:t>
            </a:r>
            <a:r>
              <a:t>&gt;:</a:t>
            </a:r>
          </a:p>
          <a:p>
            <a:pPr marL="0" indent="0" defTabSz="338327">
              <a:spcBef>
                <a:spcPts val="500"/>
              </a:spcBef>
              <a:buSzTx/>
              <a:buFontTx/>
              <a:buNone/>
              <a:defRPr b="1" sz="1924"/>
            </a:pPr>
          </a:p>
          <a:p>
            <a:pPr marL="192906" indent="-192906" defTabSz="338327">
              <a:spcBef>
                <a:spcPts val="500"/>
              </a:spcBef>
              <a:buFontTx/>
              <a:defRPr sz="1924">
                <a:latin typeface="Times New Roman"/>
                <a:ea typeface="Times New Roman"/>
                <a:cs typeface="Times New Roman"/>
                <a:sym typeface="Times New Roman"/>
              </a:defRPr>
            </a:pPr>
            <a:r>
              <a:t>The English millocracy intend to endow India with railways with the exclusive view of extracting at diminished expenses the cotton and other raw materials for their manufactures. </a:t>
            </a:r>
          </a:p>
          <a:p>
            <a:pPr marL="192906" indent="-192906" defTabSz="338327">
              <a:spcBef>
                <a:spcPts val="500"/>
              </a:spcBef>
              <a:buFontTx/>
              <a:defRPr sz="1924">
                <a:latin typeface="Times New Roman"/>
                <a:ea typeface="Times New Roman"/>
                <a:cs typeface="Times New Roman"/>
                <a:sym typeface="Times New Roman"/>
              </a:defRPr>
            </a:pPr>
            <a:r>
              <a:t>But when you have once introduced machinery into the locomotion of a country, which possesses iron and coals, you are unable to withhold it from its fabrication. You cannot maintain a net of railways over an immense country without introducing all those industrial processes necessary to meet the immediate and current wants of railway locomotion, and out of which there must grow the application of machinery to those branches of industry not immediately connected with railways. </a:t>
            </a:r>
          </a:p>
          <a:p>
            <a:pPr marL="192906" indent="-192906" defTabSz="338327">
              <a:spcBef>
                <a:spcPts val="500"/>
              </a:spcBef>
              <a:buFontTx/>
              <a:defRPr sz="1924">
                <a:latin typeface="Times New Roman"/>
                <a:ea typeface="Times New Roman"/>
                <a:cs typeface="Times New Roman"/>
                <a:sym typeface="Times New Roman"/>
              </a:defRPr>
            </a:pPr>
            <a:r>
              <a:t>The railway-system will therefore become, in India, truly the forerunner of modern industry. </a:t>
            </a:r>
          </a:p>
          <a:p>
            <a:pPr marL="192906" indent="-192906" defTabSz="338327">
              <a:spcBef>
                <a:spcPts val="500"/>
              </a:spcBef>
              <a:buFontTx/>
              <a:defRPr sz="1924">
                <a:latin typeface="Times New Roman"/>
                <a:ea typeface="Times New Roman"/>
                <a:cs typeface="Times New Roman"/>
                <a:sym typeface="Times New Roman"/>
              </a:defRPr>
            </a:pPr>
            <a:r>
              <a:t>This is the more certain as the Hindoos are allowed by British authorities themselves to possess particular aptitude. for accommodating themselves to entirely new labor, and acquiring the requisite knowledge of machinery….</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Reading Marx II"/>
          <p:cNvSpPr txBox="1"/>
          <p:nvPr>
            <p:ph type="title" idx="4294967295"/>
          </p:nvPr>
        </p:nvSpPr>
        <p:spPr>
          <a:xfrm>
            <a:off x="277663" y="-1"/>
            <a:ext cx="8572501" cy="1270001"/>
          </a:xfrm>
          <a:prstGeom prst="rect">
            <a:avLst/>
          </a:prstGeom>
        </p:spPr>
        <p:txBody>
          <a:bodyPr>
            <a:normAutofit fontScale="100000" lnSpcReduction="0"/>
          </a:bodyPr>
          <a:lstStyle>
            <a:lvl1pPr defTabSz="443484">
              <a:defRPr sz="7663"/>
            </a:lvl1pPr>
          </a:lstStyle>
          <a:p>
            <a:pPr/>
            <a:r>
              <a:t>Reading Marx II</a:t>
            </a:r>
          </a:p>
        </p:txBody>
      </p:sp>
      <p:sp>
        <p:nvSpPr>
          <p:cNvPr id="125" name="Modern industry, resulting from the railway system, will dissolve the hereditary divisions of labor, upon which rest the Indian castes, those decisive impediments to Indian progress and Indian power.…"/>
          <p:cNvSpPr txBox="1"/>
          <p:nvPr>
            <p:ph type="body" idx="4294967295"/>
          </p:nvPr>
        </p:nvSpPr>
        <p:spPr>
          <a:xfrm>
            <a:off x="277663" y="1270000"/>
            <a:ext cx="8572501" cy="5244072"/>
          </a:xfrm>
          <a:prstGeom prst="rect">
            <a:avLst/>
          </a:prstGeom>
        </p:spPr>
        <p:txBody>
          <a:bodyPr>
            <a:normAutofit fontScale="100000" lnSpcReduction="0"/>
          </a:bodyPr>
          <a:lstStyle/>
          <a:p>
            <a:pPr marL="242436" indent="-242436" defTabSz="425195">
              <a:buFontTx/>
              <a:defRPr sz="2418">
                <a:latin typeface="Times New Roman"/>
                <a:ea typeface="Times New Roman"/>
                <a:cs typeface="Times New Roman"/>
                <a:sym typeface="Times New Roman"/>
              </a:defRPr>
            </a:pPr>
            <a:r>
              <a:t>Modern industry, resulting from the railway system, will dissolve the hereditary divisions of labor, upon which rest the Indian castes, those decisive impediments to Indian progress and Indian power.</a:t>
            </a:r>
          </a:p>
          <a:p>
            <a:pPr marL="242436" indent="-242436" defTabSz="425195">
              <a:buFontTx/>
              <a:defRPr sz="2418">
                <a:latin typeface="Times New Roman"/>
                <a:ea typeface="Times New Roman"/>
                <a:cs typeface="Times New Roman"/>
                <a:sym typeface="Times New Roman"/>
              </a:defRPr>
            </a:pPr>
            <a:r>
              <a:t>All the English bourgeoisie may be forced to do will neither emancipate nor materially mend the social condition of the mass of the people, depending not only on the development of the productive powers, but on their appropriation by the people. But what they will not fail to do is to lay down the material premises for both. Has the bourgeoisie ever done more? Has it ever effected a progress without dragging individuals and people through blood and dirt, through misery and degradation?...</a:t>
            </a:r>
          </a:p>
          <a:p>
            <a:pPr marL="242436" indent="-242436" defTabSz="425195">
              <a:buFontTx/>
              <a:defRPr sz="2418">
                <a:latin typeface="Times New Roman"/>
                <a:ea typeface="Times New Roman"/>
                <a:cs typeface="Times New Roman"/>
                <a:sym typeface="Times New Roman"/>
              </a:defRPr>
            </a:pPr>
            <a:r>
              <a:t>The devastating effects of English industry, when contemplated with regard to India, a country as vast as Europe, and containing 150 millions of acres, are palpable and confounding.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 name="Comparative Development and Underdevelopment: Readings for February 12…"/>
          <p:cNvSpPr txBox="1"/>
          <p:nvPr>
            <p:ph type="title" idx="4294967295"/>
          </p:nvPr>
        </p:nvSpPr>
        <p:spPr>
          <a:xfrm>
            <a:off x="457200" y="0"/>
            <a:ext cx="8229600" cy="1508126"/>
          </a:xfrm>
          <a:prstGeom prst="rect">
            <a:avLst/>
          </a:prstGeom>
        </p:spPr>
        <p:txBody>
          <a:bodyPr>
            <a:normAutofit fontScale="100000" lnSpcReduction="0"/>
          </a:bodyPr>
          <a:lstStyle>
            <a:lvl1pPr defTabSz="182880">
              <a:defRPr sz="3200">
                <a:solidFill>
                  <a:srgbClr val="800000"/>
                </a:solidFill>
              </a:defRPr>
            </a:lvl1pPr>
          </a:lstStyle>
          <a:p>
            <a:pPr/>
            <a:r>
              <a:t>Comparative Development and Underdevelopment: Readings for February 12…</a:t>
            </a:r>
          </a:p>
        </p:txBody>
      </p:sp>
      <p:sp>
        <p:nvSpPr>
          <p:cNvPr id="58" name="Karl Marx (1853): The Future Results of British Rule in India &lt;http://tinyurl.com/dl20090112l&gt;…"/>
          <p:cNvSpPr txBox="1"/>
          <p:nvPr>
            <p:ph type="body" idx="4294967295"/>
          </p:nvPr>
        </p:nvSpPr>
        <p:spPr>
          <a:xfrm>
            <a:off x="457200" y="1508125"/>
            <a:ext cx="8229600" cy="5090682"/>
          </a:xfrm>
          <a:prstGeom prst="rect">
            <a:avLst/>
          </a:prstGeom>
        </p:spPr>
        <p:txBody>
          <a:bodyPr>
            <a:normAutofit fontScale="100000" lnSpcReduction="0"/>
          </a:bodyPr>
          <a:lstStyle/>
          <a:p>
            <a:pPr marL="0" indent="0" defTabSz="429768">
              <a:buSzTx/>
              <a:buFontTx/>
              <a:buNone/>
              <a:defRPr sz="2444"/>
            </a:pPr>
            <a:r>
              <a:t>Karl Marx (1853): The Future Results of British Rule in India &lt;</a:t>
            </a:r>
            <a:r>
              <a:rPr u="sng">
                <a:solidFill>
                  <a:srgbClr val="0000FF"/>
                </a:solidFill>
                <a:uFill>
                  <a:solidFill>
                    <a:srgbClr val="0000FF"/>
                  </a:solidFill>
                </a:uFill>
                <a:hlinkClick r:id="rId2" invalidUrl="" action="" tgtFrame="" tooltip="" history="1" highlightClick="0" endSnd="0"/>
              </a:rPr>
              <a:t>http://tinyurl.com/dl20090112l</a:t>
            </a:r>
            <a:r>
              <a:t>&gt;</a:t>
            </a:r>
          </a:p>
          <a:p>
            <a:pPr marL="0" indent="0" defTabSz="429768">
              <a:buSzTx/>
              <a:buFontTx/>
              <a:buNone/>
              <a:defRPr sz="2444"/>
            </a:pPr>
          </a:p>
          <a:p>
            <a:pPr marL="0" indent="0" defTabSz="429768">
              <a:buSzTx/>
              <a:buFontTx/>
              <a:buNone/>
              <a:defRPr sz="2444"/>
            </a:pPr>
            <a:r>
              <a:t>W. Arthur Lewis (1978): Evolution of the International Economic Order &lt;</a:t>
            </a:r>
            <a:r>
              <a:rPr u="sng">
                <a:solidFill>
                  <a:srgbClr val="0000FF"/>
                </a:solidFill>
                <a:uFill>
                  <a:solidFill>
                    <a:srgbClr val="0000FF"/>
                  </a:solidFill>
                </a:uFill>
                <a:hlinkClick r:id="rId3" invalidUrl="" action="" tgtFrame="" tooltip="" history="1" highlightClick="0" endSnd="0"/>
              </a:rPr>
              <a:t>https://delong.typepad.com/files/lewis-evolution-a.pdf</a:t>
            </a:r>
            <a:r>
              <a:t>&gt; &lt;</a:t>
            </a:r>
            <a:r>
              <a:rPr u="sng">
                <a:solidFill>
                  <a:srgbClr val="0000FF"/>
                </a:solidFill>
                <a:uFill>
                  <a:solidFill>
                    <a:srgbClr val="0000FF"/>
                  </a:solidFill>
                </a:uFill>
                <a:hlinkClick r:id="rId4" invalidUrl="" action="" tgtFrame="" tooltip="" history="1" highlightClick="0" endSnd="0"/>
              </a:rPr>
              <a:t>https://delong.typepad.com/files/lewis-evolution-b.pdf</a:t>
            </a:r>
            <a:r>
              <a:t>&gt;</a:t>
            </a:r>
          </a:p>
          <a:p>
            <a:pPr marL="0" indent="0" defTabSz="429768">
              <a:buSzTx/>
              <a:buFontTx/>
              <a:buNone/>
              <a:defRPr sz="2444"/>
            </a:pPr>
          </a:p>
          <a:p>
            <a:pPr marL="0" indent="0" defTabSz="429768">
              <a:buSzTx/>
              <a:buFontTx/>
              <a:buNone/>
              <a:defRPr sz="2444"/>
            </a:pPr>
            <a:r>
              <a:t>Daron Acemoglu, Simon Johnson, and James A. Robinson (2001): The Colonial Origins of Comparative Development: An Empirical Investigation &lt;</a:t>
            </a:r>
            <a:r>
              <a:rPr u="sng">
                <a:solidFill>
                  <a:srgbClr val="0000FF"/>
                </a:solidFill>
                <a:uFill>
                  <a:solidFill>
                    <a:srgbClr val="0000FF"/>
                  </a:solidFill>
                </a:uFill>
                <a:hlinkClick r:id="rId5" invalidUrl="" action="" tgtFrame="" tooltip="" history="1" highlightClick="0" endSnd="0"/>
              </a:rPr>
              <a:t>https://economics.mit.edu/files/4123</a:t>
            </a:r>
            <a:r>
              <a:t>&gt;</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Reading Marx III"/>
          <p:cNvSpPr txBox="1"/>
          <p:nvPr>
            <p:ph type="title" idx="4294967295"/>
          </p:nvPr>
        </p:nvSpPr>
        <p:spPr>
          <a:xfrm>
            <a:off x="277663" y="-1"/>
            <a:ext cx="8572501" cy="1270001"/>
          </a:xfrm>
          <a:prstGeom prst="rect">
            <a:avLst/>
          </a:prstGeom>
        </p:spPr>
        <p:txBody>
          <a:bodyPr>
            <a:normAutofit fontScale="100000" lnSpcReduction="0"/>
          </a:bodyPr>
          <a:lstStyle>
            <a:lvl1pPr defTabSz="443484">
              <a:defRPr sz="7663"/>
            </a:lvl1pPr>
          </a:lstStyle>
          <a:p>
            <a:pPr/>
            <a:r>
              <a:t>Reading Marx III</a:t>
            </a:r>
          </a:p>
        </p:txBody>
      </p:sp>
      <p:sp>
        <p:nvSpPr>
          <p:cNvPr id="128" name="But we must not forget… bourgeois industry and commerce create these material conditions of a new world in the same way as geological revolutions have created the surface of the earth.…"/>
          <p:cNvSpPr txBox="1"/>
          <p:nvPr>
            <p:ph type="body" idx="4294967295"/>
          </p:nvPr>
        </p:nvSpPr>
        <p:spPr>
          <a:xfrm>
            <a:off x="277663" y="1270000"/>
            <a:ext cx="8572501" cy="5244072"/>
          </a:xfrm>
          <a:prstGeom prst="rect">
            <a:avLst/>
          </a:prstGeom>
        </p:spPr>
        <p:txBody>
          <a:bodyPr>
            <a:normAutofit fontScale="100000" lnSpcReduction="0"/>
          </a:bodyPr>
          <a:lstStyle/>
          <a:p>
            <a:pPr marL="260684" indent="-260684">
              <a:buFontTx/>
              <a:defRPr sz="2600">
                <a:latin typeface="Times New Roman"/>
                <a:ea typeface="Times New Roman"/>
                <a:cs typeface="Times New Roman"/>
                <a:sym typeface="Times New Roman"/>
              </a:defRPr>
            </a:pPr>
            <a:r>
              <a:t>But we must not forget… bourgeois industry and commerce create these material conditions of a new world in the same way as geological revolutions have created the surface of the earth. </a:t>
            </a:r>
          </a:p>
          <a:p>
            <a:pPr marL="260684" indent="-260684">
              <a:buFontTx/>
              <a:defRPr sz="2600">
                <a:latin typeface="Times New Roman"/>
                <a:ea typeface="Times New Roman"/>
                <a:cs typeface="Times New Roman"/>
                <a:sym typeface="Times New Roman"/>
              </a:defRPr>
            </a:pPr>
            <a:r>
              <a:t>When a great social revolution shall have mastered the results of the bourgeois epoch, the market of the world and the modern powers of production, and subjected them to the common control of the most advanced peoples, then only will human progress cease to resemble that hideous, pagan idol, who would not drink the nectar but from the skulls of the slain.</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Lecture Next Time: Modern Economic Growth"/>
          <p:cNvSpPr txBox="1"/>
          <p:nvPr>
            <p:ph type="title" idx="4294967295"/>
          </p:nvPr>
        </p:nvSpPr>
        <p:spPr>
          <a:xfrm>
            <a:off x="277663" y="-1"/>
            <a:ext cx="8572501" cy="1270001"/>
          </a:xfrm>
          <a:prstGeom prst="rect">
            <a:avLst/>
          </a:prstGeom>
        </p:spPr>
        <p:txBody>
          <a:bodyPr>
            <a:normAutofit fontScale="100000" lnSpcReduction="0"/>
          </a:bodyPr>
          <a:lstStyle>
            <a:lvl1pPr defTabSz="214884">
              <a:defRPr sz="3759">
                <a:solidFill>
                  <a:srgbClr val="800000"/>
                </a:solidFill>
              </a:defRPr>
            </a:lvl1pPr>
          </a:lstStyle>
          <a:p>
            <a:pPr/>
            <a:r>
              <a:t>Lecture Next Time: Modern Economic Growth</a:t>
            </a:r>
          </a:p>
        </p:txBody>
      </p:sp>
      <p:sp>
        <p:nvSpPr>
          <p:cNvPr id="131" name="The three key numbers in this course are: 0.15, 0.44, 2.06—the annual percentage growth rates h of the useful-ideas stock in the Commercial Revolution, Industrial Revolution, and Modern Economic Growth periods. (Or perhaps 0.2, 0.9, 2.3—the numbers for “the West”.) But is it really best thought of as 2.06 (or 2.3)? And why is it so much bigger than 0.44 (or 0.9)?:…"/>
          <p:cNvSpPr txBox="1"/>
          <p:nvPr>
            <p:ph type="body" idx="4294967295"/>
          </p:nvPr>
        </p:nvSpPr>
        <p:spPr>
          <a:xfrm>
            <a:off x="277663" y="1270000"/>
            <a:ext cx="8572501" cy="5207000"/>
          </a:xfrm>
          <a:prstGeom prst="rect">
            <a:avLst/>
          </a:prstGeom>
        </p:spPr>
        <p:txBody>
          <a:bodyPr>
            <a:normAutofit fontScale="100000" lnSpcReduction="0"/>
          </a:bodyPr>
          <a:lstStyle/>
          <a:p>
            <a:pPr marL="0" indent="0">
              <a:buSzTx/>
              <a:buFontTx/>
              <a:buNone/>
              <a:defRPr b="1" sz="1700"/>
            </a:pPr>
            <a:r>
              <a:t>The three key numbers in this course are: 0.15, 0.44, 2.06—the annual percentage growth rates </a:t>
            </a:r>
            <a:r>
              <a:rPr i="1"/>
              <a:t>h</a:t>
            </a:r>
            <a:r>
              <a:t> of the useful-ideas stock in the Commercial Revolution, Industrial Revolution, and Modern Economic Growth periods. (Or perhaps 0.2, 0.9, 2.3—the numbers for “the West”.) But is it really best thought of as 2.06 (or 2.3)? And why is it so much bigger than 0.44 (or 0.9)?:</a:t>
            </a:r>
          </a:p>
          <a:p>
            <a:pPr marL="0" indent="0">
              <a:lnSpc>
                <a:spcPts val="3800"/>
              </a:lnSpc>
              <a:spcBef>
                <a:spcPts val="1200"/>
              </a:spcBef>
              <a:buSzTx/>
              <a:buFontTx/>
              <a:buNone/>
              <a:defRPr b="1" sz="1600">
                <a:solidFill>
                  <a:srgbClr val="2D3B45"/>
                </a:solidFill>
                <a:uFillTx/>
                <a:latin typeface="Helvetica Neue"/>
                <a:ea typeface="Helvetica Neue"/>
                <a:cs typeface="Helvetica Neue"/>
                <a:sym typeface="Helvetica Neue"/>
              </a:defRPr>
            </a:pPr>
          </a:p>
          <a:p>
            <a:pPr marL="0" indent="0">
              <a:lnSpc>
                <a:spcPts val="3800"/>
              </a:lnSpc>
              <a:spcBef>
                <a:spcPts val="1200"/>
              </a:spcBef>
              <a:buSzTx/>
              <a:buFontTx/>
              <a:buNone/>
              <a:defRPr b="1" sz="1600">
                <a:solidFill>
                  <a:srgbClr val="2D3B45"/>
                </a:solidFill>
                <a:uFillTx/>
                <a:latin typeface="Helvetica Neue"/>
                <a:ea typeface="Helvetica Neue"/>
                <a:cs typeface="Helvetica Neue"/>
                <a:sym typeface="Helvetica Neue"/>
              </a:defRPr>
            </a:pPr>
            <a:r>
              <a:t>Readings</a:t>
            </a:r>
            <a:r>
              <a:rPr b="0"/>
              <a:t>:</a:t>
            </a:r>
            <a:endParaRPr b="0"/>
          </a:p>
          <a:p>
            <a:pPr marL="457200" indent="-317500">
              <a:lnSpc>
                <a:spcPts val="3800"/>
              </a:lnSpc>
              <a:spcBef>
                <a:spcPts val="0"/>
              </a:spcBef>
              <a:buClr>
                <a:srgbClr val="2D3B45"/>
              </a:buClr>
              <a:buFont typeface="Helvetica Neue"/>
              <a:defRPr sz="1600">
                <a:solidFill>
                  <a:srgbClr val="2D3B45"/>
                </a:solidFill>
                <a:uFillTx/>
                <a:latin typeface="Helvetica Neue"/>
                <a:ea typeface="Helvetica Neue"/>
                <a:cs typeface="Helvetica Neue"/>
                <a:sym typeface="Helvetica Neue"/>
              </a:defRPr>
            </a:pPr>
            <a:r>
              <a:t>William D. Nordhaus (1997): </a:t>
            </a:r>
            <a:r>
              <a:rPr i="1"/>
              <a:t>Do Real-Output and Real-Wage Measures Capture Reality? The History of Lighting Suggests Not</a:t>
            </a:r>
            <a:r>
              <a:t> &lt;</a:t>
            </a:r>
            <a:r>
              <a:rPr u="sng">
                <a:solidFill>
                  <a:srgbClr val="0000FF"/>
                </a:solidFill>
                <a:uFill>
                  <a:solidFill>
                    <a:srgbClr val="0000FF"/>
                  </a:solidFill>
                </a:uFill>
                <a:hlinkClick r:id="rId2" invalidUrl="" action="" tgtFrame="" tooltip="" history="1" highlightClick="0" endSnd="0"/>
              </a:rPr>
              <a:t>http://www.nber.org/chapters/c6064</a:t>
            </a:r>
            <a:r>
              <a:t>&gt;</a:t>
            </a:r>
          </a:p>
          <a:p>
            <a:pPr marL="457200" indent="-317500">
              <a:lnSpc>
                <a:spcPts val="3800"/>
              </a:lnSpc>
              <a:spcBef>
                <a:spcPts val="0"/>
              </a:spcBef>
              <a:buClr>
                <a:srgbClr val="2D3B45"/>
              </a:buClr>
              <a:buFont typeface="Helvetica Neue"/>
              <a:defRPr sz="1600">
                <a:solidFill>
                  <a:srgbClr val="2D3B45"/>
                </a:solidFill>
                <a:uFillTx/>
                <a:latin typeface="Helvetica Neue"/>
                <a:ea typeface="Helvetica Neue"/>
                <a:cs typeface="Helvetica Neue"/>
                <a:sym typeface="Helvetica Neue"/>
              </a:defRPr>
            </a:pPr>
            <a:r>
              <a:t>Robert Gordon (2000): </a:t>
            </a:r>
            <a:r>
              <a:rPr i="1"/>
              <a:t>Interpreting the “One Big Wave” in Long-Term Productivity Growth</a:t>
            </a:r>
            <a:r>
              <a:t> &lt;</a:t>
            </a:r>
            <a:r>
              <a:rPr u="sng">
                <a:solidFill>
                  <a:srgbClr val="0000FF"/>
                </a:solidFill>
                <a:uFill>
                  <a:solidFill>
                    <a:srgbClr val="0000FF"/>
                  </a:solidFill>
                </a:uFill>
                <a:hlinkClick r:id="rId3" invalidUrl="" action="" tgtFrame="" tooltip="" history="1" highlightClick="0" endSnd="0"/>
              </a:rPr>
              <a:t>https://www.nber.org/papers/w7752.pdf</a:t>
            </a:r>
            <a:r>
              <a:t>&gt;</a:t>
            </a:r>
          </a:p>
          <a:p>
            <a:pPr marL="457200" indent="-317500">
              <a:lnSpc>
                <a:spcPts val="3800"/>
              </a:lnSpc>
              <a:spcBef>
                <a:spcPts val="0"/>
              </a:spcBef>
              <a:buClr>
                <a:srgbClr val="2D3B45"/>
              </a:buClr>
              <a:buFont typeface="Helvetica Neue"/>
              <a:defRPr sz="1600">
                <a:solidFill>
                  <a:srgbClr val="2D3B45"/>
                </a:solidFill>
                <a:uFillTx/>
                <a:latin typeface="Helvetica Neue"/>
                <a:ea typeface="Helvetica Neue"/>
                <a:cs typeface="Helvetica Neue"/>
                <a:sym typeface="Helvetica Neue"/>
              </a:defRPr>
            </a:pPr>
            <a:r>
              <a:t>Peter Thompson (2001): </a:t>
            </a:r>
            <a:r>
              <a:rPr i="1"/>
              <a:t>How Much Did the Liberty Shipbuilders Learn?  New Evidence for an Old Case Study</a:t>
            </a:r>
            <a:r>
              <a:t> &lt;</a:t>
            </a:r>
            <a:r>
              <a:rPr u="sng">
                <a:solidFill>
                  <a:srgbClr val="0000FF"/>
                </a:solidFill>
                <a:uFill>
                  <a:solidFill>
                    <a:srgbClr val="0000FF"/>
                  </a:solidFill>
                </a:uFill>
                <a:hlinkClick r:id="rId4" invalidUrl="" action="" tgtFrame="" tooltip="" history="1" highlightClick="0" endSnd="0"/>
              </a:rPr>
              <a:t>http://www.jstor.org/stable/pdfplus/10.1086/318605.pdf</a:t>
            </a:r>
            <a:r>
              <a:t>&gt;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Assignment Next Time:Unfreedom"/>
          <p:cNvSpPr txBox="1"/>
          <p:nvPr>
            <p:ph type="title" idx="4294967295"/>
          </p:nvPr>
        </p:nvSpPr>
        <p:spPr>
          <a:xfrm>
            <a:off x="277663" y="-1"/>
            <a:ext cx="8572501" cy="1270001"/>
          </a:xfrm>
          <a:prstGeom prst="rect">
            <a:avLst/>
          </a:prstGeom>
        </p:spPr>
        <p:txBody>
          <a:bodyPr>
            <a:normAutofit fontScale="100000" lnSpcReduction="0"/>
          </a:bodyPr>
          <a:lstStyle>
            <a:lvl1pPr defTabSz="228600">
              <a:defRPr>
                <a:solidFill>
                  <a:srgbClr val="800000"/>
                </a:solidFill>
              </a:defRPr>
            </a:lvl1pPr>
          </a:lstStyle>
          <a:p>
            <a:pPr/>
            <a:r>
              <a:t>Assignment Next Time:Unfreedom</a:t>
            </a:r>
          </a:p>
        </p:txBody>
      </p:sp>
      <p:sp>
        <p:nvSpPr>
          <p:cNvPr id="134" name="What relevance and use does a work like Karl Marx and Friedrich Engels (1848), &quot;Manifesto of the Communist Party&quot; have to twenty-first century economists today?…"/>
          <p:cNvSpPr txBox="1"/>
          <p:nvPr>
            <p:ph type="body" idx="4294967295"/>
          </p:nvPr>
        </p:nvSpPr>
        <p:spPr>
          <a:xfrm>
            <a:off x="277663" y="1270000"/>
            <a:ext cx="8572501" cy="5207000"/>
          </a:xfrm>
          <a:prstGeom prst="rect">
            <a:avLst/>
          </a:prstGeom>
        </p:spPr>
        <p:txBody>
          <a:bodyPr>
            <a:normAutofit fontScale="100000" lnSpcReduction="0"/>
          </a:bodyPr>
          <a:lstStyle/>
          <a:p>
            <a:pPr marL="0" indent="0">
              <a:spcBef>
                <a:spcPts val="0"/>
              </a:spcBef>
              <a:buSzTx/>
              <a:buFontTx/>
              <a:buNone/>
              <a:defRPr b="1" sz="1600">
                <a:solidFill>
                  <a:srgbClr val="2D3B45"/>
                </a:solidFill>
                <a:uFillTx/>
                <a:latin typeface="+mj-lt"/>
                <a:ea typeface="+mj-ea"/>
                <a:cs typeface="+mj-cs"/>
                <a:sym typeface="Helvetica"/>
              </a:defRPr>
            </a:pPr>
            <a:r>
              <a:t>What relevance and use does a work like Karl Marx and Friedrich Engels (1848), "Manifesto of the Communist Party" have to twenty-first century economists today?</a:t>
            </a:r>
          </a:p>
          <a:p>
            <a:pPr marL="0" indent="0">
              <a:spcBef>
                <a:spcPts val="0"/>
              </a:spcBef>
              <a:buSzTx/>
              <a:buFontTx/>
              <a:buNone/>
              <a:defRPr sz="1600">
                <a:solidFill>
                  <a:srgbClr val="2D3B45"/>
                </a:solidFill>
                <a:uFillTx/>
                <a:latin typeface="+mj-lt"/>
                <a:ea typeface="+mj-ea"/>
                <a:cs typeface="+mj-cs"/>
                <a:sym typeface="Helvetica"/>
              </a:defRPr>
            </a:pPr>
          </a:p>
          <a:p>
            <a:pPr marL="0" indent="0">
              <a:spcBef>
                <a:spcPts val="0"/>
              </a:spcBef>
              <a:buSzTx/>
              <a:buFontTx/>
              <a:buNone/>
              <a:defRPr b="1" sz="1600">
                <a:solidFill>
                  <a:srgbClr val="2D3B45"/>
                </a:solidFill>
                <a:uFillTx/>
                <a:latin typeface="Times New Roman"/>
                <a:ea typeface="Times New Roman"/>
                <a:cs typeface="Times New Roman"/>
                <a:sym typeface="Times New Roman"/>
              </a:defRPr>
            </a:pPr>
            <a:r>
              <a:t>Readings</a:t>
            </a:r>
            <a:r>
              <a:rPr b="0"/>
              <a:t>:</a:t>
            </a:r>
            <a:endParaRPr b="0"/>
          </a:p>
          <a:p>
            <a:pPr marL="0" indent="0">
              <a:spcBef>
                <a:spcPts val="0"/>
              </a:spcBef>
              <a:buSzTx/>
              <a:buFontTx/>
              <a:buNone/>
              <a:defRPr b="1" sz="1600">
                <a:solidFill>
                  <a:srgbClr val="2D3B45"/>
                </a:solidFill>
                <a:uFillTx/>
                <a:latin typeface="Times New Roman"/>
                <a:ea typeface="Times New Roman"/>
                <a:cs typeface="Times New Roman"/>
                <a:sym typeface="Times New Roman"/>
              </a:defRPr>
            </a:pPr>
            <a:endParaRPr b="0"/>
          </a:p>
          <a:p>
            <a:pPr marL="160421" indent="-160421">
              <a:spcBef>
                <a:spcPts val="0"/>
              </a:spcBef>
              <a:buFontTx/>
              <a:defRPr sz="1600">
                <a:solidFill>
                  <a:srgbClr val="2D3B45"/>
                </a:solidFill>
                <a:uFillTx/>
                <a:latin typeface="Times New Roman"/>
                <a:ea typeface="Times New Roman"/>
                <a:cs typeface="Times New Roman"/>
                <a:sym typeface="Times New Roman"/>
              </a:defRPr>
            </a:pPr>
            <a:r>
              <a:t>Karl Marx and Friedrich Engels (1848): </a:t>
            </a:r>
            <a:r>
              <a:rPr i="1"/>
              <a:t>Manifesto of the Communist Party</a:t>
            </a:r>
            <a:r>
              <a:t> &lt;</a:t>
            </a:r>
            <a:r>
              <a:rPr u="sng">
                <a:solidFill>
                  <a:srgbClr val="0000FF"/>
                </a:solidFill>
                <a:uFill>
                  <a:solidFill>
                    <a:srgbClr val="0000FF"/>
                  </a:solidFill>
                </a:uFill>
                <a:hlinkClick r:id="rId2" invalidUrl="" action="" tgtFrame="" tooltip="" history="1" highlightClick="0" endSnd="0"/>
              </a:rPr>
              <a:t>http://www.marxists.org/archive/marx/works/1848/communist-manifesto/</a:t>
            </a:r>
            <a:r>
              <a:t>&gt;</a:t>
            </a:r>
          </a:p>
          <a:p>
            <a:pPr marL="160421" indent="-160421">
              <a:spcBef>
                <a:spcPts val="0"/>
              </a:spcBef>
              <a:buFontTx/>
              <a:defRPr sz="1600">
                <a:solidFill>
                  <a:srgbClr val="2D3B45"/>
                </a:solidFill>
                <a:uFillTx/>
                <a:latin typeface="Times New Roman"/>
                <a:ea typeface="Times New Roman"/>
                <a:cs typeface="Times New Roman"/>
                <a:sym typeface="Times New Roman"/>
              </a:defRPr>
            </a:pPr>
            <a:r>
              <a:t>Stanley Engerman and Kenneth Sokoloff (1994): </a:t>
            </a:r>
            <a:r>
              <a:rPr i="1"/>
              <a:t>Factor Endowments, Institutio</a:t>
            </a:r>
            <a:r>
              <a:t>ns and Differential Paths of Development among New World Economies &lt;</a:t>
            </a:r>
            <a:r>
              <a:rPr u="sng">
                <a:solidFill>
                  <a:srgbClr val="0000FF"/>
                </a:solidFill>
                <a:uFill>
                  <a:solidFill>
                    <a:srgbClr val="0000FF"/>
                  </a:solidFill>
                </a:uFill>
                <a:hlinkClick r:id="rId3" invalidUrl="" action="" tgtFrame="" tooltip="" history="1" highlightClick="0" endSnd="0"/>
              </a:rPr>
              <a:t>http://papers.nber.org/papers/h0066</a:t>
            </a:r>
            <a:r>
              <a:t>&gt;</a:t>
            </a:r>
          </a:p>
          <a:p>
            <a:pPr marL="160421" indent="-160421">
              <a:spcBef>
                <a:spcPts val="0"/>
              </a:spcBef>
              <a:buFontTx/>
              <a:defRPr sz="1600">
                <a:solidFill>
                  <a:srgbClr val="2D3B45"/>
                </a:solidFill>
                <a:uFillTx/>
                <a:latin typeface="Times New Roman"/>
                <a:ea typeface="Times New Roman"/>
                <a:cs typeface="Times New Roman"/>
                <a:sym typeface="Times New Roman"/>
              </a:defRPr>
            </a:pPr>
            <a:r>
              <a:t>Nathan Nunn (2008): </a:t>
            </a:r>
            <a:r>
              <a:rPr i="1"/>
              <a:t>The Long-Term Effects of Africa’s Slave Trades </a:t>
            </a:r>
            <a:r>
              <a:t>&lt;http://</a:t>
            </a:r>
            <a:r>
              <a:rPr u="sng">
                <a:solidFill>
                  <a:srgbClr val="0000FF"/>
                </a:solidFill>
                <a:uFill>
                  <a:solidFill>
                    <a:srgbClr val="0000FF"/>
                  </a:solidFill>
                </a:uFill>
                <a:hlinkClick r:id="rId4" invalidUrl="" action="" tgtFrame="" tooltip="" history="1" highlightClick="0" endSnd="0"/>
              </a:rPr>
              <a:t>www.jstor.org/stable/pdfplus/25098896.pdf</a:t>
            </a:r>
            <a:r>
              <a:rPr i="1"/>
              <a:t>&gt;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Catch Our Breath…"/>
          <p:cNvSpPr txBox="1"/>
          <p:nvPr>
            <p:ph type="title"/>
          </p:nvPr>
        </p:nvSpPr>
        <p:spPr>
          <a:xfrm>
            <a:off x="390757" y="-1"/>
            <a:ext cx="8255001" cy="1587501"/>
          </a:xfrm>
          <a:prstGeom prst="rect">
            <a:avLst/>
          </a:prstGeom>
        </p:spPr>
        <p:txBody>
          <a:bodyPr/>
          <a:lstStyle>
            <a:lvl1pPr>
              <a:defRPr>
                <a:solidFill>
                  <a:srgbClr val="800000"/>
                </a:solidFill>
              </a:defRPr>
            </a:lvl1pPr>
          </a:lstStyle>
          <a:p>
            <a:pPr/>
            <a:r>
              <a:t>Catch Our Breath…</a:t>
            </a:r>
          </a:p>
        </p:txBody>
      </p:sp>
      <p:sp>
        <p:nvSpPr>
          <p:cNvPr id="137" name="Ask a couple of questions?…"/>
          <p:cNvSpPr txBox="1"/>
          <p:nvPr>
            <p:ph type="body" sz="half" idx="1"/>
          </p:nvPr>
        </p:nvSpPr>
        <p:spPr>
          <a:xfrm>
            <a:off x="390757" y="1508814"/>
            <a:ext cx="4127501" cy="4762501"/>
          </a:xfrm>
          <a:prstGeom prst="rect">
            <a:avLst/>
          </a:prstGeom>
        </p:spPr>
        <p:txBody>
          <a:bodyPr anchor="t"/>
          <a:lstStyle/>
          <a:p>
            <a:pPr>
              <a:spcBef>
                <a:spcPts val="800"/>
              </a:spcBef>
            </a:pPr>
            <a:r>
              <a:t>Ask a couple of questions? </a:t>
            </a:r>
          </a:p>
          <a:p>
            <a:pPr>
              <a:spcBef>
                <a:spcPts val="800"/>
              </a:spcBef>
            </a:pPr>
            <a:r>
              <a:t>Make a couple of comments?</a:t>
            </a:r>
          </a:p>
          <a:p>
            <a:pPr>
              <a:spcBef>
                <a:spcPts val="800"/>
              </a:spcBef>
            </a:pPr>
            <a:r>
              <a:t>Any more readings to recommend?</a:t>
            </a:r>
          </a:p>
        </p:txBody>
      </p:sp>
      <p:pic>
        <p:nvPicPr>
          <p:cNvPr id="138" name="Image" descr="Image"/>
          <p:cNvPicPr>
            <a:picLocks noChangeAspect="1"/>
          </p:cNvPicPr>
          <p:nvPr/>
        </p:nvPicPr>
        <p:blipFill>
          <a:blip r:embed="rId2">
            <a:extLst/>
          </a:blip>
          <a:stretch>
            <a:fillRect/>
          </a:stretch>
        </p:blipFill>
        <p:spPr>
          <a:xfrm>
            <a:off x="4518257" y="1508814"/>
            <a:ext cx="4127501" cy="4087583"/>
          </a:xfrm>
          <a:prstGeom prst="rect">
            <a:avLst/>
          </a:prstGeom>
          <a:ln w="3175">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Notes…"/>
          <p:cNvSpPr txBox="1"/>
          <p:nvPr>
            <p:ph type="title"/>
          </p:nvPr>
        </p:nvSpPr>
        <p:spPr>
          <a:xfrm>
            <a:off x="390757" y="-1"/>
            <a:ext cx="8255001" cy="1587501"/>
          </a:xfrm>
          <a:prstGeom prst="rect">
            <a:avLst/>
          </a:prstGeom>
        </p:spPr>
        <p:txBody>
          <a:bodyPr/>
          <a:lstStyle>
            <a:lvl1pPr>
              <a:defRPr>
                <a:solidFill>
                  <a:srgbClr val="800000"/>
                </a:solidFill>
              </a:defRPr>
            </a:lvl1pPr>
          </a:lstStyle>
          <a:p>
            <a:pPr/>
            <a:r>
              <a:t>Notes…</a:t>
            </a:r>
          </a:p>
        </p:txBody>
      </p:sp>
      <p:sp>
        <p:nvSpPr>
          <p:cNvPr id="141" name="Body"/>
          <p:cNvSpPr txBox="1"/>
          <p:nvPr>
            <p:ph type="body" sz="half" idx="1"/>
          </p:nvPr>
        </p:nvSpPr>
        <p:spPr>
          <a:xfrm>
            <a:off x="390757" y="1508814"/>
            <a:ext cx="4127501" cy="4087583"/>
          </a:xfrm>
          <a:prstGeom prst="rect">
            <a:avLst/>
          </a:prstGeom>
        </p:spPr>
        <p:txBody>
          <a:bodyPr anchor="t"/>
          <a:lstStyle/>
          <a:p>
            <a:pPr>
              <a:spcBef>
                <a:spcPts val="800"/>
              </a:spcBef>
            </a:pPr>
          </a:p>
        </p:txBody>
      </p:sp>
      <p:pic>
        <p:nvPicPr>
          <p:cNvPr id="142" name="Image" descr="Image"/>
          <p:cNvPicPr>
            <a:picLocks noChangeAspect="1"/>
          </p:cNvPicPr>
          <p:nvPr/>
        </p:nvPicPr>
        <p:blipFill>
          <a:blip r:embed="rId2">
            <a:extLst/>
          </a:blip>
          <a:stretch>
            <a:fillRect/>
          </a:stretch>
        </p:blipFill>
        <p:spPr>
          <a:xfrm>
            <a:off x="4518257" y="1508814"/>
            <a:ext cx="4127501" cy="4087583"/>
          </a:xfrm>
          <a:prstGeom prst="rect">
            <a:avLst/>
          </a:prstGeom>
          <a:ln w="3175">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 name="Memo 3: Comparative Development and Underdevelopment"/>
          <p:cNvSpPr txBox="1"/>
          <p:nvPr>
            <p:ph type="title" idx="4294967295"/>
          </p:nvPr>
        </p:nvSpPr>
        <p:spPr>
          <a:xfrm>
            <a:off x="277663" y="-1"/>
            <a:ext cx="8572501" cy="1270001"/>
          </a:xfrm>
          <a:prstGeom prst="rect">
            <a:avLst/>
          </a:prstGeom>
        </p:spPr>
        <p:txBody>
          <a:bodyPr>
            <a:normAutofit fontScale="100000" lnSpcReduction="0"/>
          </a:bodyPr>
          <a:lstStyle>
            <a:lvl1pPr defTabSz="214884">
              <a:defRPr sz="3759">
                <a:solidFill>
                  <a:srgbClr val="800000"/>
                </a:solidFill>
              </a:defRPr>
            </a:lvl1pPr>
          </a:lstStyle>
          <a:p>
            <a:pPr/>
            <a:r>
              <a:t>Memo 3: Comparative Development and Underdevelopment</a:t>
            </a:r>
          </a:p>
        </p:txBody>
      </p:sp>
      <p:sp>
        <p:nvSpPr>
          <p:cNvPr id="61" name="The economies settled from northwestern Europe—the United States, Canada, Australia, New Zealand—were all very resource rich. So why did they industrialize early? Why didn't they simply become gigantic Denmarks, shipping agricultural and other resource-based products to the European industrial powers in return for manufactures?"/>
          <p:cNvSpPr txBox="1"/>
          <p:nvPr>
            <p:ph type="body" idx="4294967295"/>
          </p:nvPr>
        </p:nvSpPr>
        <p:spPr>
          <a:xfrm>
            <a:off x="277663" y="1270000"/>
            <a:ext cx="8572501" cy="5207000"/>
          </a:xfrm>
          <a:prstGeom prst="rect">
            <a:avLst/>
          </a:prstGeom>
        </p:spPr>
        <p:txBody>
          <a:bodyPr>
            <a:normAutofit fontScale="100000" lnSpcReduction="0"/>
          </a:bodyPr>
          <a:lstStyle>
            <a:lvl1pPr marL="0" indent="0">
              <a:buSzTx/>
              <a:buFontTx/>
              <a:buNone/>
              <a:defRPr b="1" sz="1700"/>
            </a:lvl1pPr>
          </a:lstStyle>
          <a:p>
            <a:pPr/>
            <a:r>
              <a:t>The economies settled from northwestern Europe—the United States, Canada, Australia, New Zealand—were all very resource rich. So why did they industrialize early? Why didn't they simply become gigantic Denmarks, shipping agricultural and other resource-based products to the European industrial powers in return for manufactures?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 name="Global and “Western” Numbers"/>
          <p:cNvSpPr txBox="1"/>
          <p:nvPr>
            <p:ph type="title" idx="4294967295"/>
          </p:nvPr>
        </p:nvSpPr>
        <p:spPr>
          <a:xfrm>
            <a:off x="277663" y="-1"/>
            <a:ext cx="8572501" cy="1270001"/>
          </a:xfrm>
          <a:prstGeom prst="rect">
            <a:avLst/>
          </a:prstGeom>
        </p:spPr>
        <p:txBody>
          <a:bodyPr>
            <a:normAutofit fontScale="100000" lnSpcReduction="0"/>
          </a:bodyPr>
          <a:lstStyle>
            <a:lvl1pPr defTabSz="338327">
              <a:defRPr sz="4440"/>
            </a:lvl1pPr>
          </a:lstStyle>
          <a:p>
            <a:pPr/>
            <a:r>
              <a:t>Global and “Western” Numbers</a:t>
            </a:r>
          </a:p>
        </p:txBody>
      </p:sp>
      <p:sp>
        <p:nvSpPr>
          <p:cNvPr id="6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5" name="Image" descr="Image"/>
          <p:cNvPicPr>
            <a:picLocks noChangeAspect="1"/>
          </p:cNvPicPr>
          <p:nvPr/>
        </p:nvPicPr>
        <p:blipFill>
          <a:blip r:embed="rId2">
            <a:extLst/>
          </a:blip>
          <a:stretch>
            <a:fillRect/>
          </a:stretch>
        </p:blipFill>
        <p:spPr>
          <a:xfrm>
            <a:off x="277663" y="1270000"/>
            <a:ext cx="3606828" cy="2448614"/>
          </a:xfrm>
          <a:prstGeom prst="rect">
            <a:avLst/>
          </a:prstGeom>
          <a:ln w="12700">
            <a:miter lim="400000"/>
          </a:ln>
        </p:spPr>
      </p:pic>
      <p:sp>
        <p:nvSpPr>
          <p:cNvPr id="66" name="Is ‘the west’ special between 800 and 1500?…"/>
          <p:cNvSpPr txBox="1"/>
          <p:nvPr>
            <p:ph type="body" sz="half" idx="4294967295"/>
          </p:nvPr>
        </p:nvSpPr>
        <p:spPr>
          <a:xfrm>
            <a:off x="277663" y="3887175"/>
            <a:ext cx="8572501" cy="2653006"/>
          </a:xfrm>
          <a:prstGeom prst="rect">
            <a:avLst/>
          </a:prstGeom>
        </p:spPr>
        <p:txBody>
          <a:bodyPr>
            <a:normAutofit fontScale="100000" lnSpcReduction="0"/>
          </a:bodyPr>
          <a:lstStyle/>
          <a:p>
            <a:pPr marL="240631" indent="-240631">
              <a:spcBef>
                <a:spcPts val="1200"/>
              </a:spcBef>
              <a:buFontTx/>
              <a:defRPr sz="2400">
                <a:latin typeface="Times New Roman"/>
                <a:ea typeface="Times New Roman"/>
                <a:cs typeface="Times New Roman"/>
                <a:sym typeface="Times New Roman"/>
              </a:defRPr>
            </a:pPr>
            <a:r>
              <a:t>Is ‘the west’ special between 800 and 1500?</a:t>
            </a:r>
          </a:p>
          <a:p>
            <a:pPr lvl="1" marL="621631" indent="-240631">
              <a:spcBef>
                <a:spcPts val="1200"/>
              </a:spcBef>
              <a:buFontTx/>
              <a:buChar char="•"/>
              <a:defRPr sz="2400">
                <a:latin typeface="Times New Roman"/>
                <a:ea typeface="Times New Roman"/>
                <a:cs typeface="Times New Roman"/>
                <a:sym typeface="Times New Roman"/>
              </a:defRPr>
            </a:pPr>
            <a:r>
              <a:t>Or is it just recovery from a Dark Age depression?</a:t>
            </a:r>
          </a:p>
          <a:p>
            <a:pPr marL="240631" indent="-240631">
              <a:spcBef>
                <a:spcPts val="1200"/>
              </a:spcBef>
              <a:buFontTx/>
              <a:defRPr sz="2400">
                <a:latin typeface="Times New Roman"/>
                <a:ea typeface="Times New Roman"/>
                <a:cs typeface="Times New Roman"/>
                <a:sym typeface="Times New Roman"/>
              </a:defRPr>
            </a:pPr>
            <a:r>
              <a:t>The Commercial Revolution acceleration appears </a:t>
            </a:r>
            <a:r>
              <a:rPr i="1"/>
              <a:t>everywhere</a:t>
            </a:r>
            <a:r>
              <a:t> </a:t>
            </a:r>
          </a:p>
          <a:p>
            <a:pPr lvl="1" marL="621631" indent="-240631">
              <a:spcBef>
                <a:spcPts val="1200"/>
              </a:spcBef>
              <a:buFontTx/>
              <a:buChar char="•"/>
              <a:defRPr sz="2400">
                <a:latin typeface="Times New Roman"/>
                <a:ea typeface="Times New Roman"/>
                <a:cs typeface="Times New Roman"/>
                <a:sym typeface="Times New Roman"/>
              </a:defRPr>
            </a:pPr>
            <a:r>
              <a:t>Due to globalization</a:t>
            </a:r>
          </a:p>
          <a:p>
            <a:pPr lvl="1" marL="621631" indent="-240631">
              <a:spcBef>
                <a:spcPts val="1200"/>
              </a:spcBef>
              <a:buFontTx/>
              <a:buChar char="•"/>
              <a:defRPr sz="2400">
                <a:latin typeface="Times New Roman"/>
                <a:ea typeface="Times New Roman"/>
                <a:cs typeface="Times New Roman"/>
                <a:sym typeface="Times New Roman"/>
              </a:defRPr>
            </a:pPr>
            <a:r>
              <a:t>And especially to the “Columbian Exchange”</a:t>
            </a:r>
          </a:p>
        </p:txBody>
      </p:sp>
      <p:pic>
        <p:nvPicPr>
          <p:cNvPr id="67" name="Image" descr="Image"/>
          <p:cNvPicPr>
            <a:picLocks noChangeAspect="1"/>
          </p:cNvPicPr>
          <p:nvPr/>
        </p:nvPicPr>
        <p:blipFill>
          <a:blip r:embed="rId3">
            <a:extLst/>
          </a:blip>
          <a:stretch>
            <a:fillRect/>
          </a:stretch>
        </p:blipFill>
        <p:spPr>
          <a:xfrm>
            <a:off x="3945426" y="1270000"/>
            <a:ext cx="4904738" cy="2448614"/>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 name="Freaky Patterns Over the Past Two Centuries"/>
          <p:cNvSpPr txBox="1"/>
          <p:nvPr>
            <p:ph type="title" idx="4294967295"/>
          </p:nvPr>
        </p:nvSpPr>
        <p:spPr>
          <a:xfrm>
            <a:off x="277663" y="-1"/>
            <a:ext cx="8572501" cy="1270001"/>
          </a:xfrm>
          <a:prstGeom prst="rect">
            <a:avLst/>
          </a:prstGeom>
        </p:spPr>
        <p:txBody>
          <a:bodyPr>
            <a:normAutofit fontScale="100000" lnSpcReduction="0"/>
          </a:bodyPr>
          <a:lstStyle>
            <a:lvl1pPr defTabSz="288036">
              <a:defRPr sz="3780"/>
            </a:lvl1pPr>
          </a:lstStyle>
          <a:p>
            <a:pPr/>
            <a:r>
              <a:t>Freaky Patterns Over the Past Two Centuries</a:t>
            </a:r>
          </a:p>
        </p:txBody>
      </p:sp>
      <p:sp>
        <p:nvSpPr>
          <p:cNvPr id="7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1" name="The enormous spreading-out…"/>
          <p:cNvSpPr txBox="1"/>
          <p:nvPr>
            <p:ph type="body" sz="quarter" idx="4294967295"/>
          </p:nvPr>
        </p:nvSpPr>
        <p:spPr>
          <a:xfrm>
            <a:off x="277663" y="5369262"/>
            <a:ext cx="8572501" cy="1170919"/>
          </a:xfrm>
          <a:prstGeom prst="rect">
            <a:avLst/>
          </a:prstGeom>
        </p:spPr>
        <p:txBody>
          <a:bodyPr>
            <a:normAutofit fontScale="100000" lnSpcReduction="0"/>
          </a:bodyPr>
          <a:lstStyle/>
          <a:p>
            <a:pPr marL="240631" indent="-240631">
              <a:spcBef>
                <a:spcPts val="1200"/>
              </a:spcBef>
              <a:buFontTx/>
              <a:defRPr sz="2400">
                <a:latin typeface="Times New Roman"/>
                <a:ea typeface="Times New Roman"/>
                <a:cs typeface="Times New Roman"/>
                <a:sym typeface="Times New Roman"/>
              </a:defRPr>
            </a:pPr>
            <a:r>
              <a:t>The enormous spreading-out</a:t>
            </a:r>
          </a:p>
          <a:p>
            <a:pPr marL="240631" indent="-240631">
              <a:spcBef>
                <a:spcPts val="1200"/>
              </a:spcBef>
              <a:buFontTx/>
              <a:defRPr sz="2400">
                <a:latin typeface="Times New Roman"/>
                <a:ea typeface="Times New Roman"/>
                <a:cs typeface="Times New Roman"/>
                <a:sym typeface="Times New Roman"/>
              </a:defRPr>
            </a:pPr>
            <a:r>
              <a:t>In spite of the world getting “smaller” on every dimension</a:t>
            </a:r>
          </a:p>
        </p:txBody>
      </p:sp>
      <p:pic>
        <p:nvPicPr>
          <p:cNvPr id="72" name="Image" descr="Image"/>
          <p:cNvPicPr>
            <a:picLocks noChangeAspect="1"/>
          </p:cNvPicPr>
          <p:nvPr/>
        </p:nvPicPr>
        <p:blipFill>
          <a:blip r:embed="rId2">
            <a:extLst/>
          </a:blip>
          <a:stretch>
            <a:fillRect/>
          </a:stretch>
        </p:blipFill>
        <p:spPr>
          <a:xfrm>
            <a:off x="1206575" y="1269999"/>
            <a:ext cx="6030402" cy="4058484"/>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 name="Has This Reversed since 1975?"/>
          <p:cNvSpPr txBox="1"/>
          <p:nvPr>
            <p:ph type="title" idx="4294967295"/>
          </p:nvPr>
        </p:nvSpPr>
        <p:spPr>
          <a:xfrm>
            <a:off x="277663" y="-1"/>
            <a:ext cx="8572501" cy="1270001"/>
          </a:xfrm>
          <a:prstGeom prst="rect">
            <a:avLst/>
          </a:prstGeom>
        </p:spPr>
        <p:txBody>
          <a:bodyPr>
            <a:normAutofit fontScale="100000" lnSpcReduction="0"/>
          </a:bodyPr>
          <a:lstStyle>
            <a:lvl1pPr defTabSz="338327">
              <a:defRPr sz="4440"/>
            </a:lvl1pPr>
          </a:lstStyle>
          <a:p>
            <a:pPr/>
            <a:r>
              <a:t>Has This Reversed since 1975?</a:t>
            </a:r>
          </a:p>
        </p:txBody>
      </p:sp>
      <p:sp>
        <p:nvSpPr>
          <p:cNvPr id="7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6" name="Since 1975, convergence in people……"/>
          <p:cNvSpPr txBox="1"/>
          <p:nvPr>
            <p:ph type="body" sz="quarter" idx="4294967295"/>
          </p:nvPr>
        </p:nvSpPr>
        <p:spPr>
          <a:xfrm>
            <a:off x="277663" y="5369262"/>
            <a:ext cx="8572501" cy="1170919"/>
          </a:xfrm>
          <a:prstGeom prst="rect">
            <a:avLst/>
          </a:prstGeom>
        </p:spPr>
        <p:txBody>
          <a:bodyPr>
            <a:normAutofit fontScale="100000" lnSpcReduction="0"/>
          </a:bodyPr>
          <a:lstStyle/>
          <a:p>
            <a:pPr marL="194911" indent="-194911" defTabSz="370331">
              <a:spcBef>
                <a:spcPts val="900"/>
              </a:spcBef>
              <a:buFontTx/>
              <a:defRPr sz="1944">
                <a:latin typeface="Times New Roman"/>
                <a:ea typeface="Times New Roman"/>
                <a:cs typeface="Times New Roman"/>
                <a:sym typeface="Times New Roman"/>
              </a:defRPr>
            </a:pPr>
            <a:r>
              <a:t>Since 1975, convergence in </a:t>
            </a:r>
            <a:r>
              <a:rPr i="1"/>
              <a:t>people…</a:t>
            </a:r>
          </a:p>
          <a:p>
            <a:pPr marL="194911" indent="-194911" defTabSz="370331">
              <a:spcBef>
                <a:spcPts val="900"/>
              </a:spcBef>
              <a:buFontTx/>
              <a:defRPr sz="1944">
                <a:latin typeface="Times New Roman"/>
                <a:ea typeface="Times New Roman"/>
                <a:cs typeface="Times New Roman"/>
                <a:sym typeface="Times New Roman"/>
              </a:defRPr>
            </a:pPr>
            <a:r>
              <a:t>Since 1975, no convergence in </a:t>
            </a:r>
            <a:r>
              <a:rPr i="1"/>
              <a:t>nation states…</a:t>
            </a:r>
          </a:p>
          <a:p>
            <a:pPr lvl="1" marL="503521" indent="-194911" defTabSz="370331">
              <a:spcBef>
                <a:spcPts val="900"/>
              </a:spcBef>
              <a:buFontTx/>
              <a:buChar char="•"/>
              <a:defRPr sz="1944">
                <a:latin typeface="Times New Roman"/>
                <a:ea typeface="Times New Roman"/>
                <a:cs typeface="Times New Roman"/>
                <a:sym typeface="Times New Roman"/>
              </a:defRPr>
            </a:pPr>
            <a:r>
              <a:t>But not much divergence since 1975 in nation states either…</a:t>
            </a:r>
          </a:p>
        </p:txBody>
      </p:sp>
      <p:pic>
        <p:nvPicPr>
          <p:cNvPr id="77" name="Image" descr="Image"/>
          <p:cNvPicPr>
            <a:picLocks noChangeAspect="1"/>
          </p:cNvPicPr>
          <p:nvPr/>
        </p:nvPicPr>
        <p:blipFill>
          <a:blip r:embed="rId2">
            <a:extLst/>
          </a:blip>
          <a:stretch>
            <a:fillRect/>
          </a:stretch>
        </p:blipFill>
        <p:spPr>
          <a:xfrm>
            <a:off x="1181813" y="1269999"/>
            <a:ext cx="6009314" cy="4099264"/>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 name="Reading Lewis"/>
          <p:cNvSpPr txBox="1"/>
          <p:nvPr>
            <p:ph type="title" idx="4294967295"/>
          </p:nvPr>
        </p:nvSpPr>
        <p:spPr>
          <a:xfrm>
            <a:off x="277663" y="-1"/>
            <a:ext cx="8572501" cy="1270001"/>
          </a:xfrm>
          <a:prstGeom prst="rect">
            <a:avLst/>
          </a:prstGeom>
        </p:spPr>
        <p:txBody>
          <a:bodyPr>
            <a:normAutofit fontScale="100000" lnSpcReduction="0"/>
          </a:bodyPr>
          <a:lstStyle>
            <a:lvl1pPr defTabSz="443484">
              <a:defRPr sz="7663">
                <a:solidFill>
                  <a:srgbClr val="800000"/>
                </a:solidFill>
              </a:defRPr>
            </a:lvl1pPr>
          </a:lstStyle>
          <a:p>
            <a:pPr/>
            <a:r>
              <a:t>Reading Lewis</a:t>
            </a:r>
          </a:p>
        </p:txBody>
      </p:sp>
      <p:sp>
        <p:nvSpPr>
          <p:cNvPr id="80" name="W. Arthur Lewis (1978): Evolution of the International Economic Order &lt;https://delong.typepad.com/files/lewis-evolution-a.pdf&gt; &lt;https://delong.typepad.com/files/lewis-evolution-b.pdf&gt;:…"/>
          <p:cNvSpPr txBox="1"/>
          <p:nvPr>
            <p:ph type="body" idx="4294967295"/>
          </p:nvPr>
        </p:nvSpPr>
        <p:spPr>
          <a:xfrm>
            <a:off x="277663" y="1270000"/>
            <a:ext cx="8572501" cy="5309269"/>
          </a:xfrm>
          <a:prstGeom prst="rect">
            <a:avLst/>
          </a:prstGeom>
        </p:spPr>
        <p:txBody>
          <a:bodyPr>
            <a:normAutofit fontScale="100000" lnSpcReduction="0"/>
          </a:bodyPr>
          <a:lstStyle/>
          <a:p>
            <a:pPr marL="0" indent="0" defTabSz="356615">
              <a:spcBef>
                <a:spcPts val="500"/>
              </a:spcBef>
              <a:buSzTx/>
              <a:buFontTx/>
              <a:buNone/>
              <a:defRPr b="1" sz="2027"/>
            </a:pPr>
            <a:r>
              <a:t>W. Arthur Lewis (1978): Evolution of the International Economic Order &lt;https://delong.typepad.com/files/lewis-evolution-a.pdf&gt; &lt;</a:t>
            </a:r>
            <a:r>
              <a:rPr u="sng">
                <a:solidFill>
                  <a:srgbClr val="0000FF"/>
                </a:solidFill>
                <a:uFill>
                  <a:solidFill>
                    <a:srgbClr val="0000FF"/>
                  </a:solidFill>
                </a:uFill>
                <a:hlinkClick r:id="rId2" invalidUrl="" action="" tgtFrame="" tooltip="" history="1" highlightClick="0" endSnd="0"/>
              </a:rPr>
              <a:t>https://delong.typepad.com/files/lewis-evolution-b.pdf</a:t>
            </a:r>
            <a:r>
              <a:t>&gt;:</a:t>
            </a:r>
          </a:p>
          <a:p>
            <a:pPr marL="0" indent="0" defTabSz="356615">
              <a:spcBef>
                <a:spcPts val="500"/>
              </a:spcBef>
              <a:buSzTx/>
              <a:buFontTx/>
              <a:buNone/>
              <a:defRPr b="1" sz="2027"/>
            </a:pPr>
          </a:p>
          <a:p>
            <a:pPr marL="267461" indent="-267461" defTabSz="356615">
              <a:spcBef>
                <a:spcPts val="900"/>
              </a:spcBef>
              <a:defRPr sz="2340"/>
            </a:pPr>
            <a:r>
              <a:t>100 million people change continents  between 1870 and 1914</a:t>
            </a:r>
          </a:p>
          <a:p>
            <a:pPr marL="267461" indent="-267461" defTabSz="356615">
              <a:spcBef>
                <a:spcPts val="900"/>
              </a:spcBef>
              <a:defRPr sz="2340"/>
            </a:pPr>
            <a:r>
              <a:t>Essentially all non-perishable non-fragile goods become internationally transportable for pennies</a:t>
            </a:r>
          </a:p>
          <a:p>
            <a:pPr marL="267461" indent="-267461" defTabSz="356615">
              <a:spcBef>
                <a:spcPts val="900"/>
              </a:spcBef>
              <a:defRPr sz="2340"/>
            </a:pPr>
            <a:r>
              <a:t>What were the implications of this?</a:t>
            </a:r>
          </a:p>
          <a:p>
            <a:pPr marL="267461" indent="-267461" defTabSz="356615">
              <a:spcBef>
                <a:spcPts val="900"/>
              </a:spcBef>
              <a:defRPr sz="2340"/>
            </a:pPr>
            <a:r>
              <a:t>How is it related to the great divergence that has occurred since 1800?</a:t>
            </a:r>
          </a:p>
          <a:p>
            <a:pPr marL="267461" indent="-267461" defTabSz="356615">
              <a:spcBef>
                <a:spcPts val="900"/>
              </a:spcBef>
              <a:defRPr sz="2340"/>
            </a:pPr>
            <a:r>
              <a:t>What is Lewis’s bottom line?</a:t>
            </a:r>
          </a:p>
          <a:p>
            <a:pPr marL="267461" indent="-267461" defTabSz="356615">
              <a:spcBef>
                <a:spcPts val="900"/>
              </a:spcBef>
              <a:defRPr sz="2340"/>
            </a:pPr>
            <a:r>
              <a:t>Is he right?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 name="The International Economic Order"/>
          <p:cNvSpPr txBox="1"/>
          <p:nvPr>
            <p:ph type="title" idx="4294967295"/>
          </p:nvPr>
        </p:nvSpPr>
        <p:spPr>
          <a:xfrm>
            <a:off x="444500" y="0"/>
            <a:ext cx="8255000" cy="1270001"/>
          </a:xfrm>
          <a:prstGeom prst="rect">
            <a:avLst/>
          </a:prstGeom>
        </p:spPr>
        <p:txBody>
          <a:bodyPr>
            <a:normAutofit fontScale="100000" lnSpcReduction="0"/>
          </a:bodyPr>
          <a:lstStyle>
            <a:lvl1pPr defTabSz="260604">
              <a:defRPr sz="4560"/>
            </a:lvl1pPr>
          </a:lstStyle>
          <a:p>
            <a:pPr/>
            <a:r>
              <a:t>The International Economic Order</a:t>
            </a:r>
          </a:p>
        </p:txBody>
      </p:sp>
      <p:sp>
        <p:nvSpPr>
          <p:cNvPr id="83" name="I will discuss certain aspects of the relationship between the developing and the developed countries that the first find particularly irksome:…"/>
          <p:cNvSpPr txBox="1"/>
          <p:nvPr>
            <p:ph type="body" idx="4294967295"/>
          </p:nvPr>
        </p:nvSpPr>
        <p:spPr>
          <a:xfrm>
            <a:off x="444500" y="1270000"/>
            <a:ext cx="8255000" cy="5270500"/>
          </a:xfrm>
          <a:prstGeom prst="rect">
            <a:avLst/>
          </a:prstGeom>
        </p:spPr>
        <p:txBody>
          <a:bodyPr>
            <a:normAutofit fontScale="100000" lnSpcReduction="0"/>
          </a:bodyPr>
          <a:lstStyle/>
          <a:p>
            <a:pPr marL="209169" indent="-209169" defTabSz="278892">
              <a:defRPr sz="1830"/>
            </a:pPr>
            <a:r>
              <a:t>I will discuss certain aspects of the relationship between the developing and the developed countries that the first find particularly irksome:</a:t>
            </a:r>
          </a:p>
          <a:p>
            <a:pPr lvl="1" marL="554522" indent="-244642" defTabSz="278892">
              <a:buFontTx/>
              <a:buAutoNum type="arabicPeriod" startAt="1"/>
              <a:defRPr sz="1830"/>
            </a:pPr>
            <a:r>
              <a:t>The division of the world into exporters of primary products and exporters of manufactured goods</a:t>
            </a:r>
          </a:p>
          <a:p>
            <a:pPr lvl="1" marL="554522" indent="-244642" defTabSz="278892">
              <a:buFontTx/>
              <a:buAutoNum type="arabicPeriod" startAt="1"/>
              <a:defRPr sz="1830"/>
            </a:pPr>
            <a:r>
              <a:t>The adverse factoral terms of trade for the products of the developing countries </a:t>
            </a:r>
          </a:p>
          <a:p>
            <a:pPr lvl="1" marL="554522" indent="-244642" defTabSz="278892">
              <a:buFontTx/>
              <a:buAutoNum type="arabicPeriod" startAt="1"/>
              <a:defRPr sz="1830"/>
            </a:pPr>
            <a:r>
              <a:t>The dependence of the developing countries on the developed for finance</a:t>
            </a:r>
          </a:p>
          <a:p>
            <a:pPr lvl="1" marL="554522" indent="-244642" defTabSz="278892">
              <a:buFontTx/>
              <a:buAutoNum type="arabicPeriod" startAt="1"/>
              <a:defRPr sz="1830"/>
            </a:pPr>
            <a:r>
              <a:t>The dependence of the developing countries on the developed for their engine of growth…</a:t>
            </a:r>
          </a:p>
          <a:p>
            <a:pPr marL="209169" indent="-209169" defTabSz="278892">
              <a:defRPr sz="1830"/>
            </a:pPr>
            <a:r>
              <a:t>Even as late as 1883… total imports into the United States and Western Europe from Asia, Africa, and tropical Latin America came only to about a dollar per head of the population of the exporting countries…. Leading industrial countries… were… nearly self-sufficient [in] the raw materials of the Industrial Revolution… coal, iron ore, cotton, and wool… except for wool…</a:t>
            </a:r>
          </a:p>
          <a:p>
            <a:pPr marL="209169" indent="-209169" defTabSz="278892">
              <a:defRPr sz="1830"/>
            </a:pPr>
            <a:r>
              <a:t>“Not until… the end of the nineteenth century… did a big demand for rubber, copper, oil, bauxite, and such materials occur…</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 name="Why Slow Adoption of Industrial Technologies in Emerging Markets?"/>
          <p:cNvSpPr txBox="1"/>
          <p:nvPr>
            <p:ph type="title" idx="4294967295"/>
          </p:nvPr>
        </p:nvSpPr>
        <p:spPr>
          <a:xfrm>
            <a:off x="444500" y="0"/>
            <a:ext cx="8255000" cy="1270001"/>
          </a:xfrm>
          <a:prstGeom prst="rect">
            <a:avLst/>
          </a:prstGeom>
        </p:spPr>
        <p:txBody>
          <a:bodyPr>
            <a:normAutofit fontScale="100000" lnSpcReduction="0"/>
          </a:bodyPr>
          <a:lstStyle>
            <a:lvl1pPr defTabSz="214884">
              <a:defRPr sz="3759"/>
            </a:lvl1pPr>
          </a:lstStyle>
          <a:p>
            <a:pPr/>
            <a:r>
              <a:t>Why Slow Adoption of Industrial Technologies in Emerging Markets?</a:t>
            </a:r>
          </a:p>
        </p:txBody>
      </p:sp>
      <p:sp>
        <p:nvSpPr>
          <p:cNvPr id="86" name="“The smallness of the market was one constraint on industrialization…”…"/>
          <p:cNvSpPr txBox="1"/>
          <p:nvPr>
            <p:ph type="body" idx="4294967295"/>
          </p:nvPr>
        </p:nvSpPr>
        <p:spPr>
          <a:xfrm>
            <a:off x="444500" y="1270000"/>
            <a:ext cx="8255000" cy="5270500"/>
          </a:xfrm>
          <a:prstGeom prst="rect">
            <a:avLst/>
          </a:prstGeom>
        </p:spPr>
        <p:txBody>
          <a:bodyPr>
            <a:normAutofit fontScale="100000" lnSpcReduction="0"/>
          </a:bodyPr>
          <a:lstStyle/>
          <a:p>
            <a:pPr marL="274320" indent="-274320" defTabSz="365760">
              <a:spcBef>
                <a:spcPts val="900"/>
              </a:spcBef>
              <a:defRPr sz="2400"/>
            </a:pPr>
            <a:r>
              <a:t>“The smallness of the market was one constraint on industrialization…” </a:t>
            </a:r>
          </a:p>
          <a:p>
            <a:pPr marL="274320" indent="-274320" defTabSz="365760">
              <a:spcBef>
                <a:spcPts val="900"/>
              </a:spcBef>
              <a:defRPr sz="2400"/>
            </a:pPr>
            <a:r>
              <a:t>“The absence of an investment climate was another…”</a:t>
            </a:r>
          </a:p>
          <a:p>
            <a:pPr marL="274320" indent="-274320" defTabSz="365760">
              <a:spcBef>
                <a:spcPts val="900"/>
              </a:spcBef>
              <a:defRPr sz="2400"/>
            </a:pPr>
            <a:r>
              <a:t>“And so the world divided: countries that industrialized and exported manufactures, and countries that exported agricultural products. The speed of this adjustment… created an illusion… an article of faith in Western Europe that the tropical countries had a comparative advantage in agriculture…”</a:t>
            </a:r>
          </a:p>
          <a:p>
            <a:pPr marL="274320" indent="-274320" defTabSz="365760">
              <a:spcBef>
                <a:spcPts val="900"/>
              </a:spcBef>
              <a:defRPr sz="2400"/>
            </a:pPr>
            <a:r>
              <a:t>“In fact, as Indian textile production soon began to show, between the tropical and temperate countries, the differences in food production per head were much greater than the differences in industrial production per head…”</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