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xfrm>
            <a:off x="8428181" y="6404294"/>
            <a:ext cx="258620" cy="269237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457200">
              <a:defRPr>
                <a:solidFill>
                  <a:srgbClr val="898989"/>
                </a:solidFill>
                <a:uFill>
                  <a:solidFill>
                    <a:srgbClr val="898989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 defTabSz="91440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44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 defTabSz="91440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44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6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90575" indent="-333375" defTabSz="914400">
              <a:spcBef>
                <a:spcPts val="600"/>
              </a:spcBef>
              <a:buSzPct val="100000"/>
              <a:buFont typeface="Arial"/>
              <a:buChar char="–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8" indent="-320038" defTabSz="914400">
              <a:spcBef>
                <a:spcPts val="6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 defTabSz="914400">
              <a:spcBef>
                <a:spcPts val="600"/>
              </a:spcBef>
              <a:buSzPct val="100000"/>
              <a:buFont typeface="Arial"/>
              <a:buChar char="–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 defTabSz="914400">
              <a:spcBef>
                <a:spcPts val="600"/>
              </a:spcBef>
              <a:buSzPct val="100000"/>
              <a:buFont typeface="Arial"/>
              <a:buChar char="»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44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7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6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marL="719992" indent="-375505" defTabSz="914400">
              <a:spcBef>
                <a:spcPts val="700"/>
              </a:spcBef>
              <a:buClr>
                <a:srgbClr val="CC9900"/>
              </a:buClr>
              <a:buSzPct val="6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marL="1149926" indent="-478414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marL="1497805" indent="-473869" defTabSz="914400">
              <a:spcBef>
                <a:spcPts val="700"/>
              </a:spcBef>
              <a:buClr>
                <a:srgbClr val="CC9900"/>
              </a:buClr>
              <a:buSzPct val="7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marL="1851025" indent="-509587" defTabSz="914400">
              <a:spcBef>
                <a:spcPts val="700"/>
              </a:spcBef>
              <a:buClr>
                <a:srgbClr val="CC9900"/>
              </a:buClr>
              <a:buChar char="▪"/>
              <a:defRPr sz="3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7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600"/>
              </a:spcBef>
              <a:buClr>
                <a:srgbClr val="CC9900"/>
              </a:buClr>
              <a:buSzPct val="65000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724164" indent="-379677" defTabSz="914400">
              <a:spcBef>
                <a:spcPts val="600"/>
              </a:spcBef>
              <a:buClr>
                <a:srgbClr val="CC9900"/>
              </a:buClr>
              <a:buSzPct val="6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1162685" indent="-491173" defTabSz="914400">
              <a:spcBef>
                <a:spcPts val="600"/>
              </a:spcBef>
              <a:buClr>
                <a:srgbClr val="CC9900"/>
              </a:buClr>
              <a:buSzPct val="65000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1515357" indent="-491420" defTabSz="914400">
              <a:spcBef>
                <a:spcPts val="600"/>
              </a:spcBef>
              <a:buClr>
                <a:srgbClr val="CC9900"/>
              </a:buClr>
              <a:buSzPct val="7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4pPr>
            <a:lvl5pPr marL="1869899" indent="-528460" defTabSz="914400">
              <a:spcBef>
                <a:spcPts val="600"/>
              </a:spcBef>
              <a:buClr>
                <a:srgbClr val="CC9900"/>
              </a:buClr>
              <a:buChar char="▪"/>
              <a:defRPr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8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marL="719992" indent="-375505" defTabSz="914400">
              <a:spcBef>
                <a:spcPts val="700"/>
              </a:spcBef>
              <a:buClr>
                <a:srgbClr val="CC9900"/>
              </a:buClr>
              <a:buSzPct val="6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marL="1149926" indent="-478414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marL="1497805" indent="-473869" defTabSz="914400">
              <a:spcBef>
                <a:spcPts val="700"/>
              </a:spcBef>
              <a:buClr>
                <a:srgbClr val="CC9900"/>
              </a:buClr>
              <a:buSzPct val="7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marL="1851025" indent="-509587" defTabSz="914400">
              <a:spcBef>
                <a:spcPts val="700"/>
              </a:spcBef>
              <a:buClr>
                <a:srgbClr val="CC9900"/>
              </a:buClr>
              <a:buChar char="▪"/>
              <a:defRPr sz="3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7"/>
          <p:cNvSpPr/>
          <p:nvPr/>
        </p:nvSpPr>
        <p:spPr>
          <a:xfrm>
            <a:off x="609598" y="1219200"/>
            <a:ext cx="7924802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9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50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sz="quarter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0" indent="0" defTabSz="914400">
              <a:spcBef>
                <a:spcPts val="6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694958" indent="-350471" defTabSz="914400">
              <a:spcBef>
                <a:spcPts val="600"/>
              </a:spcBef>
              <a:buSzPct val="6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1118033" indent="-446521" defTabSz="914400">
              <a:spcBef>
                <a:spcPts val="600"/>
              </a:spcBef>
              <a:buSzPct val="65000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1466214" indent="-442278" defTabSz="914400">
              <a:spcBef>
                <a:spcPts val="600"/>
              </a:spcBef>
              <a:buSzPct val="7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4pPr>
            <a:lvl5pPr marL="1817053" indent="-475613" defTabSz="914400">
              <a:spcBef>
                <a:spcPts val="600"/>
              </a:spcBef>
              <a:buChar char="▪"/>
              <a:defRPr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Text"/>
          <p:cNvSpPr txBox="1"/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defTabSz="410765">
              <a:lnSpc>
                <a:spcPts val="87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70" name="Body Level One…"/>
          <p:cNvSpPr txBox="1"/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/>
          <a:lstStyle>
            <a:lvl1pPr marL="296333" indent="-296333" defTabSz="410765"/>
            <a:lvl2pPr marL="740833" indent="-296333" defTabSz="410765"/>
            <a:lvl3pPr marL="1185333" indent="-296333" defTabSz="410765"/>
            <a:lvl4pPr marL="1629833" indent="-296333" defTabSz="410765"/>
            <a:lvl5pPr marL="2074333" indent="-296333" defTabSz="410765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4440732" y="6505277"/>
            <a:ext cx="253607" cy="249238"/>
          </a:xfrm>
          <a:prstGeom prst="rect">
            <a:avLst/>
          </a:prstGeom>
        </p:spPr>
        <p:txBody>
          <a:bodyPr lIns="35718" tIns="35718" rIns="35718" bIns="35718"/>
          <a:lstStyle>
            <a:lvl1pPr defTabSz="410765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8428181" y="6404294"/>
            <a:ext cx="258620" cy="269237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457200">
              <a:defRPr>
                <a:solidFill>
                  <a:srgbClr val="898989"/>
                </a:solidFill>
                <a:uFill>
                  <a:solidFill>
                    <a:srgbClr val="898989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/>
          </p:nvPr>
        </p:nvSpPr>
        <p:spPr>
          <a:xfrm>
            <a:off x="669725" y="312538"/>
            <a:ext cx="7804549" cy="1518048"/>
          </a:xfrm>
          <a:prstGeom prst="rect">
            <a:avLst/>
          </a:prstGeom>
        </p:spPr>
        <p:txBody>
          <a:bodyPr lIns="35717" tIns="35717" rIns="35717" bIns="35717"/>
          <a:lstStyle>
            <a:lvl1pPr defTabSz="457200">
              <a:defRPr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  <a:lvl2pPr marL="740832" indent="-296332" defTabSz="410764"/>
            <a:lvl3pPr marL="1185332" indent="-296332" defTabSz="410764"/>
            <a:lvl4pPr indent="-296332" defTabSz="410764"/>
            <a:lvl5pPr defTabSz="410764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892967" y="1151929"/>
            <a:ext cx="7358066" cy="2321720"/>
          </a:xfrm>
          <a:prstGeom prst="rect">
            <a:avLst/>
          </a:prstGeom>
        </p:spPr>
        <p:txBody>
          <a:bodyPr lIns="35717" tIns="35717" rIns="35717" bIns="35717" anchor="b"/>
          <a:lstStyle>
            <a:lvl1pPr defTabSz="410764">
              <a:defRPr>
                <a:solidFill>
                  <a:srgbClr val="0000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892967" y="3536155"/>
            <a:ext cx="7358066" cy="794744"/>
          </a:xfrm>
          <a:prstGeom prst="rect">
            <a:avLst/>
          </a:prstGeom>
        </p:spPr>
        <p:txBody>
          <a:bodyPr lIns="35717" tIns="35717" rIns="35717" bIns="35717" anchor="t"/>
          <a:lstStyle>
            <a:lvl1pPr marL="0" indent="0" algn="ctr" defTabSz="410764">
              <a:spcBef>
                <a:spcPts val="0"/>
              </a:spcBef>
              <a:buSzTx/>
              <a:buNone/>
              <a:defRPr sz="2200"/>
            </a:lvl1pPr>
            <a:lvl2pPr marL="0" indent="0" algn="ctr" defTabSz="410764">
              <a:spcBef>
                <a:spcPts val="0"/>
              </a:spcBef>
              <a:buSzTx/>
              <a:buNone/>
              <a:defRPr sz="2200"/>
            </a:lvl2pPr>
            <a:lvl3pPr marL="0" indent="0" algn="ctr" defTabSz="410764">
              <a:spcBef>
                <a:spcPts val="0"/>
              </a:spcBef>
              <a:buSzTx/>
              <a:buNone/>
              <a:defRPr sz="2200"/>
            </a:lvl3pPr>
            <a:lvl4pPr marL="0" indent="0" algn="ctr" defTabSz="410764">
              <a:spcBef>
                <a:spcPts val="0"/>
              </a:spcBef>
              <a:buSzTx/>
              <a:buNone/>
              <a:defRPr sz="2200"/>
            </a:lvl4pPr>
            <a:lvl5pPr marL="0" indent="0" algn="ctr" defTabSz="410764">
              <a:spcBef>
                <a:spcPts val="0"/>
              </a:spcBef>
              <a:buSzTx/>
              <a:buNone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xfrm>
            <a:off x="669725" y="312538"/>
            <a:ext cx="7804549" cy="151804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>
                <a:solidFill>
                  <a:srgbClr val="0000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  <a:lvl2pPr marL="740832" indent="-296332" defTabSz="410764"/>
            <a:lvl3pPr marL="1185332" indent="-296332" defTabSz="410764"/>
            <a:lvl4pPr indent="-296332" defTabSz="410764"/>
            <a:lvl5pPr defTabSz="410764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685798" y="380999"/>
            <a:ext cx="7772402" cy="1600201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idx="1"/>
          </p:nvPr>
        </p:nvSpPr>
        <p:spPr>
          <a:xfrm>
            <a:off x="685798" y="1981200"/>
            <a:ext cx="7772402" cy="4876802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21467" indent="-321467" defTabSz="914400">
              <a:spcBef>
                <a:spcPts val="700"/>
              </a:spcBef>
              <a:buSzPct val="100000"/>
              <a:buChar char="»"/>
              <a:defRPr sz="3000">
                <a:latin typeface="Times Roman"/>
                <a:ea typeface="Times Roman"/>
                <a:cs typeface="Times Roman"/>
                <a:sym typeface="Times Roman"/>
              </a:defRPr>
            </a:lvl1pPr>
            <a:lvl2pPr marL="763359" indent="-306159" defTabSz="914400">
              <a:spcBef>
                <a:spcPts val="700"/>
              </a:spcBef>
              <a:buSzPct val="100000"/>
              <a:buChar char="–"/>
              <a:defRPr sz="3000">
                <a:latin typeface="Times Roman"/>
                <a:ea typeface="Times Roman"/>
                <a:cs typeface="Times Roman"/>
                <a:sym typeface="Times Roman"/>
              </a:defRPr>
            </a:lvl2pPr>
            <a:lvl3pPr marL="1200150" indent="-285750" defTabSz="914400">
              <a:spcBef>
                <a:spcPts val="700"/>
              </a:spcBef>
              <a:buSzPct val="100000"/>
              <a:defRPr sz="3000">
                <a:latin typeface="Times Roman"/>
                <a:ea typeface="Times Roman"/>
                <a:cs typeface="Times Roman"/>
                <a:sym typeface="Times Roman"/>
              </a:defRPr>
            </a:lvl3pPr>
            <a:lvl4pPr marL="1714500" indent="-342900" defTabSz="914400">
              <a:spcBef>
                <a:spcPts val="700"/>
              </a:spcBef>
              <a:buSzPct val="100000"/>
              <a:buChar char="–"/>
              <a:defRPr sz="3000">
                <a:latin typeface="Times Roman"/>
                <a:ea typeface="Times Roman"/>
                <a:cs typeface="Times Roman"/>
                <a:sym typeface="Times Roman"/>
              </a:defRPr>
            </a:lvl4pPr>
            <a:lvl5pPr marL="2209800" indent="-381000" defTabSz="914400">
              <a:spcBef>
                <a:spcPts val="700"/>
              </a:spcBef>
              <a:buSzPct val="100000"/>
              <a:buChar char="»"/>
              <a:defRPr sz="3000">
                <a:latin typeface="Times Roman"/>
                <a:ea typeface="Times Roman"/>
                <a:cs typeface="Times Roman"/>
                <a:sym typeface="Times Roma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xfrm>
            <a:off x="8201661" y="6248400"/>
            <a:ext cx="256539" cy="269238"/>
          </a:xfrm>
          <a:prstGeom prst="rect">
            <a:avLst/>
          </a:prstGeom>
        </p:spPr>
        <p:txBody>
          <a:bodyPr lIns="45718" tIns="45718" rIns="45718" bIns="45718"/>
          <a:lstStyle>
            <a:lvl1pPr algn="r" defTabSz="914400">
              <a:defRPr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xfrm>
            <a:off x="669725" y="312537"/>
            <a:ext cx="7804549" cy="1518050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 b="0" sz="5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marL="271637" indent="-271637" defTabSz="410764">
              <a:defRPr sz="2200"/>
            </a:lvl1pPr>
            <a:lvl2pPr marL="716138" indent="-271638" defTabSz="410764">
              <a:defRPr sz="2200"/>
            </a:lvl2pPr>
            <a:lvl3pPr marL="1160637" indent="-271637" defTabSz="410764">
              <a:defRPr sz="2200"/>
            </a:lvl3pPr>
            <a:lvl4pPr marL="1605137" indent="-271637" defTabSz="410764">
              <a:defRPr sz="2200"/>
            </a:lvl4pPr>
            <a:lvl5pPr marL="2049638" indent="-271638" defTabSz="410764"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4447793" y="6505277"/>
            <a:ext cx="239484" cy="2365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 sz="11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669725" y="312538"/>
            <a:ext cx="7804549" cy="151804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>
                <a:solidFill>
                  <a:srgbClr val="0000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  <a:lvl2pPr marL="740832" indent="-296332" defTabSz="410764"/>
            <a:lvl3pPr marL="1185332" indent="-296332" defTabSz="410764"/>
            <a:lvl4pPr indent="-296332" defTabSz="410764"/>
            <a:lvl5pPr defTabSz="410764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69725" y="312537"/>
            <a:ext cx="7804550" cy="151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6" tIns="35716" rIns="35716" bIns="35716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9725" y="1830583"/>
            <a:ext cx="7804550" cy="442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6" tIns="35716" rIns="35716" bIns="35716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4" cy="249235"/>
          </a:xfrm>
          <a:prstGeom prst="rect">
            <a:avLst/>
          </a:prstGeom>
          <a:ln w="12700">
            <a:miter lim="400000"/>
          </a:ln>
        </p:spPr>
        <p:txBody>
          <a:bodyPr wrap="none" lIns="35716" tIns="35716" rIns="35716" bIns="35716">
            <a:spAutoFit/>
          </a:bodyPr>
          <a:lstStyle>
            <a:lvl1pPr algn="ctr" defTabSz="410763">
              <a:defRPr sz="12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296333" marR="0" indent="-296333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740832" marR="0" indent="-296332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185332" marR="0" indent="-296332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629833" marR="0" indent="-296332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074333" marR="0" indent="-296333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5908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0480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052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39624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rive.google.com/file/d/12MV466ZZy5xHir4xdPhoTrL1oO8CbZU-/view" TargetMode="Externa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orthwhile.typepad.com/worthwhile_canadian_initi/2020/03/relative-supply-shocks-unobtainium-walras-law-and-the-coronavirus.html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orthwhile.typepad.com/worthwhile_canadian_initi/2020/03/relative-supply-shocks-unobtainium-walras-law-and-the-coronavirus.html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rive.google.com/file/d/12MV466ZZy5xHir4xdPhoTrL1oO8CbZU-/view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ft.com/coronavirus-latest" TargetMode="External"/><Relationship Id="rId3" Type="http://schemas.openxmlformats.org/officeDocument/2006/relationships/hyperlink" Target="https://worthwhile.typepad.com/worthwhile_canadian_initi/2020/03/relative-supply-shocks-unobtainium-walras-law-and-the-coronavirus.html" TargetMode="External"/><Relationship Id="rId4" Type="http://schemas.openxmlformats.org/officeDocument/2006/relationships/hyperlink" Target="https://drive.google.com/file/d/12MV466ZZy5xHir4xdPhoTrL1oO8CbZU-/view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ourworldindata.org/coronavirus" TargetMode="External"/><Relationship Id="rId3" Type="http://schemas.openxmlformats.org/officeDocument/2006/relationships/hyperlink" Target="https://www.worldometers.info/coronavirus/" TargetMode="External"/><Relationship Id="rId4" Type="http://schemas.openxmlformats.org/officeDocument/2006/relationships/hyperlink" Target="https://www.ft.com/content/a26fbf7e-48f8-11ea-aeb3-955839e06441" TargetMode="External"/><Relationship Id="rId5" Type="http://schemas.openxmlformats.org/officeDocument/2006/relationships/hyperlink" Target="https://twitter.com/i/lists/1233998285779632128" TargetMode="External"/><Relationship Id="rId6" Type="http://schemas.openxmlformats.org/officeDocument/2006/relationships/hyperlink" Target="http://m.n.nejm.org/nl/jsp/m.jsp?c=%40kxNtXckRDOq8oG0jJvAXsIzN4mPECIPhltxoTSdTU9k%3D&amp;cid=DM89089_NEJM_COVID-19_Newsletter&amp;bid=173498255" TargetMode="Externa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s://www.icloud.com/keynote/0YKEi7HeOrVGvKYtt9FEqH7nA" TargetMode="External"/><Relationship Id="rId3" Type="http://schemas.openxmlformats.org/officeDocument/2006/relationships/hyperlink" Target="https://www.bradford-delong.com/2020/04/coronavirus.html" TargetMode="External"/><Relationship Id="rId4" Type="http://schemas.openxmlformats.org/officeDocument/2006/relationships/hyperlink" Target="https://github.com/braddelong/public-files/blob/master/coronavirus.pptx" TargetMode="External"/><Relationship Id="rId5" Type="http://schemas.openxmlformats.org/officeDocument/2006/relationships/hyperlink" Target="https://github.com/braddelong/public-files/blob/master/coronavirus.pdf" TargetMode="External"/><Relationship Id="rId6" Type="http://schemas.openxmlformats.org/officeDocument/2006/relationships/hyperlink" Target="https://www.typepad.com/site/blogs/6a00e551f08003883400e551f080068834/post/6a00e551f080038834025d9b3bd66a200c/edit" TargetMode="External"/><Relationship Id="rId7" Type="http://schemas.openxmlformats.org/officeDocument/2006/relationships/hyperlink" Target="https://delong.typepad.com/files/2020-04-01-coronavirus.pdf" TargetMode="External"/><Relationship Id="rId8" Type="http://schemas.openxmlformats.org/officeDocument/2006/relationships/image" Target="../media/image1.t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rive.google.com/file/d/12MV466ZZy5xHir4xdPhoTrL1oO8CbZU-/view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Coronavirus!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6030" y="1511724"/>
            <a:ext cx="5797952" cy="5136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6030" y="1225406"/>
            <a:ext cx="5797952" cy="2863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431" y="215900"/>
            <a:ext cx="8584070" cy="6520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James Stock (2020)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393192">
              <a:lnSpc>
                <a:spcPts val="9900"/>
              </a:lnSpc>
              <a:defRPr sz="688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James Stock (2020)</a:t>
            </a:r>
          </a:p>
        </p:txBody>
      </p:sp>
      <p:sp>
        <p:nvSpPr>
          <p:cNvPr id="220" name="Standard SIR model:&lt;https://drive.google.com/file/d/12MV466ZZy5xHir4xdPhoTrL1oO8CbZU-/view&gt;:…"/>
          <p:cNvSpPr txBox="1"/>
          <p:nvPr>
            <p:ph type="body" sz="half" idx="4294967295"/>
          </p:nvPr>
        </p:nvSpPr>
        <p:spPr>
          <a:xfrm>
            <a:off x="444500" y="1467516"/>
            <a:ext cx="5161740" cy="252182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242315">
              <a:lnSpc>
                <a:spcPts val="3100"/>
              </a:lnSpc>
              <a:spcBef>
                <a:spcPts val="600"/>
              </a:spcBef>
              <a:buSzTx/>
              <a:buNone/>
              <a:defRPr b="1" sz="159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Standard SIR model:&lt;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https://drive.google.com/file/d/12MV466ZZy5xHir4xdPhoTrL1oO8CbZU-/view</a:t>
            </a:r>
            <a:r>
              <a:t>&gt;:</a:t>
            </a:r>
          </a:p>
          <a:p>
            <a:pPr marL="181736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S</a:t>
            </a:r>
            <a:r>
              <a:t>usceptible, </a:t>
            </a:r>
            <a:r>
              <a:rPr b="1"/>
              <a:t>I</a:t>
            </a:r>
            <a:r>
              <a:t>nfected, </a:t>
            </a:r>
            <a:r>
              <a:rPr b="1"/>
              <a:t>R</a:t>
            </a:r>
            <a:r>
              <a:t>ecovered (&amp; immune), transmission rate β, recovery rate γ, reproduction number R</a:t>
            </a:r>
            <a:r>
              <a:rPr baseline="-5999"/>
              <a:t>0, </a:t>
            </a:r>
            <a:r>
              <a:t>asymptomatic hence non-tested rate π</a:t>
            </a:r>
            <a:r>
              <a:rPr baseline="-5999"/>
              <a:t>0</a:t>
            </a:r>
            <a:r>
              <a:t> </a:t>
            </a:r>
          </a:p>
          <a:p>
            <a:pPr marL="181736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Calibration: half-life of infection one week: γ = 0.5, s</a:t>
            </a:r>
            <a:r>
              <a:rPr baseline="-5999"/>
              <a:t>0</a:t>
            </a:r>
            <a:r>
              <a:t> = 0.02, 50 cases on Jan 24 </a:t>
            </a:r>
          </a:p>
          <a:p>
            <a:pPr marL="181736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 March 21, 2020, the positive test rate in the United States is approximately 10%…</a:t>
            </a:r>
          </a:p>
        </p:txBody>
      </p:sp>
      <p:pic>
        <p:nvPicPr>
          <p:cNvPr id="2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119" y="4086039"/>
            <a:ext cx="1892301" cy="156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05229" y="1467516"/>
            <a:ext cx="2794271" cy="211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56045" y="3579315"/>
            <a:ext cx="3149185" cy="2473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05229" y="3579315"/>
            <a:ext cx="2794271" cy="2312260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&lt;https://drive.google.com/file/d/12MV466ZZy5xHir4xdPhoTrL1oO8CbZU-/view&gt;"/>
          <p:cNvSpPr txBox="1"/>
          <p:nvPr/>
        </p:nvSpPr>
        <p:spPr>
          <a:xfrm>
            <a:off x="331119" y="6053182"/>
            <a:ext cx="6186521" cy="228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301752">
              <a:spcBef>
                <a:spcPts val="700"/>
              </a:spcBef>
              <a:defRPr sz="10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https://drive.google.com/file/d/12MV466ZZy5xHir4xdPhoTrL1oO8CbZU-/view</a:t>
            </a:r>
            <a: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559" y="359538"/>
            <a:ext cx="8115017" cy="61330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749" y="359754"/>
            <a:ext cx="8130191" cy="6386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8953" y="375477"/>
            <a:ext cx="7504568" cy="62100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270" y="456457"/>
            <a:ext cx="7576169" cy="6254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Bringing the Economy Back Up from Anæsthesia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283463">
              <a:lnSpc>
                <a:spcPts val="7100"/>
              </a:lnSpc>
              <a:defRPr sz="496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Bringing the Economy Back Up from Anæsthesia</a:t>
            </a:r>
          </a:p>
        </p:txBody>
      </p:sp>
      <p:sp>
        <p:nvSpPr>
          <p:cNvPr id="236" name="Major issues:…"/>
          <p:cNvSpPr txBox="1"/>
          <p:nvPr>
            <p:ph type="body" idx="4294967295"/>
          </p:nvPr>
        </p:nvSpPr>
        <p:spPr>
          <a:xfrm>
            <a:off x="444500" y="1587500"/>
            <a:ext cx="8255000" cy="4937520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288036">
              <a:lnSpc>
                <a:spcPts val="3700"/>
              </a:lnSpc>
              <a:spcBef>
                <a:spcPts val="700"/>
              </a:spcBef>
              <a:buSzTx/>
              <a:buNone/>
              <a:defRPr b="1" sz="189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Major issues: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Certificates of immunity:</a:t>
            </a:r>
          </a:p>
          <a:p>
            <a:pPr lvl="1" marL="504062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Which requires test, test, test:</a:t>
            </a:r>
          </a:p>
          <a:p>
            <a:pPr lvl="2" marL="792098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And not just disease virus tests</a:t>
            </a:r>
          </a:p>
          <a:p>
            <a:pPr lvl="2" marL="792098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Presence-of-antibodies tests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quickly can we match the immune with public-contact jobs?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jobs can be done with minimal infection risk?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minimal-infection substitutes can we find for previous jobs?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quickly can restrictions be relaxed without the virus coming roaring back?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do we avoid having the market give a “shutdown” signal to enterprises we in fact want restarted?</a:t>
            </a:r>
          </a:p>
          <a:p>
            <a:pPr lvl="1" marL="504062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Which is pretty much all of them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much of the potential caseload do we want to push out beyond the vaccine-arrival date?</a:t>
            </a:r>
          </a:p>
          <a:p>
            <a:pPr marL="0" indent="0" defTabSz="288036">
              <a:lnSpc>
                <a:spcPts val="3700"/>
              </a:lnSpc>
              <a:spcBef>
                <a:spcPts val="700"/>
              </a:spcBef>
              <a:buSzTx/>
              <a:buNone/>
              <a:defRPr b="1" sz="189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288036">
              <a:lnSpc>
                <a:spcPts val="3700"/>
              </a:lnSpc>
              <a:spcBef>
                <a:spcPts val="700"/>
              </a:spcBef>
              <a:buSzTx/>
              <a:buNone/>
              <a:defRPr b="1" sz="189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ALL THESE QUESTIONS ARE ANSWERABLE IF WE LEARN THE ASYMPTOMATIC HENCE NON-TESTED RATE!!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Keeping the Economy from Crashing During the Lockdown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246888">
              <a:lnSpc>
                <a:spcPts val="6200"/>
              </a:lnSpc>
              <a:defRPr sz="432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Keeping the Economy from Crashing During the Lockdown</a:t>
            </a:r>
          </a:p>
        </p:txBody>
      </p:sp>
      <p:sp>
        <p:nvSpPr>
          <p:cNvPr id="239" name="Nick Rowe: We have a 50% output cut in 100% of the sectors:…"/>
          <p:cNvSpPr txBox="1"/>
          <p:nvPr>
            <p:ph type="body" idx="4294967295"/>
          </p:nvPr>
        </p:nvSpPr>
        <p:spPr>
          <a:xfrm>
            <a:off x="444500" y="1587500"/>
            <a:ext cx="8255000" cy="4937520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288036">
              <a:lnSpc>
                <a:spcPts val="3700"/>
              </a:lnSpc>
              <a:spcBef>
                <a:spcPts val="700"/>
              </a:spcBef>
              <a:buSzTx/>
              <a:buNone/>
              <a:defRPr b="1" sz="189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Nick Rowe: We have a 50% output cut in 100% of the sectors: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temporary 100% output cut in 50% of the sectors (what the Coronavirus does) is very different from a 50% output cut in 100% of the sectors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Nick’s thought experiment:</a:t>
            </a:r>
          </a:p>
          <a:p>
            <a:pPr lvl="1" marL="504062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 three months we are going to invent unobtanium:</a:t>
            </a:r>
          </a:p>
          <a:p>
            <a:pPr lvl="2" marL="792098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Substantial intertemporal substitutibility </a:t>
            </a:r>
          </a:p>
          <a:p>
            <a:pPr lvl="2" marL="792098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Plus lower cross-good contemporaneous substitutitbility</a:t>
            </a:r>
          </a:p>
          <a:p>
            <a:pPr lvl="2" marL="792098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Hence high desired savings rate now</a:t>
            </a:r>
          </a:p>
          <a:p>
            <a:pPr lvl="1" marL="504062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Flex-price market thus produces a nominal rate at the zero lower bound and a high inflation rate over the next three to six months </a:t>
            </a:r>
          </a:p>
          <a:p>
            <a:pPr lvl="1" marL="504062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Plus liquidity-constrained workers in affected sectors see their demand go to zero immediately</a:t>
            </a:r>
          </a:p>
          <a:p>
            <a:pPr lvl="1" marL="504062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Can we get there? Should we get there? What should we do instead?</a:t>
            </a:r>
          </a:p>
          <a:p>
            <a:pPr lvl="1" marL="504062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need a good RBC economist: are there any?…</a:t>
            </a:r>
          </a:p>
          <a:p>
            <a:pPr marL="0" indent="0" defTabSz="288036">
              <a:lnSpc>
                <a:spcPts val="3300"/>
              </a:lnSpc>
              <a:spcBef>
                <a:spcPts val="700"/>
              </a:spcBef>
              <a:buSzTx/>
              <a:buNone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288036">
              <a:lnSpc>
                <a:spcPts val="3300"/>
              </a:lnSpc>
              <a:spcBef>
                <a:spcPts val="700"/>
              </a:spcBef>
              <a:buSzTx/>
              <a:buNone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288036">
              <a:lnSpc>
                <a:spcPts val="2700"/>
              </a:lnSpc>
              <a:spcBef>
                <a:spcPts val="700"/>
              </a:spcBef>
              <a:buSzTx/>
              <a:buNone/>
              <a:defRPr sz="100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https://worthwhile.typepad.com/worthwhile_canadian_initi/2020/03/relative-supply-shocks-unobtainium-walras-law-and-the-coronavirus.html</a:t>
            </a:r>
            <a: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Keeping the Economy from Crashing During the Lockdown II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233172">
              <a:lnSpc>
                <a:spcPts val="5900"/>
              </a:lnSpc>
              <a:defRPr sz="408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Keeping the Economy from Crashing During the Lockdown II</a:t>
            </a:r>
          </a:p>
        </p:txBody>
      </p:sp>
      <p:sp>
        <p:nvSpPr>
          <p:cNvPr id="242" name="Nick Rowe:…"/>
          <p:cNvSpPr txBox="1"/>
          <p:nvPr>
            <p:ph type="body" idx="4294967295"/>
          </p:nvPr>
        </p:nvSpPr>
        <p:spPr>
          <a:xfrm>
            <a:off x="444500" y="1587500"/>
            <a:ext cx="8255000" cy="4937520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361188">
              <a:lnSpc>
                <a:spcPts val="4700"/>
              </a:lnSpc>
              <a:spcBef>
                <a:spcPts val="900"/>
              </a:spcBef>
              <a:buSzTx/>
              <a:buNone/>
              <a:defRPr b="1" sz="237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Nick Rowe:</a:t>
            </a:r>
          </a:p>
          <a:p>
            <a:pPr marL="270890" indent="-270890" defTabSz="361188">
              <a:lnSpc>
                <a:spcPts val="4100"/>
              </a:lnSpc>
              <a:spcBef>
                <a:spcPts val="900"/>
              </a:spcBef>
              <a:buSzPct val="100000"/>
              <a:buFont typeface="Arial"/>
              <a:defRPr sz="189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https://worthwhile.typepad.com/worthwhile_canadian_initi/2020/03/relative-supply-shocks-unobtainium-walras-law-and-the-coronavirus.html</a:t>
            </a:r>
            <a:r>
              <a:t>&gt;</a:t>
            </a:r>
          </a:p>
          <a:p>
            <a:pPr marL="270890" indent="-270890" defTabSz="361188">
              <a:lnSpc>
                <a:spcPts val="4100"/>
              </a:lnSpc>
              <a:spcBef>
                <a:spcPts val="900"/>
              </a:spcBef>
              <a:buSzPct val="100000"/>
              <a:buFont typeface="Arial"/>
              <a:defRPr sz="189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Plus: to extend the thought experiment:</a:t>
            </a:r>
          </a:p>
          <a:p>
            <a:pPr lvl="1" marL="632078" indent="-270890" defTabSz="361188">
              <a:lnSpc>
                <a:spcPts val="4100"/>
              </a:lnSpc>
              <a:spcBef>
                <a:spcPts val="900"/>
              </a:spcBef>
              <a:buSzPct val="100000"/>
              <a:buFont typeface="Arial"/>
              <a:defRPr sz="189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just lost the ability to make “unobtainium”</a:t>
            </a:r>
          </a:p>
          <a:p>
            <a:pPr lvl="1" marL="632078" indent="-270890" defTabSz="361188">
              <a:lnSpc>
                <a:spcPts val="4100"/>
              </a:lnSpc>
              <a:spcBef>
                <a:spcPts val="900"/>
              </a:spcBef>
              <a:buSzPct val="100000"/>
              <a:buFont typeface="Arial"/>
              <a:defRPr sz="189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 we </a:t>
            </a:r>
            <a:r>
              <a:rPr i="1"/>
              <a:t>should</a:t>
            </a:r>
            <a:r>
              <a:t> be substituting leisure for work, and moving workers into relatively unproductive labor, making the commodities we can still produce right now</a:t>
            </a:r>
          </a:p>
          <a:p>
            <a:pPr lvl="1" marL="632078" indent="-270890" defTabSz="361188">
              <a:lnSpc>
                <a:spcPts val="4100"/>
              </a:lnSpc>
              <a:spcBef>
                <a:spcPts val="900"/>
              </a:spcBef>
              <a:buSzPct val="100000"/>
              <a:buFont typeface="Arial"/>
              <a:defRPr sz="189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should relative prices move as a result? How should we make them move?</a:t>
            </a:r>
          </a:p>
          <a:p>
            <a:pPr marL="0" indent="0" defTabSz="361188">
              <a:lnSpc>
                <a:spcPts val="4100"/>
              </a:lnSpc>
              <a:spcBef>
                <a:spcPts val="900"/>
              </a:spcBef>
              <a:buSzTx/>
              <a:buNone/>
              <a:defRPr sz="189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361188">
              <a:lnSpc>
                <a:spcPts val="4700"/>
              </a:lnSpc>
              <a:spcBef>
                <a:spcPts val="900"/>
              </a:spcBef>
              <a:buSzTx/>
              <a:buNone/>
              <a:defRPr b="1" sz="237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Plus: distributional issues</a:t>
            </a:r>
          </a:p>
          <a:p>
            <a:pPr marL="0" indent="0" defTabSz="361188">
              <a:lnSpc>
                <a:spcPts val="4700"/>
              </a:lnSpc>
              <a:spcBef>
                <a:spcPts val="900"/>
              </a:spcBef>
              <a:buSzTx/>
              <a:buNone/>
              <a:defRPr b="1" sz="237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Plus: bankruptcy and credit chain issues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245" name="The long 20th century will in all likelihood be seen in the future as the watershed in human experience:…"/>
          <p:cNvSpPr txBox="1"/>
          <p:nvPr>
            <p:ph type="body" sz="half" idx="4294967295"/>
          </p:nvPr>
        </p:nvSpPr>
        <p:spPr>
          <a:xfrm>
            <a:off x="277663" y="1267121"/>
            <a:ext cx="3841797" cy="5062438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270341">
              <a:spcBef>
                <a:spcPts val="600"/>
              </a:spcBef>
              <a:buSzTx/>
              <a:buNone/>
              <a:defRPr b="1" sz="300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Death for Geezers!</a:t>
            </a:r>
          </a:p>
          <a:p>
            <a:pPr marL="142285" indent="-142285" defTabSz="270341">
              <a:spcBef>
                <a:spcPts val="600"/>
              </a:spcBef>
              <a:buSzPct val="100000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Mortality for the Youngs very low…</a:t>
            </a:r>
          </a:p>
          <a:p>
            <a:pPr marL="142285" indent="-142285" defTabSz="270341">
              <a:spcBef>
                <a:spcPts val="600"/>
              </a:spcBef>
              <a:buSzPct val="100000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It’s the flu for them—for you…</a:t>
            </a:r>
          </a:p>
          <a:p>
            <a:pPr marL="142285" indent="-142285" defTabSz="270341">
              <a:spcBef>
                <a:spcPts val="600"/>
              </a:spcBef>
              <a:buSzPct val="100000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And an extra doubling—or is it 5%?—mortality for the asthmatic</a:t>
            </a:r>
          </a:p>
          <a:p>
            <a:pPr marL="142285" indent="-142285" defTabSz="270341">
              <a:spcBef>
                <a:spcPts val="600"/>
              </a:spcBef>
              <a:buSzPct val="100000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And an extra doubling—or is it 5%?—mortality for the overweight</a:t>
            </a:r>
          </a:p>
        </p:txBody>
      </p:sp>
      <p:pic>
        <p:nvPicPr>
          <p:cNvPr id="246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9459" y="1267124"/>
            <a:ext cx="4791405" cy="5478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oronavirus"/>
          <p:cNvSpPr txBox="1"/>
          <p:nvPr>
            <p:ph type="title" idx="4294967295"/>
          </p:nvPr>
        </p:nvSpPr>
        <p:spPr>
          <a:xfrm>
            <a:off x="228600" y="0"/>
            <a:ext cx="86995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lnSpc>
                <a:spcPts val="11600"/>
              </a:lnSpc>
              <a:defRPr sz="8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Coronavirus</a:t>
            </a:r>
          </a:p>
        </p:txBody>
      </p:sp>
      <p:sp>
        <p:nvSpPr>
          <p:cNvPr id="185" name="Where we think we are, as of Mo Apr 6:…"/>
          <p:cNvSpPr txBox="1"/>
          <p:nvPr>
            <p:ph type="body" sz="half" idx="4294967295"/>
          </p:nvPr>
        </p:nvSpPr>
        <p:spPr>
          <a:xfrm>
            <a:off x="228600" y="1587500"/>
            <a:ext cx="3216355" cy="4800010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182880">
              <a:lnSpc>
                <a:spcPts val="2400"/>
              </a:lnSpc>
              <a:spcBef>
                <a:spcPts val="400"/>
              </a:spcBef>
              <a:buSzTx/>
              <a:buNone/>
              <a:defRPr b="1" sz="120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Where we think we are, as of Mo Apr 6:</a:t>
            </a:r>
          </a:p>
          <a:p>
            <a:pPr marL="137159" indent="-137159" defTabSz="182880">
              <a:lnSpc>
                <a:spcPts val="2100"/>
              </a:lnSpc>
              <a:spcBef>
                <a:spcPts val="400"/>
              </a:spcBef>
              <a:buSzPct val="100000"/>
              <a:buFont typeface="Arial"/>
              <a:defRPr sz="96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really do not  know</a:t>
            </a:r>
          </a:p>
          <a:p>
            <a:pPr marL="137159" indent="-137159" defTabSz="182880">
              <a:lnSpc>
                <a:spcPts val="2100"/>
              </a:lnSpc>
              <a:spcBef>
                <a:spcPts val="400"/>
              </a:spcBef>
              <a:buSzPct val="100000"/>
              <a:buFont typeface="Arial"/>
              <a:defRPr sz="96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 random samples…</a:t>
            </a:r>
          </a:p>
          <a:p>
            <a:pPr marL="137159" indent="-137159" defTabSz="182880">
              <a:lnSpc>
                <a:spcPts val="2100"/>
              </a:lnSpc>
              <a:spcBef>
                <a:spcPts val="400"/>
              </a:spcBef>
              <a:buSzPct val="100000"/>
              <a:buFont typeface="Arial"/>
              <a:defRPr sz="96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we extrapolate out the past week straight-line log:</a:t>
            </a:r>
          </a:p>
          <a:p>
            <a:pPr lvl="1" marL="320039" indent="-137159" defTabSz="182880">
              <a:lnSpc>
                <a:spcPts val="2100"/>
              </a:lnSpc>
              <a:spcBef>
                <a:spcPts val="400"/>
              </a:spcBef>
              <a:buSzPct val="100000"/>
              <a:buFont typeface="Arial"/>
              <a:defRPr sz="96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will have 440,000 deaths in three weeks</a:t>
            </a:r>
          </a:p>
          <a:p>
            <a:pPr lvl="1" marL="320039" indent="-137159" defTabSz="182880">
              <a:lnSpc>
                <a:spcPts val="2100"/>
              </a:lnSpc>
              <a:spcBef>
                <a:spcPts val="400"/>
              </a:spcBef>
              <a:buSzPct val="100000"/>
              <a:buFont typeface="Arial"/>
              <a:defRPr sz="96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But it is unlikely to be that bad</a:t>
            </a:r>
          </a:p>
          <a:p>
            <a:pPr marL="137159" indent="-137159" defTabSz="182880">
              <a:lnSpc>
                <a:spcPts val="2100"/>
              </a:lnSpc>
              <a:spcBef>
                <a:spcPts val="400"/>
              </a:spcBef>
              <a:buSzPct val="100000"/>
              <a:buFont typeface="Arial"/>
              <a:defRPr sz="96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Best thing I have read comes from Jim Stock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https://drive.google.com/file/d/12MV466ZZy5xHir4xdPhoTrL1oO8CbZU-/view</a:t>
            </a:r>
            <a:r>
              <a:t>&gt;:</a:t>
            </a:r>
          </a:p>
          <a:p>
            <a:pPr lvl="1" marL="320039" indent="-137159" defTabSz="182880">
              <a:lnSpc>
                <a:spcPts val="2100"/>
              </a:lnSpc>
              <a:spcBef>
                <a:spcPts val="400"/>
              </a:spcBef>
              <a:buSzPct val="100000"/>
              <a:buFont typeface="Arial"/>
              <a:defRPr sz="96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basic SIR epidemiological model of contagion</a:t>
            </a:r>
          </a:p>
          <a:p>
            <a:pPr lvl="1" marL="320039" indent="-137159" defTabSz="182880">
              <a:lnSpc>
                <a:spcPts val="2100"/>
              </a:lnSpc>
              <a:spcBef>
                <a:spcPts val="400"/>
              </a:spcBef>
              <a:buSzPct val="100000"/>
              <a:buFont typeface="Arial"/>
              <a:defRPr sz="96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effect of social distancing and business shutdowns on epidemic dynamics enters the model through a single parameter: the case transmission rate β</a:t>
            </a:r>
          </a:p>
          <a:p>
            <a:pPr lvl="1" marL="320039" indent="-137159" defTabSz="182880">
              <a:lnSpc>
                <a:spcPts val="2100"/>
              </a:lnSpc>
              <a:spcBef>
                <a:spcPts val="400"/>
              </a:spcBef>
              <a:buSzPct val="100000"/>
              <a:buFont typeface="Arial"/>
              <a:defRPr sz="96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Re-express the model in terms of β and the asymptomatic (or not very symptomatic) hence non-tested rate—the fraction of the infected who are not tested</a:t>
            </a:r>
          </a:p>
          <a:p>
            <a:pPr lvl="1" marL="320039" indent="-137159" defTabSz="182880">
              <a:lnSpc>
                <a:spcPts val="2100"/>
              </a:lnSpc>
              <a:spcBef>
                <a:spcPts val="400"/>
              </a:spcBef>
              <a:buSzPct val="100000"/>
              <a:buFont typeface="Arial"/>
              <a:defRPr sz="96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COVID-19 non-testing rate is unidentified in our model </a:t>
            </a:r>
          </a:p>
          <a:p>
            <a:pPr lvl="1" marL="320039" indent="-137159" defTabSz="182880">
              <a:lnSpc>
                <a:spcPts val="2100"/>
              </a:lnSpc>
              <a:spcBef>
                <a:spcPts val="400"/>
              </a:spcBef>
              <a:buSzPct val="100000"/>
              <a:buFont typeface="Arial"/>
              <a:defRPr sz="96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Estimates in the epidemiological literature range from 0.18 to 0.86. </a:t>
            </a:r>
          </a:p>
          <a:p>
            <a:pPr lvl="2" marL="502919" indent="-137159" defTabSz="182880">
              <a:lnSpc>
                <a:spcPts val="2100"/>
              </a:lnSpc>
              <a:spcBef>
                <a:spcPts val="400"/>
              </a:spcBef>
              <a:buSzPct val="100000"/>
              <a:buFont typeface="Arial"/>
              <a:defRPr sz="96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asymptomatic rate could be estimated accurately and quickly by testing a random sample</a:t>
            </a:r>
          </a:p>
          <a:p>
            <a:pPr marL="137159" indent="-137159" defTabSz="182880">
              <a:lnSpc>
                <a:spcPts val="2100"/>
              </a:lnSpc>
              <a:spcBef>
                <a:spcPts val="400"/>
              </a:spcBef>
              <a:buSzPct val="100000"/>
              <a:buFont typeface="Arial"/>
              <a:defRPr sz="96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optimal policy response and its economic consequences hinge critically on the asymptomatic rate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44954" y="1587500"/>
            <a:ext cx="5465734" cy="2602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44954" y="4190229"/>
            <a:ext cx="1925285" cy="2483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70238" y="4190229"/>
            <a:ext cx="1761053" cy="2483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131290" y="4190229"/>
            <a:ext cx="565336" cy="2483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696625" y="4190229"/>
            <a:ext cx="878026" cy="2483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297179">
              <a:defRPr sz="39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What We Think Happened in Wuhan</a:t>
            </a:r>
          </a:p>
        </p:txBody>
      </p:sp>
      <p:sp>
        <p:nvSpPr>
          <p:cNvPr id="249" name="The long 20th century will in all likelihood be seen in the future as the watershed in human experience:…"/>
          <p:cNvSpPr txBox="1"/>
          <p:nvPr>
            <p:ph type="body" sz="quarter" idx="4294967295"/>
          </p:nvPr>
        </p:nvSpPr>
        <p:spPr>
          <a:xfrm>
            <a:off x="277663" y="1267120"/>
            <a:ext cx="8572501" cy="1130253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203682">
              <a:spcBef>
                <a:spcPts val="400"/>
              </a:spcBef>
              <a:buSzTx/>
              <a:buNone/>
              <a:defRPr b="1" sz="165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China beat it quickly &amp; relatively easily!</a:t>
            </a:r>
          </a:p>
          <a:p>
            <a:pPr marL="107200" indent="-107200" defTabSz="203682">
              <a:spcBef>
                <a:spcPts val="400"/>
              </a:spcBef>
              <a:buSzPct val="100000"/>
              <a:defRPr sz="132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think</a:t>
            </a:r>
          </a:p>
          <a:p>
            <a:pPr marL="107200" indent="-107200" defTabSz="203682">
              <a:spcBef>
                <a:spcPts val="400"/>
              </a:spcBef>
              <a:buSzPct val="100000"/>
              <a:defRPr sz="132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Shut down Wuhan when 200 cases per day</a:t>
            </a:r>
          </a:p>
          <a:p>
            <a:pPr marL="107200" indent="-107200" defTabSz="203682">
              <a:spcBef>
                <a:spcPts val="400"/>
              </a:spcBef>
              <a:buSzPct val="100000"/>
              <a:defRPr sz="132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That seems to have been a good decision</a:t>
            </a:r>
          </a:p>
        </p:txBody>
      </p:sp>
      <p:pic>
        <p:nvPicPr>
          <p:cNvPr id="2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811" y="2397372"/>
            <a:ext cx="7320740" cy="42672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The Goal</a:t>
            </a:r>
          </a:p>
        </p:txBody>
      </p:sp>
      <p:sp>
        <p:nvSpPr>
          <p:cNvPr id="253" name="The long 20th century will in all likelihood be seen in the future as the watershed in human experience:…"/>
          <p:cNvSpPr txBox="1"/>
          <p:nvPr>
            <p:ph type="body" sz="half" idx="4294967295"/>
          </p:nvPr>
        </p:nvSpPr>
        <p:spPr>
          <a:xfrm>
            <a:off x="277663" y="1267121"/>
            <a:ext cx="8572501" cy="1770291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107543">
              <a:spcBef>
                <a:spcPts val="500"/>
              </a:spcBef>
              <a:buSzTx/>
              <a:buNone/>
              <a:defRPr b="1" sz="132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When Is It Appropriate to Move on This?</a:t>
            </a:r>
          </a:p>
          <a:p>
            <a:pPr marL="5660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Immediate social distancing…</a:t>
            </a:r>
          </a:p>
          <a:p>
            <a:pPr marL="5660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Self-isolate if you have a cough and a fever…</a:t>
            </a:r>
          </a:p>
          <a:p>
            <a:pPr marL="5660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Hope that warmer temperatures will do to this what they did to SARS…</a:t>
            </a:r>
          </a:p>
          <a:p>
            <a:pPr marL="5660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Otherwise, when do you want to start spreading out transmission. It seems that early is as good as later, so do it early…</a:t>
            </a:r>
          </a:p>
          <a:p>
            <a:pPr lvl="1" marL="25218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 have no good intuition on why you want to move early</a:t>
            </a:r>
          </a:p>
          <a:p>
            <a:pPr lvl="1" marL="25218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Plus your moving early will be wasted if you get reinfected</a:t>
            </a:r>
          </a:p>
          <a:p>
            <a:pPr lvl="1" marL="25218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Plus the sparks you throw off making others’ lives more difficult</a:t>
            </a:r>
          </a:p>
        </p:txBody>
      </p:sp>
      <p:pic>
        <p:nvPicPr>
          <p:cNvPr id="2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7860" y="3037408"/>
            <a:ext cx="5244481" cy="3630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ferences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lnSpc>
                <a:spcPts val="11600"/>
              </a:lnSpc>
              <a:defRPr sz="8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257" name="Financial Times (2020): Coronavirus Tracked: The Latest Figures as the Pandemic Spreads &lt;https://www.ft.com/coronavirus-latest&gt;…"/>
          <p:cNvSpPr txBox="1"/>
          <p:nvPr>
            <p:ph type="body" idx="4294967295"/>
          </p:nvPr>
        </p:nvSpPr>
        <p:spPr>
          <a:xfrm>
            <a:off x="444500" y="1587500"/>
            <a:ext cx="8255000" cy="4937520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342899" indent="-342899" defTabSz="457200">
              <a:lnSpc>
                <a:spcPts val="5200"/>
              </a:lnSpc>
              <a:spcBef>
                <a:spcPts val="12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Financial Times</a:t>
            </a:r>
            <a:r>
              <a:t> (2020): Coronavirus Tracked: The Latest Figures as the Pandemic Spreads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https://www.ft.com/coronavirus-latest</a:t>
            </a:r>
            <a:r>
              <a:t>&gt;</a:t>
            </a:r>
          </a:p>
          <a:p>
            <a:pPr marL="342899" indent="-342899" defTabSz="457200">
              <a:lnSpc>
                <a:spcPts val="5200"/>
              </a:lnSpc>
              <a:spcBef>
                <a:spcPts val="12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Nick Rowe</a:t>
            </a:r>
            <a:r>
              <a:t> (2020): </a:t>
            </a:r>
            <a:r>
              <a:rPr i="1"/>
              <a:t>Relative Supply Shocks, Unobtainium, Walras' Law, and the Coronavirus </a:t>
            </a: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https://worthwhile.typepad.com/worthwhile_canadian_initi/2020/03/relative-supply-shocks-unobtainium-walras-law-and-the-coronavirus.html</a:t>
            </a:r>
            <a:r>
              <a:t>&gt;</a:t>
            </a:r>
          </a:p>
          <a:p>
            <a:pPr marL="342899" indent="-342899" defTabSz="457200">
              <a:lnSpc>
                <a:spcPts val="5200"/>
              </a:lnSpc>
              <a:spcBef>
                <a:spcPts val="12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Jim Stock</a:t>
            </a:r>
            <a:r>
              <a:t> (2020): </a:t>
            </a:r>
            <a:r>
              <a:rPr i="1"/>
              <a:t>Coronavirus Data Gaps and the Policy Response</a:t>
            </a:r>
            <a:r>
              <a:t>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https://drive.google.com/file/d/12MV466ZZy5xHir4xdPhoTrL1oO8CbZU-/view</a:t>
            </a:r>
            <a: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260" name="The long 20th century will in all likelihood be seen in the future as the watershed in human experience:…"/>
          <p:cNvSpPr txBox="1"/>
          <p:nvPr>
            <p:ph type="body" idx="4294967295"/>
          </p:nvPr>
        </p:nvSpPr>
        <p:spPr>
          <a:xfrm>
            <a:off x="277662" y="1267120"/>
            <a:ext cx="8572502" cy="5397505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215976">
              <a:spcBef>
                <a:spcPts val="900"/>
              </a:spcBef>
              <a:buSzTx/>
              <a:buNone/>
              <a:defRPr b="1" sz="243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What I am watching:</a:t>
            </a:r>
          </a:p>
          <a:p>
            <a:pPr marL="113671" indent="-113671" defTabSz="215976">
              <a:spcBef>
                <a:spcPts val="900"/>
              </a:spcBef>
              <a:buSzPct val="100000"/>
              <a:defRPr b="1"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Max Roser &amp; Hannah Ritchie</a:t>
            </a:r>
            <a:r>
              <a:rPr b="0"/>
              <a:t>: </a:t>
            </a:r>
            <a:r>
              <a:rPr b="0" i="1"/>
              <a:t>Coronavirus Disease (COVID-19)</a:t>
            </a:r>
            <a:r>
              <a:rPr b="0"/>
              <a:t>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https://ourworldindata.org/coronavirus</a:t>
            </a:r>
            <a:r>
              <a:rPr b="0"/>
              <a:t>&gt;…</a:t>
            </a:r>
          </a:p>
          <a:p>
            <a:pPr marL="113671" indent="-113671" defTabSz="215976">
              <a:spcBef>
                <a:spcPts val="900"/>
              </a:spcBef>
              <a:buSzPct val="100000"/>
              <a:defRPr b="1"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Worldometer</a:t>
            </a:r>
            <a:r>
              <a:rPr b="0"/>
              <a:t>: </a:t>
            </a:r>
            <a:r>
              <a:rPr b="0" i="1"/>
              <a:t>Coronavirus Update (Live) </a:t>
            </a:r>
            <a:r>
              <a:rPr b="0"/>
              <a:t>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https://www.worldometers.info/coronavirus/</a:t>
            </a:r>
            <a:r>
              <a:rPr b="0"/>
              <a:t>&gt;: ‘125,599 Cases and 4,605 Deaths from COVID-19 Virus Outbreak…</a:t>
            </a:r>
          </a:p>
          <a:p>
            <a:pPr marL="113671" indent="-113671" defTabSz="215976">
              <a:spcBef>
                <a:spcPts val="900"/>
              </a:spcBef>
              <a:buSzPct val="100000"/>
              <a:defRPr i="1"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FT Coronavirus Tracker</a:t>
            </a:r>
            <a:r>
              <a:rPr i="0"/>
              <a:t> &lt;</a:t>
            </a:r>
            <a:r>
              <a:rPr i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https://www.ft.com/content/a26fbf7e-48f8-11ea-aeb3-955839e06441</a:t>
            </a:r>
            <a:r>
              <a:rPr i="0"/>
              <a:t>&gt;</a:t>
            </a:r>
            <a:endParaRPr i="0"/>
          </a:p>
          <a:p>
            <a:pPr marL="113671" indent="-113671" defTabSz="215976">
              <a:spcBef>
                <a:spcPts val="900"/>
              </a:spcBef>
              <a:buSzPct val="100000"/>
              <a:defRPr i="1"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Josh Marshall’s COVID Twitter List &lt;</a:t>
            </a:r>
            <a:r>
              <a:rPr i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https://twitter.com/i/lists/1233998285779632128</a:t>
            </a:r>
            <a:r>
              <a:rPr i="0"/>
              <a:t>&gt;</a:t>
            </a:r>
            <a:endParaRPr i="0"/>
          </a:p>
          <a:p>
            <a:pPr marL="113671" indent="-113671" defTabSz="215976">
              <a:spcBef>
                <a:spcPts val="900"/>
              </a:spcBef>
              <a:buSzPct val="100000"/>
              <a:defRPr i="1"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NEJM Group: Updates on the Covid-19 Pandemic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http://m.n.nejm.org/nl/jsp/m.jsp?c=%40kxNtXckRDOq8oG0jJvAXsIzN4mPECIPhltxoTSdTU9k%3D&amp;cid=DM89089_NEJM_COVID-19_Newsletter&amp;bid=173498255</a:t>
            </a:r>
            <a:r>
              <a:rPr i="0"/>
              <a:t>&gt;: 'From the New England Journal of Medicine, NEJM Journal Watch, NEJM Catalyst, and other trusted sources...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atch Our Breath…"/>
          <p:cNvSpPr txBox="1"/>
          <p:nvPr>
            <p:ph type="title"/>
          </p:nvPr>
        </p:nvSpPr>
        <p:spPr>
          <a:xfrm>
            <a:off x="276457" y="-1"/>
            <a:ext cx="8572501" cy="1270001"/>
          </a:xfrm>
          <a:prstGeom prst="rect">
            <a:avLst/>
          </a:prstGeom>
        </p:spPr>
        <p:txBody>
          <a:bodyPr/>
          <a:lstStyle/>
          <a:p>
            <a:pPr/>
            <a:r>
              <a:t>Catch Our Breath…</a:t>
            </a:r>
          </a:p>
        </p:txBody>
      </p:sp>
      <p:sp>
        <p:nvSpPr>
          <p:cNvPr id="263" name="Ask a couple of questions?…"/>
          <p:cNvSpPr txBox="1"/>
          <p:nvPr>
            <p:ph type="body" sz="half" idx="1"/>
          </p:nvPr>
        </p:nvSpPr>
        <p:spPr>
          <a:xfrm>
            <a:off x="276457" y="1270000"/>
            <a:ext cx="3810001" cy="4762500"/>
          </a:xfrm>
          <a:prstGeom prst="rect">
            <a:avLst/>
          </a:prstGeom>
        </p:spPr>
        <p:txBody>
          <a:bodyPr anchor="t"/>
          <a:lstStyle/>
          <a:p>
            <a:pPr marL="213359" indent="-213359" defTabSz="295751">
              <a:spcBef>
                <a:spcPts val="800"/>
              </a:spcBef>
              <a:defRPr sz="172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Ask a couple of questions? </a:t>
            </a:r>
          </a:p>
          <a:p>
            <a:pPr marL="213359" indent="-213359" defTabSz="295751">
              <a:spcBef>
                <a:spcPts val="800"/>
              </a:spcBef>
              <a:defRPr sz="172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Make a couple of comments?</a:t>
            </a:r>
          </a:p>
          <a:p>
            <a:pPr marL="213359" indent="-213359" defTabSz="295751">
              <a:spcBef>
                <a:spcPts val="800"/>
              </a:spcBef>
              <a:defRPr sz="172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Any more readings to recommend?</a:t>
            </a:r>
          </a:p>
          <a:p>
            <a:pPr marL="0" indent="0" defTabSz="295751">
              <a:spcBef>
                <a:spcPts val="800"/>
              </a:spcBef>
              <a:buSzTx/>
              <a:buNone/>
              <a:defRPr sz="1728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295751">
              <a:spcBef>
                <a:spcPts val="800"/>
              </a:spcBef>
              <a:buSzTx/>
              <a:buNone/>
              <a:defRPr sz="1728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13359" indent="-213359" defTabSz="295751">
              <a:spcBef>
                <a:spcPts val="0"/>
              </a:spcBef>
              <a:defRPr sz="115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https://www.icloud.com/keynote/0YKEi7HeOrVGvKYtt9FEqH7nA</a:t>
            </a:r>
            <a:r>
              <a:t>&gt;</a:t>
            </a:r>
          </a:p>
          <a:p>
            <a:pPr marL="213359" indent="-213359" defTabSz="295751">
              <a:spcBef>
                <a:spcPts val="0"/>
              </a:spcBef>
              <a:defRPr sz="115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https://www.bradford-delong.com/2020/04/coronavirus.html</a:t>
            </a:r>
            <a:r>
              <a:t>&gt;</a:t>
            </a:r>
          </a:p>
          <a:p>
            <a:pPr marL="0" indent="0" defTabSz="295751">
              <a:spcBef>
                <a:spcPts val="0"/>
              </a:spcBef>
              <a:buSzTx/>
              <a:buNone/>
              <a:defRPr sz="1152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13359" indent="-213359" defTabSz="295751">
              <a:spcBef>
                <a:spcPts val="0"/>
              </a:spcBef>
              <a:defRPr sz="115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github:&lt;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https://github.com/braddelong/public-files/blob/master/coronavirus.pptx</a:t>
            </a:r>
            <a:r>
              <a:t>&gt;</a:t>
            </a:r>
          </a:p>
          <a:p>
            <a:pPr marL="213359" indent="-213359" defTabSz="295751">
              <a:spcBef>
                <a:spcPts val="0"/>
              </a:spcBef>
              <a:defRPr sz="115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https://github.com/braddelong/public-files/blob/master/coronavirus.pdf</a:t>
            </a:r>
            <a:r>
              <a:t>&gt;</a:t>
            </a:r>
          </a:p>
          <a:p>
            <a:pPr marL="0" indent="0" defTabSz="295751">
              <a:spcBef>
                <a:spcPts val="0"/>
              </a:spcBef>
              <a:buSzTx/>
              <a:buNone/>
              <a:defRPr sz="1152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13359" indent="-213359" defTabSz="295751">
              <a:spcBef>
                <a:spcPts val="0"/>
              </a:spcBef>
              <a:defRPr sz="115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html File: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https://www.bradford-delong.com/2020/04/coronavirus.html</a:t>
            </a:r>
            <a:r>
              <a:t>&gt;</a:t>
            </a:r>
          </a:p>
          <a:p>
            <a:pPr marL="213359" indent="-213359" defTabSz="295751">
              <a:spcBef>
                <a:spcPts val="0"/>
              </a:spcBef>
              <a:defRPr sz="115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Edit This File: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https://www.typepad.com/site/blogs/6a00e551f08003883400e551f080068834/post/6a00e551f080038834025d9b3bd66a200c/edit</a:t>
            </a:r>
            <a:r>
              <a:t>&gt;</a:t>
            </a:r>
          </a:p>
          <a:p>
            <a:pPr marL="0" indent="0" defTabSz="295751">
              <a:spcBef>
                <a:spcPts val="0"/>
              </a:spcBef>
              <a:buSzTx/>
              <a:buNone/>
              <a:defRPr sz="1152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13359" indent="-213359" defTabSz="295751">
              <a:spcBef>
                <a:spcPts val="0"/>
              </a:spcBef>
              <a:defRPr sz="115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https://delong.typepad.com/files/2020-04-01-coronavirus.pdf</a:t>
            </a:r>
            <a:r>
              <a:t>&gt;</a:t>
            </a:r>
          </a:p>
        </p:txBody>
      </p:sp>
      <p:pic>
        <p:nvPicPr>
          <p:cNvPr id="264" name="image1.tif" descr="image1.ti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086457" y="1270000"/>
            <a:ext cx="4762501" cy="4762500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Rectangle"/>
          <p:cNvSpPr txBox="1"/>
          <p:nvPr/>
        </p:nvSpPr>
        <p:spPr>
          <a:xfrm>
            <a:off x="276457" y="6032500"/>
            <a:ext cx="8572501" cy="635000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b">
            <a:normAutofit fontScale="100000" lnSpcReduction="0"/>
          </a:bodyPr>
          <a:lstStyle/>
          <a:p>
            <a:pPr algn="ctr">
              <a:spcBef>
                <a:spcPts val="12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10764">
              <a:defRPr>
                <a:solidFill>
                  <a:srgbClr val="000080"/>
                </a:solidFill>
              </a:defRPr>
            </a:lvl1pPr>
          </a:lstStyle>
          <a:p>
            <a:pPr/>
            <a:r>
              <a:t>Coronavirus! (March 16)</a:t>
            </a:r>
          </a:p>
        </p:txBody>
      </p:sp>
      <p:sp>
        <p:nvSpPr>
          <p:cNvPr id="268" name="The long 20th century will in all likelihood be seen in the future as the watershed in human experience:…"/>
          <p:cNvSpPr txBox="1"/>
          <p:nvPr>
            <p:ph type="body" idx="4294967295"/>
          </p:nvPr>
        </p:nvSpPr>
        <p:spPr>
          <a:xfrm>
            <a:off x="277663" y="1267120"/>
            <a:ext cx="8572501" cy="5397505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rPr strike="sngStrike"/>
              <a:t>With 31 deaths in the U.S. as of March 11, a 1% death rate, and up to 4 weeks between infection and death, that means that as of Feb 12 there were 3100 coronavirus cases in the United States</a:t>
            </a:r>
            <a:r>
              <a:t>. </a:t>
            </a: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With 87 deaths in the U.S. as of Mar 16, a 1% death rate, and up to 4 weeks between infection and death, that means that as of Feb 17 there were 8700 coronavirus cases in the United States</a:t>
            </a:r>
            <a:endParaRPr strike="sngStrike"/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If it is doubling every seven days, then now about 150,000 people have and in the next week about 150,000 more people in the U.S. will catch coronavirus—which means 1/2200, currently 3500 of the 7.6 million inhabitants of San Francisco Bay. Touch a hard surface that any of those 3500 has touched in the last 48 hours, and the virus has a chance to jump to you…</a:t>
            </a: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These numbers could be five times too big. These numbers are probably not five times too small unless the thing is a lot less deadly, and there are a lot of asymptomatic cases…</a:t>
            </a: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79317" indent="-179317" defTabSz="340704">
              <a:spcBef>
                <a:spcPts val="800"/>
              </a:spcBef>
              <a:buSzPct val="100000"/>
              <a:defRPr sz="174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wrong with this analysis?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About the Course"/>
          <p:cNvSpPr txBox="1"/>
          <p:nvPr>
            <p:ph type="title" idx="4294967295"/>
          </p:nvPr>
        </p:nvSpPr>
        <p:spPr>
          <a:xfrm>
            <a:off x="277663" y="139697"/>
            <a:ext cx="8572502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271" name="The long 20th century will in all likelihood be seen in the future as the watershed in human experience:…"/>
          <p:cNvSpPr txBox="1"/>
          <p:nvPr>
            <p:ph type="body" sz="quarter" idx="4294967295"/>
          </p:nvPr>
        </p:nvSpPr>
        <p:spPr>
          <a:xfrm>
            <a:off x="277663" y="1267121"/>
            <a:ext cx="5024783" cy="2296266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323298">
              <a:spcBef>
                <a:spcPts val="700"/>
              </a:spcBef>
              <a:buSzTx/>
              <a:buNone/>
              <a:defRPr b="1" sz="1619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As of March 21: Things are not moving in the right direction: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R</a:t>
            </a:r>
            <a:r>
              <a:rPr baseline="-5998"/>
              <a:t>0</a:t>
            </a:r>
            <a:r>
              <a:t>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can the R</a:t>
            </a:r>
            <a:r>
              <a:rPr baseline="-5998"/>
              <a:t>0</a:t>
            </a:r>
            <a:r>
              <a:t> be changed?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will the R</a:t>
            </a:r>
            <a:r>
              <a:rPr baseline="-5998"/>
              <a:t>0</a:t>
            </a:r>
            <a:r>
              <a:t> change?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asymptote share of the population?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mortality rate?</a:t>
            </a:r>
          </a:p>
        </p:txBody>
      </p:sp>
      <p:pic>
        <p:nvPicPr>
          <p:cNvPr id="2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2445" y="1267121"/>
            <a:ext cx="3690465" cy="4647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663" y="4017610"/>
            <a:ext cx="4467385" cy="2662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276" name="The long 20th century will in all likelihood be seen in the future as the watershed in human experience:…"/>
          <p:cNvSpPr txBox="1"/>
          <p:nvPr>
            <p:ph type="body" sz="quarter" idx="4294967295"/>
          </p:nvPr>
        </p:nvSpPr>
        <p:spPr>
          <a:xfrm>
            <a:off x="277663" y="1267121"/>
            <a:ext cx="5024783" cy="2296266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323298">
              <a:spcBef>
                <a:spcPts val="700"/>
              </a:spcBef>
              <a:buSzTx/>
              <a:buNone/>
              <a:defRPr b="1" sz="1619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As of March 10: Things are not moving in the right direction: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R</a:t>
            </a:r>
            <a:r>
              <a:rPr baseline="-5998"/>
              <a:t>0</a:t>
            </a:r>
            <a:r>
              <a:t>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can the R</a:t>
            </a:r>
            <a:r>
              <a:rPr baseline="-5998"/>
              <a:t>0</a:t>
            </a:r>
            <a:r>
              <a:t> be changed?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will the R</a:t>
            </a:r>
            <a:r>
              <a:rPr baseline="-5998"/>
              <a:t>0</a:t>
            </a:r>
            <a:r>
              <a:t> change?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asymptote share of the population?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mortality rate?</a:t>
            </a:r>
          </a:p>
        </p:txBody>
      </p:sp>
      <p:pic>
        <p:nvPicPr>
          <p:cNvPr id="2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662" y="3563384"/>
            <a:ext cx="5024784" cy="3080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3025" y="1119015"/>
            <a:ext cx="3285195" cy="56734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atch Our Breath…"/>
          <p:cNvSpPr txBox="1"/>
          <p:nvPr>
            <p:ph type="title"/>
          </p:nvPr>
        </p:nvSpPr>
        <p:spPr>
          <a:xfrm>
            <a:off x="276457" y="-3"/>
            <a:ext cx="8572501" cy="1270005"/>
          </a:xfrm>
          <a:prstGeom prst="rect">
            <a:avLst/>
          </a:prstGeom>
        </p:spPr>
        <p:txBody>
          <a:bodyPr/>
          <a:lstStyle/>
          <a:p>
            <a:pPr/>
            <a:r>
              <a:t>Notes</a:t>
            </a:r>
          </a:p>
        </p:txBody>
      </p:sp>
      <p:sp>
        <p:nvSpPr>
          <p:cNvPr id="281" name="Ask a couple of questions?…"/>
          <p:cNvSpPr txBox="1"/>
          <p:nvPr>
            <p:ph type="body" sz="half" idx="1"/>
          </p:nvPr>
        </p:nvSpPr>
        <p:spPr>
          <a:xfrm>
            <a:off x="276455" y="1270000"/>
            <a:ext cx="3810005" cy="476250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1200"/>
              </a:spcBef>
            </a:pPr>
          </a:p>
        </p:txBody>
      </p:sp>
      <p:pic>
        <p:nvPicPr>
          <p:cNvPr id="2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6457" y="1270000"/>
            <a:ext cx="4762503" cy="476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oronavirus II"/>
          <p:cNvSpPr txBox="1"/>
          <p:nvPr>
            <p:ph type="title" idx="4294967295"/>
          </p:nvPr>
        </p:nvSpPr>
        <p:spPr>
          <a:xfrm>
            <a:off x="228600" y="0"/>
            <a:ext cx="86995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lnSpc>
                <a:spcPts val="11600"/>
              </a:lnSpc>
              <a:defRPr sz="8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Coronavirus II</a:t>
            </a:r>
          </a:p>
        </p:txBody>
      </p:sp>
      <p:sp>
        <p:nvSpPr>
          <p:cNvPr id="193" name="We do not really know where we are, as of Mo Apr 6:…"/>
          <p:cNvSpPr txBox="1"/>
          <p:nvPr>
            <p:ph type="body" sz="half" idx="4294967295"/>
          </p:nvPr>
        </p:nvSpPr>
        <p:spPr>
          <a:xfrm>
            <a:off x="228600" y="1587500"/>
            <a:ext cx="3216355" cy="4800010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214884">
              <a:lnSpc>
                <a:spcPts val="2800"/>
              </a:lnSpc>
              <a:spcBef>
                <a:spcPts val="500"/>
              </a:spcBef>
              <a:buSzTx/>
              <a:buNone/>
              <a:defRPr b="1" sz="141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We do not really know where we are, as of Mo Apr 6:</a:t>
            </a:r>
          </a:p>
          <a:p>
            <a:pPr marL="161162" indent="-161162" defTabSz="214884">
              <a:lnSpc>
                <a:spcPts val="2400"/>
              </a:lnSpc>
              <a:spcBef>
                <a:spcPts val="500"/>
              </a:spcBef>
              <a:buSzPct val="100000"/>
              <a:buFont typeface="Arial"/>
              <a:defRPr sz="112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Best thing I have read comes from Jim Stock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https://drive.google.com/file/d/12MV466ZZy5xHir4xdPhoTrL1oO8CbZU-/view</a:t>
            </a:r>
            <a:r>
              <a:t>&gt;:</a:t>
            </a:r>
          </a:p>
          <a:p>
            <a:pPr lvl="1" marL="376046" indent="-161162" defTabSz="214884">
              <a:lnSpc>
                <a:spcPts val="2400"/>
              </a:lnSpc>
              <a:spcBef>
                <a:spcPts val="500"/>
              </a:spcBef>
              <a:buSzPct val="100000"/>
              <a:buFont typeface="Arial"/>
              <a:defRPr sz="112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basic SIR epidemiological model of contagion</a:t>
            </a:r>
          </a:p>
          <a:p>
            <a:pPr lvl="1" marL="376046" indent="-161162" defTabSz="214884">
              <a:lnSpc>
                <a:spcPts val="2400"/>
              </a:lnSpc>
              <a:spcBef>
                <a:spcPts val="500"/>
              </a:spcBef>
              <a:buSzPct val="100000"/>
              <a:buFont typeface="Arial"/>
              <a:defRPr sz="112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effect of social distancing and business shutdowns on epidemic dynamics enters the model through a single parameter: the case transmission rate β</a:t>
            </a:r>
          </a:p>
          <a:p>
            <a:pPr lvl="1" marL="376046" indent="-161162" defTabSz="214884">
              <a:lnSpc>
                <a:spcPts val="2400"/>
              </a:lnSpc>
              <a:spcBef>
                <a:spcPts val="500"/>
              </a:spcBef>
              <a:buSzPct val="100000"/>
              <a:buFont typeface="Arial"/>
              <a:defRPr sz="112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Re-express the model in terms of β and the asymptomatic (or not very symptomatic) hence non-tested rate—the fraction of the infected who are not tested</a:t>
            </a:r>
          </a:p>
          <a:p>
            <a:pPr lvl="1" marL="376046" indent="-161162" defTabSz="214884">
              <a:lnSpc>
                <a:spcPts val="2400"/>
              </a:lnSpc>
              <a:spcBef>
                <a:spcPts val="500"/>
              </a:spcBef>
              <a:buSzPct val="100000"/>
              <a:buFont typeface="Arial"/>
              <a:defRPr sz="112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COVID-19 non-testing rate is unidentified in our model </a:t>
            </a:r>
          </a:p>
          <a:p>
            <a:pPr lvl="1" marL="376046" indent="-161162" defTabSz="214884">
              <a:lnSpc>
                <a:spcPts val="2400"/>
              </a:lnSpc>
              <a:spcBef>
                <a:spcPts val="500"/>
              </a:spcBef>
              <a:buSzPct val="100000"/>
              <a:buFont typeface="Arial"/>
              <a:defRPr sz="112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Estimates in the epidemiological literature range from 0.18 to 0.86. </a:t>
            </a:r>
          </a:p>
          <a:p>
            <a:pPr lvl="2" marL="590930" indent="-161162" defTabSz="214884">
              <a:lnSpc>
                <a:spcPts val="2400"/>
              </a:lnSpc>
              <a:spcBef>
                <a:spcPts val="500"/>
              </a:spcBef>
              <a:buSzPct val="100000"/>
              <a:buFont typeface="Arial"/>
              <a:defRPr sz="112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asymptomatic rate could be estimated accurately and quickly by testing a random sample</a:t>
            </a:r>
          </a:p>
          <a:p>
            <a:pPr marL="161162" indent="-161162" defTabSz="214884">
              <a:lnSpc>
                <a:spcPts val="2400"/>
              </a:lnSpc>
              <a:spcBef>
                <a:spcPts val="500"/>
              </a:spcBef>
              <a:buSzPct val="100000"/>
              <a:buFont typeface="Arial"/>
              <a:defRPr sz="112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optimal policy response and its economic consequences hinge critically on the asymptomatic rate</a:t>
            </a:r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44954" y="1587500"/>
            <a:ext cx="5465734" cy="2602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44954" y="4190229"/>
            <a:ext cx="1925285" cy="2483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70238" y="4190229"/>
            <a:ext cx="1761053" cy="2483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131290" y="4190229"/>
            <a:ext cx="565336" cy="2483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696625" y="4190229"/>
            <a:ext cx="878026" cy="2483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54" y="228600"/>
            <a:ext cx="8670715" cy="4128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254" y="253229"/>
            <a:ext cx="4911224" cy="63345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51720" y="253229"/>
            <a:ext cx="4492280" cy="6334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1565" y="253229"/>
            <a:ext cx="1475794" cy="64824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87358" y="253229"/>
            <a:ext cx="2292062" cy="6482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Financial Times Graphs Blown Up…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283463">
              <a:lnSpc>
                <a:spcPts val="7100"/>
              </a:lnSpc>
              <a:defRPr sz="496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Financial Times Graphs Blown Up…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10" y="3679989"/>
            <a:ext cx="4419843" cy="30640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02645" y="3905731"/>
            <a:ext cx="4150855" cy="2838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74372" y="1587500"/>
            <a:ext cx="4150856" cy="3152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683" y="196691"/>
            <a:ext cx="8796755" cy="60152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410" y="212534"/>
            <a:ext cx="8817775" cy="6112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