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1.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565625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adler-read.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338326">
              <a:defRPr sz="2900">
                <a:uFill>
                  <a:solidFill>
                    <a:srgbClr val="000000"/>
                  </a:solidFill>
                </a:uFill>
              </a:defRPr>
            </a:pPr>
            <a:r>
              <a:t>U.C. Berkeley: Economics 115: Spring 2020</a:t>
            </a:r>
            <a:r>
              <a:rPr sz="5100">
                <a:latin typeface="Calibri"/>
                <a:ea typeface="Calibri"/>
                <a:cs typeface="Calibri"/>
                <a:sym typeface="Calibri"/>
              </a:rPr>
              <a:t> </a:t>
            </a:r>
            <a:endParaRPr sz="5100"/>
          </a:p>
          <a:p>
            <a:pPr defTabSz="338326">
              <a:defRPr sz="4400">
                <a:uFill>
                  <a:solidFill>
                    <a:srgbClr val="000000"/>
                  </a:solidFill>
                </a:uFill>
                <a:latin typeface="Calibri"/>
                <a:ea typeface="Calibri"/>
                <a:cs typeface="Calibri"/>
                <a:sym typeface="Calibri"/>
              </a:defRPr>
            </a:pPr>
            <a:r>
              <a:t>20th Century Economic History: Lecture 1: Introduction</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2020-01-22</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2020-01-22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https://github.com/braddelong/public-files/blob/master/econ-115-lecture-1.pptx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W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Why?</a:t>
            </a:r>
          </a:p>
        </p:txBody>
      </p:sp>
      <p:sp>
        <p:nvSpPr>
          <p:cNvPr id="64" name="Why do I say the long twentieth century really started the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Why do I say the long twentieth century really started then?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67"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Why?</a:t>
            </a:r>
          </a:p>
        </p:txBody>
      </p:sp>
      <p:sp>
        <p:nvSpPr>
          <p:cNvPr id="70" name="Why do I say the long twentieth century really ended the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Why do I say the long twentieth century really ended then?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73"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76"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79"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Utopia?"/>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Utopia?</a:t>
            </a:r>
          </a:p>
        </p:txBody>
      </p:sp>
      <p:sp>
        <p:nvSpPr>
          <p:cNvPr id="82" name="Well, then, the world today must be a utopia, right?"/>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Well, then, the world today must be a utopia, right?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topia?"/>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Utopia?</a:t>
            </a:r>
          </a:p>
        </p:txBody>
      </p:sp>
      <p:sp>
        <p:nvSpPr>
          <p:cNvPr id="85" name="Well, then, Greater San Francisco today must be a utopia, right?"/>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Well, then, Greater San Francisco today must be a utopia, right?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88"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91"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94"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Why Wasn’t the World Richer in 1870?"/>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Why Wasn’t the World Richer in 1870?</a:t>
            </a:r>
          </a:p>
        </p:txBody>
      </p:sp>
      <p:sp>
        <p:nvSpPr>
          <p:cNvPr id="97" name="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
          <p:cNvSpPr txBox="1"/>
          <p:nvPr>
            <p:ph type="body" idx="4294967295"/>
          </p:nvPr>
        </p:nvSpPr>
        <p:spPr>
          <a:xfrm>
            <a:off x="277663" y="1267121"/>
            <a:ext cx="8572501" cy="5397503"/>
          </a:xfrm>
          <a:prstGeom prst="rect">
            <a:avLst/>
          </a:prstGeom>
        </p:spPr>
        <p:txBody>
          <a:bodyPr lIns="45718" tIns="45718" rIns="45718" bIns="45718" anchor="t"/>
          <a:lstStyle/>
          <a:p>
            <a:pPr marL="0" indent="0" defTabSz="384047">
              <a:spcBef>
                <a:spcPts val="1000"/>
              </a:spcBef>
              <a:buSzTx/>
              <a:buFont typeface="Arial"/>
              <a:buNone/>
              <a:defRPr b="1" sz="2000">
                <a:uFill>
                  <a:solidFill>
                    <a:srgbClr val="000000"/>
                  </a:solidFill>
                </a:uFill>
                <a:latin typeface="+mn-lt"/>
                <a:ea typeface="+mn-ea"/>
                <a:cs typeface="+mn-cs"/>
                <a:sym typeface="Helvetica"/>
              </a:defRPr>
            </a:pPr>
            <a:r>
              <a:t>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Because of rapidly rising inequality: the coming of the modern state with its police and its army allowed the rich to hold on to massive amounts of property.</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Because of capitalism: capitalists still the property of the farmers and the craftsmen and turned them into wage-slaves.</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Because of Malthusian pressures: population growth meant that average farm sizes in 1870 were but 2/5 of what they had been in 1500.</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premise is false: the typical human in 1870 had roughly four times the standard of living of the typical human in 1500.</a:t>
            </a:r>
          </a:p>
          <a:p>
            <a:pPr marL="336883" indent="-336883" defTabSz="384047">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00"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he Long 20th Century’s Economic Revolution"/>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Long 20th Century’s Economic Revolution</a:t>
            </a:r>
          </a:p>
        </p:txBody>
      </p:sp>
      <p:sp>
        <p:nvSpPr>
          <p:cNvPr id="103" name="Its principal source was:…"/>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Its principal source was:</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existence of a market economy: rapid modern economic growth is inevitable once you have a stable market economy with secure property rights.</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cheap ocean and rail transport that destroyed distance as a cost and brought economies all over the world cheek-by-jowl: this greatly amplified the division of labor, and prosperity depends primarily on a fine division of labor.</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transformation and routinization of invention, via the creation of the industrial research labs to develop and the communities of engineering practice to understand and the corporations to deploy—these were the things that supercharged economic growth</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The ability to greatly ramp up the rate of exploitation, and so devote much more of society’s production to investment and capital accumulation.</a:t>
            </a:r>
          </a:p>
          <a:p>
            <a:pPr marL="344905" indent="-344905" defTabSz="393191">
              <a:spcBef>
                <a:spcPts val="1000"/>
              </a:spcBef>
              <a:buSzPct val="100000"/>
              <a:buAutoNum type="alphaUcPeriod" startAt="1"/>
              <a:defRPr sz="2000">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06"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hich Economist Was Right?"/>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latin typeface="Calibri"/>
                <a:ea typeface="Calibri"/>
                <a:cs typeface="Calibri"/>
                <a:sym typeface="Calibri"/>
              </a:defRPr>
            </a:lvl1pPr>
          </a:lstStyle>
          <a:p>
            <a:pPr/>
            <a:r>
              <a:t>Which Economist Was Right?</a:t>
            </a:r>
          </a:p>
        </p:txBody>
      </p:sp>
      <p:sp>
        <p:nvSpPr>
          <p:cNvPr id="109" name="Who writing in the 19th century had more of a grasp of the possibilities that the 20th century was going to br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writing in the 19th century had more of a grasp of the possibilities that the 20th century was going to bring?</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 (and his under-appreciated BFF, Friedrich Engels)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William Stanley Jevons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2"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15"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18" name="What fraction of people today live in countries where average income per capita is greater than $40,000 per yea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people today live in countries where average income</a:t>
            </a:r>
            <a:r>
              <a:rPr i="1"/>
              <a:t> per capita</a:t>
            </a:r>
            <a:r>
              <a:t> is greater than $40,000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How I End the Chapter"/>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How I End the Chapter</a:t>
            </a:r>
          </a:p>
        </p:txBody>
      </p:sp>
      <p:sp>
        <p:nvSpPr>
          <p:cNvPr id="121" name="I try to cement in your brains two words to describe how you should think about the history of the long 20th century. What are those two words?"/>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I try to cement in your brains two words to describe how you should think about the history of the long 20th century. What are those two 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43"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24"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25"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28"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31"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134"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137"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140"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143"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146"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149"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2. The View from 3000: Themes &amp; Big Ideas</a:t>
            </a:r>
          </a:p>
        </p:txBody>
      </p:sp>
      <p:sp>
        <p:nvSpPr>
          <p:cNvPr id="152"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6"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When should I have my office hours?</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M 11:00-12:00 &amp; T 10:30-11:30,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W 11:00-12:00 &amp; Th 11:00-12:00,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M 16:00-17:00 &amp; T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W 16:00-17:00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2" indent="-332872" defTabSz="379474">
              <a:spcBef>
                <a:spcPts val="900"/>
              </a:spcBef>
              <a:buSzPct val="100000"/>
              <a:buAutoNum type="alphaUcPeriod" startAt="1"/>
              <a:defRPr sz="1900">
                <a:uFill>
                  <a:solidFill>
                    <a:srgbClr val="000000"/>
                  </a:solidFill>
                </a:uFill>
                <a:latin typeface="Times New Roman"/>
                <a:ea typeface="Times New Roman"/>
                <a:cs typeface="Times New Roman"/>
                <a:sym typeface="Times New Roman"/>
              </a:defRPr>
            </a:pPr>
            <a:r>
              <a:t>M 11:00-12:00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155"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158"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161"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164"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167"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170"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173"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176"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179"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182"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You Should Have Already"/>
          <p:cNvSpPr txBox="1"/>
          <p:nvPr>
            <p:ph type="title" idx="4294967295"/>
          </p:nvPr>
        </p:nvSpPr>
        <p:spPr>
          <a:xfrm>
            <a:off x="277663" y="-2"/>
            <a:ext cx="8572501" cy="1267126"/>
          </a:xfrm>
          <a:prstGeom prst="rect">
            <a:avLst/>
          </a:prstGeom>
        </p:spPr>
        <p:txBody>
          <a:bodyPr lIns="45718" tIns="45718" rIns="45718" bIns="45718"/>
          <a:lstStyle>
            <a:lvl1pPr defTabSz="420623">
              <a:defRPr sz="5500">
                <a:uFill>
                  <a:solidFill>
                    <a:srgbClr val="000000"/>
                  </a:solidFill>
                </a:uFill>
              </a:defRPr>
            </a:lvl1pPr>
          </a:lstStyle>
          <a:p>
            <a:pPr/>
            <a:r>
              <a:t>You Should Have Already</a:t>
            </a:r>
          </a:p>
        </p:txBody>
      </p:sp>
      <p:sp>
        <p:nvSpPr>
          <p:cNvPr id="49" name="Bought your books…"/>
          <p:cNvSpPr txBox="1"/>
          <p:nvPr>
            <p:ph type="body" idx="4294967295"/>
          </p:nvPr>
        </p:nvSpPr>
        <p:spPr>
          <a:xfrm>
            <a:off x="277663" y="1267121"/>
            <a:ext cx="8572501" cy="5397503"/>
          </a:xfrm>
          <a:prstGeom prst="rect">
            <a:avLst/>
          </a:prstGeom>
        </p:spPr>
        <p:txBody>
          <a:bodyPr lIns="45718" tIns="45718" rIns="45718" bIns="45718" anchor="t"/>
          <a:lstStyle/>
          <a:p>
            <a:pPr marL="317633" indent="-317633" defTabSz="452627">
              <a:spcBef>
                <a:spcPts val="1100"/>
              </a:spcBef>
              <a:buSzPct val="100000"/>
              <a:buAutoNum type="arabicPeriod" startAt="1"/>
              <a:defRPr sz="2300">
                <a:uFill>
                  <a:solidFill>
                    <a:srgbClr val="000000"/>
                  </a:solidFill>
                </a:uFill>
                <a:latin typeface="Times New Roman"/>
                <a:ea typeface="Times New Roman"/>
                <a:cs typeface="Times New Roman"/>
                <a:sym typeface="Times New Roman"/>
              </a:defRPr>
            </a:pPr>
            <a:r>
              <a:t>Bought your books</a:t>
            </a:r>
          </a:p>
          <a:p>
            <a:pPr lvl="1" marL="615415" indent="-238224" defTabSz="452627">
              <a:spcBef>
                <a:spcPts val="0"/>
              </a:spcBef>
              <a:buSzPct val="100000"/>
              <a:defRPr b="1" sz="2300">
                <a:latin typeface="Times New Roman"/>
                <a:ea typeface="Times New Roman"/>
                <a:cs typeface="Times New Roman"/>
                <a:sym typeface="Times New Roman"/>
              </a:defRPr>
            </a:pPr>
            <a:r>
              <a:t>Robert Allen</a:t>
            </a:r>
            <a:r>
              <a:rPr b="0"/>
              <a:t> (2011): </a:t>
            </a:r>
            <a:r>
              <a:rPr b="0" i="1"/>
              <a:t>Global Economic History: A Very Short Introduction</a:t>
            </a:r>
            <a:r>
              <a:rPr b="0"/>
              <a:t> </a:t>
            </a:r>
          </a:p>
          <a:p>
            <a:pPr lvl="1" marL="615415" indent="-238224" defTabSz="452627">
              <a:spcBef>
                <a:spcPts val="0"/>
              </a:spcBef>
              <a:buSzPct val="100000"/>
              <a:defRPr b="1" sz="2300">
                <a:latin typeface="Times New Roman"/>
                <a:ea typeface="Times New Roman"/>
                <a:cs typeface="Times New Roman"/>
                <a:sym typeface="Times New Roman"/>
              </a:defRPr>
            </a:pPr>
            <a:r>
              <a:t>Stephen Cohen and J. Bradford DeLong</a:t>
            </a:r>
            <a:r>
              <a:rPr b="0"/>
              <a:t> (2016): </a:t>
            </a:r>
            <a:r>
              <a:rPr b="0" i="1"/>
              <a:t>Concrete Economics: A Hamilton Approach to Economic Policy</a:t>
            </a:r>
          </a:p>
          <a:p>
            <a:pPr lvl="1" marL="615415" indent="-238224" defTabSz="452627">
              <a:spcBef>
                <a:spcPts val="0"/>
              </a:spcBef>
              <a:buSzPct val="100000"/>
              <a:defRPr b="1" sz="2300">
                <a:latin typeface="Times New Roman"/>
                <a:ea typeface="Times New Roman"/>
                <a:cs typeface="Times New Roman"/>
                <a:sym typeface="Times New Roman"/>
              </a:defRPr>
            </a:pPr>
            <a:r>
              <a:t>Partha Dasgupta</a:t>
            </a:r>
            <a:r>
              <a:rPr b="0"/>
              <a:t> (2007): </a:t>
            </a:r>
            <a:r>
              <a:rPr b="0" i="1"/>
              <a:t>Economics: A Very Short Introduction</a:t>
            </a:r>
          </a:p>
          <a:p>
            <a:pPr lvl="1" marL="615415" indent="-238224" defTabSz="452627">
              <a:spcBef>
                <a:spcPts val="0"/>
              </a:spcBef>
              <a:buSzPct val="100000"/>
              <a:defRPr b="1" sz="2300">
                <a:latin typeface="Times New Roman"/>
                <a:ea typeface="Times New Roman"/>
                <a:cs typeface="Times New Roman"/>
                <a:sym typeface="Times New Roman"/>
              </a:defRPr>
            </a:pPr>
            <a:r>
              <a:t>Barry Eichengreen</a:t>
            </a:r>
            <a:r>
              <a:rPr b="0"/>
              <a:t> (2008): </a:t>
            </a:r>
            <a:r>
              <a:rPr b="0" i="1"/>
              <a:t>Globalizing Capital: A Short History of the World Monetary System</a:t>
            </a:r>
          </a:p>
          <a:p>
            <a:pPr lvl="1" marL="615415" indent="-238224" defTabSz="452627">
              <a:spcBef>
                <a:spcPts val="0"/>
              </a:spcBef>
              <a:buSzPct val="100000"/>
              <a:defRPr b="1" sz="2300">
                <a:latin typeface="Times New Roman"/>
                <a:ea typeface="Times New Roman"/>
                <a:cs typeface="Times New Roman"/>
                <a:sym typeface="Times New Roman"/>
              </a:defRPr>
            </a:pPr>
            <a:r>
              <a:t>Robert Skidelsky</a:t>
            </a:r>
            <a:r>
              <a:rPr b="0"/>
              <a:t> (2010): </a:t>
            </a:r>
            <a:r>
              <a:rPr b="0" i="1"/>
              <a:t>Keynes: A Very Short Introduction</a:t>
            </a:r>
          </a:p>
          <a:p>
            <a:pPr marL="317633" indent="-317633" defTabSz="452627">
              <a:spcBef>
                <a:spcPts val="0"/>
              </a:spcBef>
              <a:buSzPct val="100000"/>
              <a:buAutoNum type="arabicPeriod" startAt="1"/>
              <a:defRPr sz="2300">
                <a:latin typeface="Times New Roman"/>
                <a:ea typeface="Times New Roman"/>
                <a:cs typeface="Times New Roman"/>
                <a:sym typeface="Times New Roman"/>
              </a:defRPr>
            </a:pPr>
            <a:r>
              <a:t>Downloaded the main (DRAFT) course text: J. Bradford DeLong: </a:t>
            </a:r>
            <a:r>
              <a:rPr i="1"/>
              <a:t>Slouching Towards Utopia?: An Economic History of the Long Twentieth Century</a:t>
            </a:r>
            <a:r>
              <a:t> &lt;</a:t>
            </a:r>
            <a:r>
              <a:rPr u="sng">
                <a:solidFill>
                  <a:srgbClr val="0000FF"/>
                </a:solidFill>
                <a:uFill>
                  <a:solidFill>
                    <a:srgbClr val="0000FF"/>
                  </a:solidFill>
                </a:uFill>
                <a:hlinkClick r:id="rId2" invalidUrl="" action="" tgtFrame="" tooltip="" history="1" highlightClick="0" endSnd="0"/>
              </a:rPr>
              <a:t>https://delong.typepad.com/files/slouching-towards-utopia-fall-2019.zip</a:t>
            </a:r>
            <a:r>
              <a:t>&gt;</a:t>
            </a:r>
          </a:p>
          <a:p>
            <a:pPr marL="317633" indent="-317633" defTabSz="452627">
              <a:spcBef>
                <a:spcPts val="0"/>
              </a:spcBef>
              <a:buSzPct val="100000"/>
              <a:buAutoNum type="arabicPeriod" startAt="1"/>
              <a:defRPr sz="2300">
                <a:latin typeface="Times New Roman"/>
                <a:ea typeface="Times New Roman"/>
                <a:cs typeface="Times New Roman"/>
                <a:sym typeface="Times New Roman"/>
              </a:defRPr>
            </a:pPr>
            <a:r>
              <a:t>Bought and registered your iClicker; and brought it to class today</a:t>
            </a:r>
          </a:p>
          <a:p>
            <a:pPr marL="317633" indent="-317633" defTabSz="452627">
              <a:spcBef>
                <a:spcPts val="1100"/>
              </a:spcBef>
              <a:buSzPct val="100000"/>
              <a:buAutoNum type="arabicPeriod" startAt="1"/>
              <a:defRPr sz="2300">
                <a:uFill>
                  <a:solidFill>
                    <a:srgbClr val="000000"/>
                  </a:solidFill>
                </a:uFill>
                <a:latin typeface="Times New Roman"/>
                <a:ea typeface="Times New Roman"/>
                <a:cs typeface="Times New Roman"/>
                <a:sym typeface="Times New Roman"/>
              </a:defRPr>
            </a:pPr>
            <a:r>
              <a:t>Done </a:t>
            </a:r>
            <a:r>
              <a:rPr b="1"/>
              <a:t>Assignment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185"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188"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191"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194"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00">
                <a:uFill>
                  <a:solidFill>
                    <a:srgbClr val="000000"/>
                  </a:solidFill>
                </a:uFill>
                <a:latin typeface="+mn-lt"/>
                <a:ea typeface="+mn-ea"/>
                <a:cs typeface="+mn-cs"/>
                <a:sym typeface="Helvetica"/>
              </a:defRPr>
            </a:pPr>
            <a:r>
              <a:t>On to Chapter 3: Globalizing the World, 1870-1914 (&amp; Eichengreen, 1&amp;2):</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1870 (and not 1800, or 1730, or 1500) as when things really change…</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Globalization in trade and migration and communications…</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Invention and innovation through science and technology via industrial research labs, communities of engineering practice, and large corporations with their value chains…</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The world economy becomes one story…</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And a progressive story…</a:t>
            </a:r>
          </a:p>
          <a:p>
            <a:pPr marL="226193"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Plus: beating up on Henry David Thoreau</a:t>
            </a:r>
          </a:p>
          <a:p>
            <a:pPr lvl="1" marL="584332" indent="-226193" defTabSz="429768">
              <a:spcBef>
                <a:spcPts val="1100"/>
              </a:spcBef>
              <a:buSzPct val="100000"/>
              <a:defRPr sz="2200">
                <a:uFill>
                  <a:solidFill>
                    <a:srgbClr val="000000"/>
                  </a:solidFill>
                </a:uFill>
                <a:latin typeface="Times New Roman"/>
                <a:ea typeface="Times New Roman"/>
                <a:cs typeface="Times New Roman"/>
                <a:sym typeface="Times New Roman"/>
              </a:defRPr>
            </a:pPr>
            <a:r>
              <a:t>And worrying about Princess Adelaide and the whooping cough (which in 1840 killed 2% of all those born, and 10% of those affected)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tch Our Breath…"/>
          <p:cNvSpPr txBox="1"/>
          <p:nvPr>
            <p:ph type="title"/>
          </p:nvPr>
        </p:nvSpPr>
        <p:spPr>
          <a:xfrm>
            <a:off x="276457" y="-2"/>
            <a:ext cx="8572501" cy="1270003"/>
          </a:xfrm>
          <a:prstGeom prst="rect">
            <a:avLst/>
          </a:prstGeom>
        </p:spPr>
        <p:txBody>
          <a:bodyPr/>
          <a:lstStyle/>
          <a:p>
            <a:pPr/>
            <a:r>
              <a:t>Catch Our Breath…</a:t>
            </a:r>
          </a:p>
        </p:txBody>
      </p:sp>
      <p:sp>
        <p:nvSpPr>
          <p:cNvPr id="197"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98"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atch Our Breath…"/>
          <p:cNvSpPr txBox="1"/>
          <p:nvPr>
            <p:ph type="title"/>
          </p:nvPr>
        </p:nvSpPr>
        <p:spPr>
          <a:xfrm>
            <a:off x="276457" y="-2"/>
            <a:ext cx="8572501" cy="1270003"/>
          </a:xfrm>
          <a:prstGeom prst="rect">
            <a:avLst/>
          </a:prstGeom>
        </p:spPr>
        <p:txBody>
          <a:bodyPr/>
          <a:lstStyle/>
          <a:p>
            <a:pPr/>
            <a:r>
              <a:t>Notes</a:t>
            </a:r>
          </a:p>
        </p:txBody>
      </p:sp>
      <p:sp>
        <p:nvSpPr>
          <p:cNvPr id="201" name="Ask a couple of questions?…"/>
          <p:cNvSpPr txBox="1"/>
          <p:nvPr>
            <p:ph type="body" sz="half" idx="1"/>
          </p:nvPr>
        </p:nvSpPr>
        <p:spPr>
          <a:xfrm>
            <a:off x="276456" y="1270000"/>
            <a:ext cx="3810003" cy="4762500"/>
          </a:xfrm>
          <a:prstGeom prst="rect">
            <a:avLst/>
          </a:prstGeom>
        </p:spPr>
        <p:txBody>
          <a:bodyPr anchor="t"/>
          <a:lstStyle/>
          <a:p>
            <a:pPr>
              <a:spcBef>
                <a:spcPts val="1200"/>
              </a:spcBef>
            </a:pPr>
          </a:p>
        </p:txBody>
      </p:sp>
      <p:pic>
        <p:nvPicPr>
          <p:cNvPr id="202"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ssignment 1: Suggested Question for Course FAQ"/>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Assignment 1: Suggested Question for Course FAQ</a:t>
            </a:r>
          </a:p>
        </p:txBody>
      </p:sp>
      <p:sp>
        <p:nvSpPr>
          <p:cNvPr id="52" name="Read the syllabus documents at: &lt;https://bcourses.berkeley.edu/courses/1487684&gt;, &lt;https://bcourses.berkeley.edu/courses/1487684/discussion_topics/5655555&gt;, &lt;https://bcourses.berkeley.edu/courses/1487684/discussion_topics/5655977&gt;, and &lt;https://bcourses.berkeley.edu/courses/1487684/discussion_topics/5656252&gt;…"/>
          <p:cNvSpPr txBox="1"/>
          <p:nvPr>
            <p:ph type="body" idx="4294967295"/>
          </p:nvPr>
        </p:nvSpPr>
        <p:spPr>
          <a:xfrm>
            <a:off x="277663" y="1267121"/>
            <a:ext cx="8572501" cy="5397503"/>
          </a:xfrm>
          <a:prstGeom prst="rect">
            <a:avLst/>
          </a:prstGeom>
        </p:spPr>
        <p:txBody>
          <a:bodyPr lIns="45718" tIns="45718" rIns="45718" bIns="45718" anchor="t"/>
          <a:lstStyle/>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Read the syllabus documents at: &lt;</a:t>
            </a:r>
            <a:r>
              <a:rPr u="sng">
                <a:solidFill>
                  <a:srgbClr val="0000FF"/>
                </a:solidFill>
                <a:uFill>
                  <a:solidFill>
                    <a:srgbClr val="0000FF"/>
                  </a:solidFill>
                </a:uFill>
                <a:hlinkClick r:id="rId2" invalidUrl="" action="" tgtFrame="" tooltip="" history="1" highlightClick="0" endSnd="0"/>
              </a:rPr>
              <a:t>https://bcourses.berkeley.edu/courses/1487684</a:t>
            </a:r>
            <a:r>
              <a:t>&gt;,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 and &lt;</a:t>
            </a:r>
            <a:r>
              <a:rPr u="sng">
                <a:solidFill>
                  <a:srgbClr val="0000FF"/>
                </a:solidFill>
                <a:uFill>
                  <a:solidFill>
                    <a:srgbClr val="0000FF"/>
                  </a:solidFill>
                </a:uFill>
                <a:hlinkClick r:id="rId5" invalidUrl="" action="" tgtFrame="" tooltip="" history="1" highlightClick="0" endSnd="0"/>
              </a:rPr>
              <a:t>https://bcourses.berkeley.edu/courses/1487684/discussion_topics/5656252</a:t>
            </a:r>
            <a:r>
              <a:t>&gt;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Using the information in the syllabus, think up a question that should be on the FAQ—the Frequently Asked Question—list for the course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Answer the question you thought up</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Upload your question and answer to your account at the course on canvas at: &lt;</a:t>
            </a:r>
            <a:r>
              <a:rPr u="sng">
                <a:solidFill>
                  <a:srgbClr val="0000FF"/>
                </a:solidFill>
                <a:uFill>
                  <a:solidFill>
                    <a:srgbClr val="0000FF"/>
                  </a:solidFill>
                </a:uFill>
                <a:hlinkClick r:id="rId2"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1. My Grand Narrative</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This course covers the history of the long twentieth century, beginning in 1870 and ending in 2016:</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By now you all should have finished reading chapters 1 &amp; 2 of my book draft…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But it is well known that most of us are, most of the time, bad readers…</a:t>
            </a:r>
          </a:p>
          <a:p>
            <a:pPr marL="240631" indent="-240631" defTabSz="457200">
              <a:spcBef>
                <a:spcPts val="1200"/>
              </a:spcBef>
              <a:buSzPct val="100000"/>
              <a:defRPr b="1">
                <a:uFill>
                  <a:solidFill>
                    <a:srgbClr val="000000"/>
                  </a:solidFill>
                </a:uFill>
                <a:latin typeface="Times New Roman"/>
                <a:ea typeface="Times New Roman"/>
                <a:cs typeface="Times New Roman"/>
                <a:sym typeface="Times New Roman"/>
              </a:defRPr>
            </a:pPr>
            <a:r>
              <a:t>Andy Matuschak</a:t>
            </a:r>
            <a:r>
              <a:rPr b="0"/>
              <a:t>: </a:t>
            </a:r>
            <a:r>
              <a:rPr b="0" i="1"/>
              <a:t>Why Books Don’t Work</a:t>
            </a:r>
            <a:r>
              <a:rPr b="0"/>
              <a:t> &lt;</a:t>
            </a:r>
            <a:r>
              <a:rPr b="0" u="sng">
                <a:solidFill>
                  <a:srgbClr val="0000FF"/>
                </a:solidFill>
                <a:uFill>
                  <a:solidFill>
                    <a:srgbClr val="0000FF"/>
                  </a:solidFill>
                </a:uFill>
                <a:hlinkClick r:id="rId2" invalidUrl="" action="" tgtFrame="" tooltip="" history="1" highlightClick="0" endSnd="0"/>
              </a:rPr>
              <a:t>https://andymatuschak.org/books/</a:t>
            </a:r>
            <a:r>
              <a:rPr b="0"/>
              <a:t>&gt;: ‘Have you ever had a book… discover[ed] that you’d absorbed what amounts to a few sentences?… It happens to me regularly…. When someone asks a basic probing question, the edifice instantly collapses. Sometimes it’s a memory issue… just as often… I’ll realize I had never really understood… though I’d certainly thought I understood when I read the book…’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But: Active Reading"/>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But: Active Reading</a:t>
            </a:r>
          </a:p>
        </p:txBody>
      </p:sp>
      <p:sp>
        <p:nvSpPr>
          <p:cNvPr id="58" name="How can this be, since books are in fact ‘shockingly powerful knowledge-carrying artifact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can this be, since books are in fact ‘shockingly powerful knowledge-carrying artifacts’?</a:t>
            </a:r>
          </a:p>
          <a:p>
            <a:pPr marL="240631" indent="-240631" defTabSz="457200">
              <a:spcBef>
                <a:spcPts val="1200"/>
              </a:spcBef>
              <a:buSzPct val="100000"/>
              <a:defRPr b="1">
                <a:uFill>
                  <a:solidFill>
                    <a:srgbClr val="000000"/>
                  </a:solidFill>
                </a:uFill>
                <a:latin typeface="Times New Roman"/>
                <a:ea typeface="Times New Roman"/>
                <a:cs typeface="Times New Roman"/>
                <a:sym typeface="Times New Roman"/>
              </a:defRPr>
            </a:pPr>
            <a:r>
              <a:t>Matuschak</a:t>
            </a:r>
            <a:r>
              <a:rPr b="0"/>
              <a:t>: ‘Human progress in the era of mass communication makes clear that some readers really do absorb deep knowledge from books….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‘Readers can’t just read the words. They have to really think about them. Maybe take some notes. Discuss with others. Write an essay in response…. A book is a warmup for the thinking that happens later…’</a:t>
            </a:r>
          </a:p>
          <a:p>
            <a:pPr lvl="1" marL="621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Cf.: </a:t>
            </a:r>
            <a:r>
              <a:rPr b="1"/>
              <a:t>Mortimer Adler and Charles van Doren</a:t>
            </a:r>
            <a:r>
              <a:t> (1972): </a:t>
            </a:r>
            <a:r>
              <a:rPr i="1"/>
              <a:t>How to Read a Book</a:t>
            </a:r>
            <a:r>
              <a:t> &lt;</a:t>
            </a:r>
            <a:r>
              <a:rPr u="sng">
                <a:solidFill>
                  <a:srgbClr val="0000FF"/>
                </a:solidFill>
                <a:uFill>
                  <a:solidFill>
                    <a:srgbClr val="0000FF"/>
                  </a:solidFill>
                </a:uFill>
                <a:hlinkClick r:id="rId2" invalidUrl="" action="" tgtFrame="" tooltip="" history="1" highlightClick="0" endSnd="0"/>
              </a:rPr>
              <a:t>https://delong.typepad.com/files/adler-read.pdf</a:t>
            </a:r>
            <a:r>
              <a:t>&gt;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 let’s get started…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61" name="When do I say the long twentieth century really started? Wh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started? Why?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