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1pPr>
    <a:lvl2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2pPr>
    <a:lvl3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3pPr>
    <a:lvl4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4pPr>
    <a:lvl5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5pPr>
    <a:lvl6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6pPr>
    <a:lvl7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7pPr>
    <a:lvl8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8pPr>
    <a:lvl9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DBDB"/>
          </a:solidFill>
        </a:fill>
      </a:tcStyle>
    </a:wholeTbl>
    <a:band2H>
      <a:tcTxStyle b="def" i="def"/>
      <a:tcStyle>
        <a:tcBdr/>
        <a:fill>
          <a:solidFill>
            <a:srgbClr val="EEEEEE"/>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3CECE"/>
          </a:solidFill>
        </a:fill>
      </a:tcStyle>
    </a:wholeTbl>
    <a:band2H>
      <a:tcTxStyle b="def" i="def"/>
      <a:tcStyle>
        <a:tcBdr/>
        <a:fill>
          <a:solidFill>
            <a:srgbClr val="F1E8E8"/>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33" name="Shape 33"/>
          <p:cNvSpPr/>
          <p:nvPr>
            <p:ph type="sldImg"/>
          </p:nvPr>
        </p:nvSpPr>
        <p:spPr>
          <a:xfrm>
            <a:off x="1143000" y="685800"/>
            <a:ext cx="4572000" cy="3429000"/>
          </a:xfrm>
          <a:prstGeom prst="rect">
            <a:avLst/>
          </a:prstGeom>
        </p:spPr>
        <p:txBody>
          <a:bodyPr/>
          <a:lstStyle/>
          <a:p>
            <a:pPr/>
          </a:p>
        </p:txBody>
      </p:sp>
      <p:sp>
        <p:nvSpPr>
          <p:cNvPr id="34" name="Shape 3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mj-lt"/>
        <a:ea typeface="+mj-ea"/>
        <a:cs typeface="+mj-cs"/>
        <a:sym typeface="Avenir Roman"/>
      </a:defRPr>
    </a:lvl1pPr>
    <a:lvl2pPr indent="228600" defTabSz="457200" latinLnBrk="0">
      <a:lnSpc>
        <a:spcPct val="125000"/>
      </a:lnSpc>
      <a:defRPr sz="2400">
        <a:latin typeface="+mj-lt"/>
        <a:ea typeface="+mj-ea"/>
        <a:cs typeface="+mj-cs"/>
        <a:sym typeface="Avenir Roman"/>
      </a:defRPr>
    </a:lvl2pPr>
    <a:lvl3pPr indent="457200" defTabSz="457200" latinLnBrk="0">
      <a:lnSpc>
        <a:spcPct val="125000"/>
      </a:lnSpc>
      <a:defRPr sz="2400">
        <a:latin typeface="+mj-lt"/>
        <a:ea typeface="+mj-ea"/>
        <a:cs typeface="+mj-cs"/>
        <a:sym typeface="Avenir Roman"/>
      </a:defRPr>
    </a:lvl3pPr>
    <a:lvl4pPr indent="685800" defTabSz="457200" latinLnBrk="0">
      <a:lnSpc>
        <a:spcPct val="125000"/>
      </a:lnSpc>
      <a:defRPr sz="2400">
        <a:latin typeface="+mj-lt"/>
        <a:ea typeface="+mj-ea"/>
        <a:cs typeface="+mj-cs"/>
        <a:sym typeface="Avenir Roman"/>
      </a:defRPr>
    </a:lvl4pPr>
    <a:lvl5pPr indent="914400" defTabSz="457200" latinLnBrk="0">
      <a:lnSpc>
        <a:spcPct val="125000"/>
      </a:lnSpc>
      <a:defRPr sz="2400">
        <a:latin typeface="+mj-lt"/>
        <a:ea typeface="+mj-ea"/>
        <a:cs typeface="+mj-cs"/>
        <a:sym typeface="Avenir Roman"/>
      </a:defRPr>
    </a:lvl5pPr>
    <a:lvl6pPr indent="1143000" defTabSz="457200" latinLnBrk="0">
      <a:lnSpc>
        <a:spcPct val="125000"/>
      </a:lnSpc>
      <a:defRPr sz="2400">
        <a:latin typeface="+mj-lt"/>
        <a:ea typeface="+mj-ea"/>
        <a:cs typeface="+mj-cs"/>
        <a:sym typeface="Avenir Roman"/>
      </a:defRPr>
    </a:lvl6pPr>
    <a:lvl7pPr indent="1371600" defTabSz="457200" latinLnBrk="0">
      <a:lnSpc>
        <a:spcPct val="125000"/>
      </a:lnSpc>
      <a:defRPr sz="2400">
        <a:latin typeface="+mj-lt"/>
        <a:ea typeface="+mj-ea"/>
        <a:cs typeface="+mj-cs"/>
        <a:sym typeface="Avenir Roman"/>
      </a:defRPr>
    </a:lvl7pPr>
    <a:lvl8pPr indent="1600200" defTabSz="457200" latinLnBrk="0">
      <a:lnSpc>
        <a:spcPct val="125000"/>
      </a:lnSpc>
      <a:defRPr sz="2400">
        <a:latin typeface="+mj-lt"/>
        <a:ea typeface="+mj-ea"/>
        <a:cs typeface="+mj-cs"/>
        <a:sym typeface="Avenir Roman"/>
      </a:defRPr>
    </a:lvl8pPr>
    <a:lvl9pPr indent="1828800" defTabSz="457200" latinLnBrk="0">
      <a:lnSpc>
        <a:spcPct val="125000"/>
      </a:lnSpc>
      <a:defRPr sz="2400">
        <a:latin typeface="+mj-lt"/>
        <a:ea typeface="+mj-ea"/>
        <a:cs typeface="+mj-cs"/>
        <a:sym typeface="Avenir Roman"/>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1" name="Slide Number"/>
          <p:cNvSpPr txBox="1"/>
          <p:nvPr>
            <p:ph type="sldNum" sz="quarter" idx="2"/>
          </p:nvPr>
        </p:nvSpPr>
        <p:spPr>
          <a:xfrm>
            <a:off x="8428178" y="6404293"/>
            <a:ext cx="258623" cy="269239"/>
          </a:xfrm>
          <a:prstGeom prst="rect">
            <a:avLst/>
          </a:prstGeom>
        </p:spPr>
        <p:txBody>
          <a:bodyPr lIns="45718" tIns="45718" rIns="45718" bIns="45718" anchor="ctr"/>
          <a:lstStyle>
            <a:lvl1pPr algn="r" defTabSz="457200">
              <a:defRPr>
                <a:solidFill>
                  <a:srgbClr val="898989"/>
                </a:solidFill>
                <a:uFill>
                  <a:solidFill>
                    <a:srgbClr val="898989"/>
                  </a:solidFill>
                </a:u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8" name="Slide Number"/>
          <p:cNvSpPr txBox="1"/>
          <p:nvPr>
            <p:ph type="sldNum" sz="quarter" idx="2"/>
          </p:nvPr>
        </p:nvSpPr>
        <p:spPr>
          <a:xfrm>
            <a:off x="8428178" y="6404293"/>
            <a:ext cx="258623" cy="269239"/>
          </a:xfrm>
          <a:prstGeom prst="rect">
            <a:avLst/>
          </a:prstGeom>
        </p:spPr>
        <p:txBody>
          <a:bodyPr lIns="45718" tIns="45718" rIns="45718" bIns="45718" anchor="ctr"/>
          <a:lstStyle>
            <a:lvl1pPr algn="r" defTabSz="457200">
              <a:defRPr>
                <a:solidFill>
                  <a:srgbClr val="898989"/>
                </a:solidFill>
                <a:uFill>
                  <a:solidFill>
                    <a:srgbClr val="898989"/>
                  </a:solidFill>
                </a:u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25" name="Title Text"/>
          <p:cNvSpPr txBox="1"/>
          <p:nvPr>
            <p:ph type="title"/>
          </p:nvPr>
        </p:nvSpPr>
        <p:spPr>
          <a:prstGeom prst="rect">
            <a:avLst/>
          </a:prstGeom>
        </p:spPr>
        <p:txBody>
          <a:bodyPr/>
          <a:lstStyle/>
          <a:p>
            <a:pPr/>
            <a:r>
              <a:t>Title Text</a:t>
            </a:r>
          </a:p>
        </p:txBody>
      </p:sp>
      <p:sp>
        <p:nvSpPr>
          <p:cNvPr id="26"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669725" y="312538"/>
            <a:ext cx="7804549" cy="1518048"/>
          </a:xfrm>
          <a:prstGeom prst="rect">
            <a:avLst/>
          </a:prstGeom>
          <a:ln w="12700">
            <a:miter lim="400000"/>
          </a:ln>
          <a:extLst>
            <a:ext uri="{C572A759-6A51-4108-AA02-DFA0A04FC94B}">
              <ma14:wrappingTextBoxFlag xmlns:ma14="http://schemas.microsoft.com/office/mac/drawingml/2011/main" val="1"/>
            </a:ext>
          </a:extLst>
        </p:spPr>
        <p:txBody>
          <a:bodyPr lIns="35717" tIns="35717" rIns="35717" bIns="35717" anchor="ctr">
            <a:normAutofit fontScale="100000" lnSpcReduction="0"/>
          </a:bodyPr>
          <a:lstStyle/>
          <a:p>
            <a:pPr/>
            <a:r>
              <a:t>Title Text</a:t>
            </a:r>
          </a:p>
        </p:txBody>
      </p:sp>
      <p:sp>
        <p:nvSpPr>
          <p:cNvPr id="3" name="Body Level One…"/>
          <p:cNvSpPr txBox="1"/>
          <p:nvPr>
            <p:ph type="body" idx="1"/>
          </p:nvPr>
        </p:nvSpPr>
        <p:spPr>
          <a:xfrm>
            <a:off x="669725" y="1830584"/>
            <a:ext cx="7804549" cy="4420198"/>
          </a:xfrm>
          <a:prstGeom prst="rect">
            <a:avLst/>
          </a:prstGeom>
          <a:ln w="12700">
            <a:miter lim="400000"/>
          </a:ln>
          <a:extLst>
            <a:ext uri="{C572A759-6A51-4108-AA02-DFA0A04FC94B}">
              <ma14:wrappingTextBoxFlag xmlns:ma14="http://schemas.microsoft.com/office/mac/drawingml/2011/main" val="1"/>
            </a:ext>
          </a:extLst>
        </p:spPr>
        <p:txBody>
          <a:bodyPr lIns="35717" tIns="35717" rIns="35717" bIns="35717"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4440733" y="6505277"/>
            <a:ext cx="253605" cy="249237"/>
          </a:xfrm>
          <a:prstGeom prst="rect">
            <a:avLst/>
          </a:prstGeom>
          <a:ln w="12700">
            <a:miter lim="400000"/>
          </a:ln>
        </p:spPr>
        <p:txBody>
          <a:bodyPr wrap="none" lIns="35717" tIns="35717" rIns="35717" bIns="35717">
            <a:spAutoFit/>
          </a:bodyPr>
          <a:lstStyle>
            <a:lvl1pPr algn="ctr" defTabSz="410764">
              <a:defRPr sz="1200">
                <a:uFillTx/>
                <a:latin typeface="Helvetica Light"/>
                <a:ea typeface="Helvetica Light"/>
                <a:cs typeface="Helvetica Light"/>
                <a:sym typeface="Helvetica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Lst>
  <p:transition xmlns:p14="http://schemas.microsoft.com/office/powerpoint/2010/main" spd="med" advClick="1"/>
  <p:txStyles>
    <p:titleStyle>
      <a:lvl1pPr marL="0" marR="0" indent="0" algn="ctr" defTabSz="410764" rtl="0" latinLnBrk="0">
        <a:lnSpc>
          <a:spcPct val="100000"/>
        </a:lnSpc>
        <a:spcBef>
          <a:spcPts val="0"/>
        </a:spcBef>
        <a:spcAft>
          <a:spcPts val="0"/>
        </a:spcAft>
        <a:buClrTx/>
        <a:buSzTx/>
        <a:buFontTx/>
        <a:buNone/>
        <a:tabLst/>
        <a:defRPr b="1" baseline="0" cap="none" i="0" spc="0" strike="noStrike" sz="5600" u="none">
          <a:solidFill>
            <a:srgbClr val="800000"/>
          </a:solidFill>
          <a:uFillTx/>
          <a:latin typeface="+mn-lt"/>
          <a:ea typeface="+mn-ea"/>
          <a:cs typeface="+mn-cs"/>
          <a:sym typeface="Helvetica"/>
        </a:defRPr>
      </a:lvl1pPr>
      <a:lvl2pPr marL="0" marR="0" indent="0" algn="ctr" defTabSz="410764" rtl="0" latinLnBrk="0">
        <a:lnSpc>
          <a:spcPct val="100000"/>
        </a:lnSpc>
        <a:spcBef>
          <a:spcPts val="0"/>
        </a:spcBef>
        <a:spcAft>
          <a:spcPts val="0"/>
        </a:spcAft>
        <a:buClrTx/>
        <a:buSzTx/>
        <a:buFontTx/>
        <a:buNone/>
        <a:tabLst/>
        <a:defRPr b="1" baseline="0" cap="none" i="0" spc="0" strike="noStrike" sz="5600" u="none">
          <a:solidFill>
            <a:srgbClr val="800000"/>
          </a:solidFill>
          <a:uFillTx/>
          <a:latin typeface="+mn-lt"/>
          <a:ea typeface="+mn-ea"/>
          <a:cs typeface="+mn-cs"/>
          <a:sym typeface="Helvetica"/>
        </a:defRPr>
      </a:lvl2pPr>
      <a:lvl3pPr marL="0" marR="0" indent="0" algn="ctr" defTabSz="410764" rtl="0" latinLnBrk="0">
        <a:lnSpc>
          <a:spcPct val="100000"/>
        </a:lnSpc>
        <a:spcBef>
          <a:spcPts val="0"/>
        </a:spcBef>
        <a:spcAft>
          <a:spcPts val="0"/>
        </a:spcAft>
        <a:buClrTx/>
        <a:buSzTx/>
        <a:buFontTx/>
        <a:buNone/>
        <a:tabLst/>
        <a:defRPr b="1" baseline="0" cap="none" i="0" spc="0" strike="noStrike" sz="5600" u="none">
          <a:solidFill>
            <a:srgbClr val="800000"/>
          </a:solidFill>
          <a:uFillTx/>
          <a:latin typeface="+mn-lt"/>
          <a:ea typeface="+mn-ea"/>
          <a:cs typeface="+mn-cs"/>
          <a:sym typeface="Helvetica"/>
        </a:defRPr>
      </a:lvl3pPr>
      <a:lvl4pPr marL="0" marR="0" indent="0" algn="ctr" defTabSz="410764" rtl="0" latinLnBrk="0">
        <a:lnSpc>
          <a:spcPct val="100000"/>
        </a:lnSpc>
        <a:spcBef>
          <a:spcPts val="0"/>
        </a:spcBef>
        <a:spcAft>
          <a:spcPts val="0"/>
        </a:spcAft>
        <a:buClrTx/>
        <a:buSzTx/>
        <a:buFontTx/>
        <a:buNone/>
        <a:tabLst/>
        <a:defRPr b="1" baseline="0" cap="none" i="0" spc="0" strike="noStrike" sz="5600" u="none">
          <a:solidFill>
            <a:srgbClr val="800000"/>
          </a:solidFill>
          <a:uFillTx/>
          <a:latin typeface="+mn-lt"/>
          <a:ea typeface="+mn-ea"/>
          <a:cs typeface="+mn-cs"/>
          <a:sym typeface="Helvetica"/>
        </a:defRPr>
      </a:lvl4pPr>
      <a:lvl5pPr marL="0" marR="0" indent="0" algn="ctr" defTabSz="410764" rtl="0" latinLnBrk="0">
        <a:lnSpc>
          <a:spcPct val="100000"/>
        </a:lnSpc>
        <a:spcBef>
          <a:spcPts val="0"/>
        </a:spcBef>
        <a:spcAft>
          <a:spcPts val="0"/>
        </a:spcAft>
        <a:buClrTx/>
        <a:buSzTx/>
        <a:buFontTx/>
        <a:buNone/>
        <a:tabLst/>
        <a:defRPr b="1" baseline="0" cap="none" i="0" spc="0" strike="noStrike" sz="5600" u="none">
          <a:solidFill>
            <a:srgbClr val="800000"/>
          </a:solidFill>
          <a:uFillTx/>
          <a:latin typeface="+mn-lt"/>
          <a:ea typeface="+mn-ea"/>
          <a:cs typeface="+mn-cs"/>
          <a:sym typeface="Helvetica"/>
        </a:defRPr>
      </a:lvl5pPr>
      <a:lvl6pPr marL="0" marR="0" indent="0" algn="ctr" defTabSz="410764" rtl="0" latinLnBrk="0">
        <a:lnSpc>
          <a:spcPct val="100000"/>
        </a:lnSpc>
        <a:spcBef>
          <a:spcPts val="0"/>
        </a:spcBef>
        <a:spcAft>
          <a:spcPts val="0"/>
        </a:spcAft>
        <a:buClrTx/>
        <a:buSzTx/>
        <a:buFontTx/>
        <a:buNone/>
        <a:tabLst/>
        <a:defRPr b="1" baseline="0" cap="none" i="0" spc="0" strike="noStrike" sz="5600" u="none">
          <a:solidFill>
            <a:srgbClr val="800000"/>
          </a:solidFill>
          <a:uFillTx/>
          <a:latin typeface="+mn-lt"/>
          <a:ea typeface="+mn-ea"/>
          <a:cs typeface="+mn-cs"/>
          <a:sym typeface="Helvetica"/>
        </a:defRPr>
      </a:lvl6pPr>
      <a:lvl7pPr marL="0" marR="0" indent="0" algn="ctr" defTabSz="410764" rtl="0" latinLnBrk="0">
        <a:lnSpc>
          <a:spcPct val="100000"/>
        </a:lnSpc>
        <a:spcBef>
          <a:spcPts val="0"/>
        </a:spcBef>
        <a:spcAft>
          <a:spcPts val="0"/>
        </a:spcAft>
        <a:buClrTx/>
        <a:buSzTx/>
        <a:buFontTx/>
        <a:buNone/>
        <a:tabLst/>
        <a:defRPr b="1" baseline="0" cap="none" i="0" spc="0" strike="noStrike" sz="5600" u="none">
          <a:solidFill>
            <a:srgbClr val="800000"/>
          </a:solidFill>
          <a:uFillTx/>
          <a:latin typeface="+mn-lt"/>
          <a:ea typeface="+mn-ea"/>
          <a:cs typeface="+mn-cs"/>
          <a:sym typeface="Helvetica"/>
        </a:defRPr>
      </a:lvl7pPr>
      <a:lvl8pPr marL="0" marR="0" indent="0" algn="ctr" defTabSz="410764" rtl="0" latinLnBrk="0">
        <a:lnSpc>
          <a:spcPct val="100000"/>
        </a:lnSpc>
        <a:spcBef>
          <a:spcPts val="0"/>
        </a:spcBef>
        <a:spcAft>
          <a:spcPts val="0"/>
        </a:spcAft>
        <a:buClrTx/>
        <a:buSzTx/>
        <a:buFontTx/>
        <a:buNone/>
        <a:tabLst/>
        <a:defRPr b="1" baseline="0" cap="none" i="0" spc="0" strike="noStrike" sz="5600" u="none">
          <a:solidFill>
            <a:srgbClr val="800000"/>
          </a:solidFill>
          <a:uFillTx/>
          <a:latin typeface="+mn-lt"/>
          <a:ea typeface="+mn-ea"/>
          <a:cs typeface="+mn-cs"/>
          <a:sym typeface="Helvetica"/>
        </a:defRPr>
      </a:lvl8pPr>
      <a:lvl9pPr marL="0" marR="0" indent="0" algn="ctr" defTabSz="410764" rtl="0" latinLnBrk="0">
        <a:lnSpc>
          <a:spcPct val="100000"/>
        </a:lnSpc>
        <a:spcBef>
          <a:spcPts val="0"/>
        </a:spcBef>
        <a:spcAft>
          <a:spcPts val="0"/>
        </a:spcAft>
        <a:buClrTx/>
        <a:buSzTx/>
        <a:buFontTx/>
        <a:buNone/>
        <a:tabLst/>
        <a:defRPr b="1" baseline="0" cap="none" i="0" spc="0" strike="noStrike" sz="5600" u="none">
          <a:solidFill>
            <a:srgbClr val="800000"/>
          </a:solidFill>
          <a:uFillTx/>
          <a:latin typeface="+mn-lt"/>
          <a:ea typeface="+mn-ea"/>
          <a:cs typeface="+mn-cs"/>
          <a:sym typeface="Helvetica"/>
        </a:defRPr>
      </a:lvl9pPr>
    </p:titleStyle>
    <p:bodyStyle>
      <a:lvl1pPr marL="296333" marR="0" indent="-296333" algn="l" defTabSz="410764" rtl="0" latinLnBrk="0">
        <a:lnSpc>
          <a:spcPct val="100000"/>
        </a:lnSpc>
        <a:spcBef>
          <a:spcPts val="2900"/>
        </a:spcBef>
        <a:spcAft>
          <a:spcPts val="0"/>
        </a:spcAft>
        <a:buClrTx/>
        <a:buSzPct val="75000"/>
        <a:buFontTx/>
        <a:buChar char="•"/>
        <a:tabLst/>
        <a:defRPr b="0" baseline="0" cap="none" i="0" spc="0" strike="noStrike" sz="2400" u="none">
          <a:solidFill>
            <a:srgbClr val="000000"/>
          </a:solidFill>
          <a:uFillTx/>
          <a:latin typeface="Helvetica Light"/>
          <a:ea typeface="Helvetica Light"/>
          <a:cs typeface="Helvetica Light"/>
          <a:sym typeface="Helvetica Light"/>
        </a:defRPr>
      </a:lvl1pPr>
      <a:lvl2pPr marL="740832" marR="0" indent="-296332" algn="l" defTabSz="410764" rtl="0" latinLnBrk="0">
        <a:lnSpc>
          <a:spcPct val="100000"/>
        </a:lnSpc>
        <a:spcBef>
          <a:spcPts val="2900"/>
        </a:spcBef>
        <a:spcAft>
          <a:spcPts val="0"/>
        </a:spcAft>
        <a:buClrTx/>
        <a:buSzPct val="75000"/>
        <a:buFontTx/>
        <a:buChar char="•"/>
        <a:tabLst/>
        <a:defRPr b="0" baseline="0" cap="none" i="0" spc="0" strike="noStrike" sz="2400" u="none">
          <a:solidFill>
            <a:srgbClr val="000000"/>
          </a:solidFill>
          <a:uFillTx/>
          <a:latin typeface="Helvetica Light"/>
          <a:ea typeface="Helvetica Light"/>
          <a:cs typeface="Helvetica Light"/>
          <a:sym typeface="Helvetica Light"/>
        </a:defRPr>
      </a:lvl2pPr>
      <a:lvl3pPr marL="1185332" marR="0" indent="-296332" algn="l" defTabSz="410764" rtl="0" latinLnBrk="0">
        <a:lnSpc>
          <a:spcPct val="100000"/>
        </a:lnSpc>
        <a:spcBef>
          <a:spcPts val="2900"/>
        </a:spcBef>
        <a:spcAft>
          <a:spcPts val="0"/>
        </a:spcAft>
        <a:buClrTx/>
        <a:buSzPct val="75000"/>
        <a:buFontTx/>
        <a:buChar char="•"/>
        <a:tabLst/>
        <a:defRPr b="0" baseline="0" cap="none" i="0" spc="0" strike="noStrike" sz="2400" u="none">
          <a:solidFill>
            <a:srgbClr val="000000"/>
          </a:solidFill>
          <a:uFillTx/>
          <a:latin typeface="Helvetica Light"/>
          <a:ea typeface="Helvetica Light"/>
          <a:cs typeface="Helvetica Light"/>
          <a:sym typeface="Helvetica Light"/>
        </a:defRPr>
      </a:lvl3pPr>
      <a:lvl4pPr marL="1629833" marR="0" indent="-296332" algn="l" defTabSz="410764" rtl="0" latinLnBrk="0">
        <a:lnSpc>
          <a:spcPct val="100000"/>
        </a:lnSpc>
        <a:spcBef>
          <a:spcPts val="2900"/>
        </a:spcBef>
        <a:spcAft>
          <a:spcPts val="0"/>
        </a:spcAft>
        <a:buClrTx/>
        <a:buSzPct val="75000"/>
        <a:buFontTx/>
        <a:buChar char="•"/>
        <a:tabLst/>
        <a:defRPr b="0" baseline="0" cap="none" i="0" spc="0" strike="noStrike" sz="2400" u="none">
          <a:solidFill>
            <a:srgbClr val="000000"/>
          </a:solidFill>
          <a:uFillTx/>
          <a:latin typeface="Helvetica Light"/>
          <a:ea typeface="Helvetica Light"/>
          <a:cs typeface="Helvetica Light"/>
          <a:sym typeface="Helvetica Light"/>
        </a:defRPr>
      </a:lvl4pPr>
      <a:lvl5pPr marL="2074333" marR="0" indent="-296333" algn="l" defTabSz="410764" rtl="0" latinLnBrk="0">
        <a:lnSpc>
          <a:spcPct val="100000"/>
        </a:lnSpc>
        <a:spcBef>
          <a:spcPts val="2900"/>
        </a:spcBef>
        <a:spcAft>
          <a:spcPts val="0"/>
        </a:spcAft>
        <a:buClrTx/>
        <a:buSzPct val="75000"/>
        <a:buFontTx/>
        <a:buChar char="•"/>
        <a:tabLst/>
        <a:defRPr b="0" baseline="0" cap="none" i="0" spc="0" strike="noStrike" sz="2400" u="none">
          <a:solidFill>
            <a:srgbClr val="000000"/>
          </a:solidFill>
          <a:uFillTx/>
          <a:latin typeface="Helvetica Light"/>
          <a:ea typeface="Helvetica Light"/>
          <a:cs typeface="Helvetica Light"/>
          <a:sym typeface="Helvetica Light"/>
        </a:defRPr>
      </a:lvl5pPr>
      <a:lvl6pPr marL="2590800" marR="0" indent="-304800" algn="l" defTabSz="410764" rtl="0" latinLnBrk="0">
        <a:lnSpc>
          <a:spcPct val="100000"/>
        </a:lnSpc>
        <a:spcBef>
          <a:spcPts val="2900"/>
        </a:spcBef>
        <a:spcAft>
          <a:spcPts val="0"/>
        </a:spcAft>
        <a:buClrTx/>
        <a:buSzPct val="100000"/>
        <a:buFontTx/>
        <a:buChar char="•"/>
        <a:tabLst/>
        <a:defRPr b="0" baseline="0" cap="none" i="0" spc="0" strike="noStrike" sz="2400" u="none">
          <a:solidFill>
            <a:srgbClr val="000000"/>
          </a:solidFill>
          <a:uFillTx/>
          <a:latin typeface="Helvetica Light"/>
          <a:ea typeface="Helvetica Light"/>
          <a:cs typeface="Helvetica Light"/>
          <a:sym typeface="Helvetica Light"/>
        </a:defRPr>
      </a:lvl6pPr>
      <a:lvl7pPr marL="3048000" marR="0" indent="-304800" algn="l" defTabSz="410764" rtl="0" latinLnBrk="0">
        <a:lnSpc>
          <a:spcPct val="100000"/>
        </a:lnSpc>
        <a:spcBef>
          <a:spcPts val="2900"/>
        </a:spcBef>
        <a:spcAft>
          <a:spcPts val="0"/>
        </a:spcAft>
        <a:buClrTx/>
        <a:buSzPct val="100000"/>
        <a:buFontTx/>
        <a:buChar char="•"/>
        <a:tabLst/>
        <a:defRPr b="0" baseline="0" cap="none" i="0" spc="0" strike="noStrike" sz="2400" u="none">
          <a:solidFill>
            <a:srgbClr val="000000"/>
          </a:solidFill>
          <a:uFillTx/>
          <a:latin typeface="Helvetica Light"/>
          <a:ea typeface="Helvetica Light"/>
          <a:cs typeface="Helvetica Light"/>
          <a:sym typeface="Helvetica Light"/>
        </a:defRPr>
      </a:lvl7pPr>
      <a:lvl8pPr marL="3505200" marR="0" indent="-304800" algn="l" defTabSz="410764" rtl="0" latinLnBrk="0">
        <a:lnSpc>
          <a:spcPct val="100000"/>
        </a:lnSpc>
        <a:spcBef>
          <a:spcPts val="2900"/>
        </a:spcBef>
        <a:spcAft>
          <a:spcPts val="0"/>
        </a:spcAft>
        <a:buClrTx/>
        <a:buSzPct val="100000"/>
        <a:buFontTx/>
        <a:buChar char="•"/>
        <a:tabLst/>
        <a:defRPr b="0" baseline="0" cap="none" i="0" spc="0" strike="noStrike" sz="2400" u="none">
          <a:solidFill>
            <a:srgbClr val="000000"/>
          </a:solidFill>
          <a:uFillTx/>
          <a:latin typeface="Helvetica Light"/>
          <a:ea typeface="Helvetica Light"/>
          <a:cs typeface="Helvetica Light"/>
          <a:sym typeface="Helvetica Light"/>
        </a:defRPr>
      </a:lvl8pPr>
      <a:lvl9pPr marL="3962400" marR="0" indent="-304800" algn="l" defTabSz="410764" rtl="0" latinLnBrk="0">
        <a:lnSpc>
          <a:spcPct val="100000"/>
        </a:lnSpc>
        <a:spcBef>
          <a:spcPts val="2900"/>
        </a:spcBef>
        <a:spcAft>
          <a:spcPts val="0"/>
        </a:spcAft>
        <a:buClrTx/>
        <a:buSzPct val="100000"/>
        <a:buFontTx/>
        <a:buChar char="•"/>
        <a:tabLst/>
        <a:defRPr b="0" baseline="0" cap="none" i="0" spc="0" strike="noStrike" sz="2400" u="none">
          <a:solidFill>
            <a:srgbClr val="000000"/>
          </a:solidFill>
          <a:uFillTx/>
          <a:latin typeface="Helvetica Light"/>
          <a:ea typeface="Helvetica Light"/>
          <a:cs typeface="Helvetica Light"/>
          <a:sym typeface="Helvetica Light"/>
        </a:defRPr>
      </a:lvl9pPr>
    </p:bodyStyle>
    <p:otherStyle>
      <a:lvl1pPr marL="0" marR="0" indent="0" algn="ctr" defTabSz="41076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1pPr>
      <a:lvl2pPr marL="0" marR="0" indent="0" algn="ctr" defTabSz="41076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2pPr>
      <a:lvl3pPr marL="0" marR="0" indent="0" algn="ctr" defTabSz="41076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3pPr>
      <a:lvl4pPr marL="0" marR="0" indent="0" algn="ctr" defTabSz="41076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4pPr>
      <a:lvl5pPr marL="0" marR="0" indent="0" algn="ctr" defTabSz="41076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5pPr>
      <a:lvl6pPr marL="0" marR="0" indent="0" algn="ctr" defTabSz="41076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6pPr>
      <a:lvl7pPr marL="0" marR="0" indent="0" algn="ctr" defTabSz="41076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7pPr>
      <a:lvl8pPr marL="0" marR="0" indent="0" algn="ctr" defTabSz="41076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8pPr>
      <a:lvl9pPr marL="0" marR="0" indent="0" algn="ctr" defTabSz="41076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delong@econ.berkeley.edu" TargetMode="External"/><Relationship Id="rId3" Type="http://schemas.openxmlformats.org/officeDocument/2006/relationships/hyperlink" Target="https://bcourses.berkeley.edu/courses/1487684" TargetMode="External"/><Relationship Id="rId4" Type="http://schemas.openxmlformats.org/officeDocument/2006/relationships/hyperlink" Target="https://github.com/braddelong/public-files/blob/master/econ-115-lecture-2.pptx" TargetMode="Externa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delong@econ.berkeley.edu" TargetMode="External"/></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3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bcourses.berkeley.edu/courses/1487684/assignments/8051996" TargetMode="External"/></Relationships>

</file>

<file path=ppt/slides/_rels/slide4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4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4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4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ic.conaculta.gob.mx/ficha.php?table=museo&amp;table_id=966&amp;estado_id=9" TargetMode="External"/><Relationship Id="rId3" Type="http://schemas.openxmlformats.org/officeDocument/2006/relationships/image" Target="../media/image6.png"/></Relationships>

</file>

<file path=ppt/slides/_rels/slide4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long.typepad.com/files/bellamy-backward.pdf" TargetMode="External"/><Relationship Id="rId3" Type="http://schemas.openxmlformats.org/officeDocument/2006/relationships/image" Target="../media/image7.png"/></Relationships>

</file>

<file path=ppt/slides/_rels/slide4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bcourses.berkeley.edu/courses/1487684" TargetMode="External"/><Relationship Id="rId3" Type="http://schemas.openxmlformats.org/officeDocument/2006/relationships/hyperlink" Target="https://bcourses.berkeley.edu/courses/1487684/discussion_topics/5655555" TargetMode="External"/><Relationship Id="rId4" Type="http://schemas.openxmlformats.org/officeDocument/2006/relationships/hyperlink" Target="https://bcourses.berkeley.edu/courses/1487684/discussion_topics/5655977" TargetMode="External"/><Relationship Id="rId5" Type="http://schemas.openxmlformats.org/officeDocument/2006/relationships/hyperlink" Target="https://bcourses.berkeley.edu/courses/1487684/discussion_topics" TargetMode="External"/><Relationship Id="rId6" Type="http://schemas.openxmlformats.org/officeDocument/2006/relationships/hyperlink" Target="https://delong.typepad.com/files/slouching-towards-utopia-fall-2019.zip" TargetMode="External"/><Relationship Id="rId7" Type="http://schemas.openxmlformats.org/officeDocument/2006/relationships/hyperlink" Target="https://github.com/braddelong/public-files" TargetMode="External"/></Relationships>

</file>

<file path=ppt/slides/_rels/slide5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_rels/slide5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 name="U.C. Berkeley: Economics 115: Spring 2020…"/>
          <p:cNvSpPr txBox="1"/>
          <p:nvPr>
            <p:ph type="title" idx="4294967295"/>
          </p:nvPr>
        </p:nvSpPr>
        <p:spPr>
          <a:xfrm>
            <a:off x="277663" y="-1"/>
            <a:ext cx="8572501" cy="2540001"/>
          </a:xfrm>
          <a:prstGeom prst="rect">
            <a:avLst/>
          </a:prstGeom>
        </p:spPr>
        <p:txBody>
          <a:bodyPr lIns="45718" tIns="45718" rIns="45718" bIns="45718"/>
          <a:lstStyle/>
          <a:p>
            <a:pPr defTabSz="294344">
              <a:defRPr sz="2523">
                <a:uFill>
                  <a:solidFill>
                    <a:srgbClr val="000000"/>
                  </a:solidFill>
                </a:uFill>
              </a:defRPr>
            </a:pPr>
            <a:r>
              <a:t>U.C. Berkeley: Economics 115: Spring 2020</a:t>
            </a:r>
            <a:r>
              <a:rPr sz="4437">
                <a:latin typeface="Calibri"/>
                <a:ea typeface="Calibri"/>
                <a:cs typeface="Calibri"/>
                <a:sym typeface="Calibri"/>
              </a:rPr>
              <a:t> </a:t>
            </a:r>
            <a:endParaRPr sz="4437"/>
          </a:p>
          <a:p>
            <a:pPr defTabSz="294344">
              <a:defRPr sz="3828">
                <a:uFill>
                  <a:solidFill>
                    <a:srgbClr val="000000"/>
                  </a:solidFill>
                </a:uFill>
                <a:latin typeface="Calibri"/>
                <a:ea typeface="Calibri"/>
                <a:cs typeface="Calibri"/>
                <a:sym typeface="Calibri"/>
              </a:defRPr>
            </a:pPr>
            <a:r>
              <a:t>20th Century Economic History: Lecture 2: The Watershed: Globalization and the Engine of Growth</a:t>
            </a:r>
          </a:p>
        </p:txBody>
      </p:sp>
      <p:sp>
        <p:nvSpPr>
          <p:cNvPr id="37" name="Brad DeLong…"/>
          <p:cNvSpPr txBox="1"/>
          <p:nvPr>
            <p:ph type="body" idx="4294967295"/>
          </p:nvPr>
        </p:nvSpPr>
        <p:spPr>
          <a:xfrm>
            <a:off x="277663" y="2540000"/>
            <a:ext cx="8572501" cy="4127500"/>
          </a:xfrm>
          <a:prstGeom prst="rect">
            <a:avLst/>
          </a:prstGeom>
        </p:spPr>
        <p:txBody>
          <a:bodyPr lIns="45718" tIns="45718" rIns="45718" bIns="45718" anchor="t"/>
          <a:lstStyle/>
          <a:p>
            <a:pPr marL="0" indent="0" algn="ctr" defTabSz="402336">
              <a:spcBef>
                <a:spcPts val="1000"/>
              </a:spcBef>
              <a:buSzTx/>
              <a:buFont typeface="Arial"/>
              <a:buNone/>
              <a:defRPr b="1" sz="3100">
                <a:uFill>
                  <a:solidFill>
                    <a:srgbClr val="000000"/>
                  </a:solidFill>
                </a:uFill>
                <a:latin typeface="+mn-lt"/>
                <a:ea typeface="+mn-ea"/>
                <a:cs typeface="+mn-cs"/>
                <a:sym typeface="Helvetica"/>
              </a:defRPr>
            </a:pPr>
          </a:p>
          <a:p>
            <a:pPr marL="0" indent="0" algn="ctr" defTabSz="402336">
              <a:spcBef>
                <a:spcPts val="1000"/>
              </a:spcBef>
              <a:buSzTx/>
              <a:buFont typeface="Arial"/>
              <a:buNone/>
              <a:defRPr b="1" sz="3100">
                <a:uFill>
                  <a:solidFill>
                    <a:srgbClr val="000000"/>
                  </a:solidFill>
                </a:uFill>
                <a:latin typeface="+mn-lt"/>
                <a:ea typeface="+mn-ea"/>
                <a:cs typeface="+mn-cs"/>
                <a:sym typeface="Helvetica"/>
              </a:defRPr>
            </a:pPr>
            <a:r>
              <a:t>Brad DeLong</a:t>
            </a:r>
          </a:p>
          <a:p>
            <a:pPr marL="0" indent="0" algn="ctr" defTabSz="402336">
              <a:spcBef>
                <a:spcPts val="1000"/>
              </a:spcBef>
              <a:buSzTx/>
              <a:buFont typeface="Arial"/>
              <a:buNone/>
              <a:defRPr sz="2100">
                <a:uFill>
                  <a:solidFill>
                    <a:srgbClr val="000000"/>
                  </a:solidFill>
                </a:uFill>
                <a:latin typeface="+mn-lt"/>
                <a:ea typeface="+mn-ea"/>
                <a:cs typeface="+mn-cs"/>
                <a:sym typeface="Helvetica"/>
              </a:defRPr>
            </a:pPr>
            <a:r>
              <a:t>Department of Economics and Blum Center, U.C. Berkeley; and WCEG</a:t>
            </a:r>
          </a:p>
          <a:p>
            <a:pPr marL="0" indent="0" algn="ctr" defTabSz="402336">
              <a:spcBef>
                <a:spcPts val="1000"/>
              </a:spcBef>
              <a:buSzTx/>
              <a:buFont typeface="Arial"/>
              <a:buNone/>
              <a:defRPr sz="2100" u="sng">
                <a:solidFill>
                  <a:srgbClr val="0000FF"/>
                </a:solidFill>
                <a:uFill>
                  <a:solidFill>
                    <a:srgbClr val="0000FF"/>
                  </a:solidFill>
                </a:uFill>
                <a:latin typeface="+mn-lt"/>
                <a:ea typeface="+mn-ea"/>
                <a:cs typeface="+mn-cs"/>
                <a:sym typeface="Helvetica"/>
              </a:defRPr>
            </a:pPr>
            <a:r>
              <a:rPr>
                <a:hlinkClick r:id="rId2" invalidUrl="" action="" tgtFrame="" tooltip="" history="1" highlightClick="0" endSnd="0"/>
              </a:rPr>
              <a:t>delong@econ.berkeley.edu</a:t>
            </a:r>
          </a:p>
          <a:p>
            <a:pPr marL="0" indent="0" algn="ctr" defTabSz="402336">
              <a:spcBef>
                <a:spcPts val="1000"/>
              </a:spcBef>
              <a:buSzTx/>
              <a:buFont typeface="Arial"/>
              <a:buNone/>
              <a:defRPr sz="2100">
                <a:uFill>
                  <a:solidFill>
                    <a:srgbClr val="000000"/>
                  </a:solidFill>
                </a:uFill>
                <a:latin typeface="+mn-lt"/>
                <a:ea typeface="+mn-ea"/>
                <a:cs typeface="+mn-cs"/>
                <a:sym typeface="Helvetica"/>
              </a:defRPr>
            </a:pPr>
          </a:p>
          <a:p>
            <a:pPr marL="0" indent="0" algn="ctr" defTabSz="402336">
              <a:spcBef>
                <a:spcPts val="1000"/>
              </a:spcBef>
              <a:buSzTx/>
              <a:buFont typeface="Arial"/>
              <a:buNone/>
              <a:defRPr sz="2100">
                <a:uFill>
                  <a:solidFill>
                    <a:srgbClr val="000000"/>
                  </a:solidFill>
                </a:uFill>
                <a:latin typeface="+mn-lt"/>
                <a:ea typeface="+mn-ea"/>
                <a:cs typeface="+mn-cs"/>
                <a:sym typeface="Helvetica"/>
              </a:defRPr>
            </a:pPr>
            <a:r>
              <a:t>last revised: 2020-01-28</a:t>
            </a:r>
          </a:p>
          <a:p>
            <a:pPr marL="0" indent="0" algn="ctr" defTabSz="402336">
              <a:spcBef>
                <a:spcPts val="1000"/>
              </a:spcBef>
              <a:buSzTx/>
              <a:buFont typeface="Arial"/>
              <a:buNone/>
              <a:defRPr sz="2100">
                <a:uFill>
                  <a:solidFill>
                    <a:srgbClr val="000000"/>
                  </a:solidFill>
                </a:uFill>
                <a:latin typeface="+mn-lt"/>
                <a:ea typeface="+mn-ea"/>
                <a:cs typeface="+mn-cs"/>
                <a:sym typeface="Helvetica"/>
              </a:defRPr>
            </a:pPr>
            <a:r>
              <a:t>for delivery: W 2020-01-29 17:00 HMMB390</a:t>
            </a:r>
          </a:p>
          <a:p>
            <a:pPr marL="0" indent="0" algn="ctr" defTabSz="402336">
              <a:spcBef>
                <a:spcPts val="1000"/>
              </a:spcBef>
              <a:buSzTx/>
              <a:buFont typeface="Arial"/>
              <a:buNone/>
              <a:defRPr sz="1400">
                <a:uFill>
                  <a:solidFill>
                    <a:srgbClr val="000000"/>
                  </a:solidFill>
                </a:uFill>
                <a:latin typeface="+mn-lt"/>
                <a:ea typeface="+mn-ea"/>
                <a:cs typeface="+mn-cs"/>
                <a:sym typeface="Helvetica"/>
              </a:defRPr>
            </a:pPr>
            <a:r>
              <a:t>&lt;</a:t>
            </a:r>
            <a:r>
              <a:rPr u="sng">
                <a:solidFill>
                  <a:srgbClr val="0000FF"/>
                </a:solidFill>
                <a:uFill>
                  <a:solidFill>
                    <a:srgbClr val="0000FF"/>
                  </a:solidFill>
                </a:uFill>
                <a:hlinkClick r:id="rId3" invalidUrl="" action="" tgtFrame="" tooltip="" history="1" highlightClick="0" endSnd="0"/>
              </a:rPr>
              <a:t>https://bcourses.berkeley.edu/courses/1487684</a:t>
            </a:r>
            <a:r>
              <a:t>&gt;</a:t>
            </a:r>
          </a:p>
          <a:p>
            <a:pPr marL="0" indent="0" algn="ctr" defTabSz="402336">
              <a:spcBef>
                <a:spcPts val="0"/>
              </a:spcBef>
              <a:buSzTx/>
              <a:buFont typeface="Arial"/>
              <a:buNone/>
              <a:defRPr sz="1200">
                <a:uFill>
                  <a:solidFill>
                    <a:srgbClr val="000000"/>
                  </a:solidFill>
                </a:uFill>
                <a:latin typeface="+mn-lt"/>
                <a:ea typeface="+mn-ea"/>
                <a:cs typeface="+mn-cs"/>
                <a:sym typeface="Helvetica"/>
              </a:defRPr>
            </a:pPr>
            <a:r>
              <a:t>&lt;</a:t>
            </a:r>
            <a:r>
              <a:rPr u="sng">
                <a:solidFill>
                  <a:srgbClr val="0000FF"/>
                </a:solidFill>
                <a:uFill>
                  <a:solidFill>
                    <a:srgbClr val="0000FF"/>
                  </a:solidFill>
                </a:uFill>
                <a:hlinkClick r:id="rId4" invalidUrl="" action="" tgtFrame="" tooltip="" history="1" highlightClick="0" endSnd="0"/>
              </a:rPr>
              <a:t>https://github.com/braddelong/public-files/blob/master/econ-115-lecture-2.pptx</a:t>
            </a:r>
            <a:r>
              <a:t>&gt;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 name="1. My Grand Narrative"/>
          <p:cNvSpPr txBox="1"/>
          <p:nvPr>
            <p:ph type="title" idx="4294967295"/>
          </p:nvPr>
        </p:nvSpPr>
        <p:spPr>
          <a:xfrm>
            <a:off x="277663" y="-2"/>
            <a:ext cx="8572501" cy="1267126"/>
          </a:xfrm>
          <a:prstGeom prst="rect">
            <a:avLst/>
          </a:prstGeom>
        </p:spPr>
        <p:txBody>
          <a:bodyPr lIns="45718" tIns="45718" rIns="45718" bIns="45718"/>
          <a:lstStyle>
            <a:lvl1pPr defTabSz="288036">
              <a:defRPr sz="3780">
                <a:solidFill>
                  <a:srgbClr val="000080"/>
                </a:solidFill>
                <a:uFill>
                  <a:solidFill>
                    <a:srgbClr val="000000"/>
                  </a:solidFill>
                </a:uFill>
              </a:defRPr>
            </a:lvl1pPr>
          </a:lstStyle>
          <a:p>
            <a:pPr/>
            <a:r>
              <a:t>From 1870-1914, the World Became Much More Modern</a:t>
            </a:r>
          </a:p>
        </p:txBody>
      </p:sp>
      <p:sp>
        <p:nvSpPr>
          <p:cNvPr id="64" name="This course covers the history of the long twentieth century, beginning in 1870 and ending in 2016:…"/>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Heavy industries—coal, oil, machinery, metallurgy, electricity, internal combustion, organic chemicals, &amp;c.:</a:t>
            </a:r>
            <a:endParaRPr>
              <a:latin typeface="Times New Roman"/>
              <a:ea typeface="Times New Roman"/>
              <a:cs typeface="Times New Roman"/>
              <a:sym typeface="Times New Roman"/>
            </a:endParaRP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In 1913 Britain burned 194 million tons of coal</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Total coal-equivalent energy consumption of Britain today less than 3x 1913</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Average U.S. passenger RR mileage in 1913: 350/person</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Average U.S. airline miles today: 3000/person</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 name="1. My Grand Narrative"/>
          <p:cNvSpPr txBox="1"/>
          <p:nvPr>
            <p:ph type="title" idx="4294967295"/>
          </p:nvPr>
        </p:nvSpPr>
        <p:spPr>
          <a:xfrm>
            <a:off x="277663" y="-2"/>
            <a:ext cx="8572501" cy="1267126"/>
          </a:xfrm>
          <a:prstGeom prst="rect">
            <a:avLst/>
          </a:prstGeom>
        </p:spPr>
        <p:txBody>
          <a:bodyPr lIns="45718" tIns="45718" rIns="45718" bIns="45718"/>
          <a:lstStyle>
            <a:lvl1pPr defTabSz="320039">
              <a:defRPr sz="4200">
                <a:solidFill>
                  <a:srgbClr val="000080"/>
                </a:solidFill>
                <a:uFill>
                  <a:solidFill>
                    <a:srgbClr val="000000"/>
                  </a:solidFill>
                </a:uFill>
              </a:defRPr>
            </a:lvl1pPr>
          </a:lstStyle>
          <a:p>
            <a:pPr/>
            <a:r>
              <a:t>In 1914, the World Was Still “Old”</a:t>
            </a:r>
          </a:p>
        </p:txBody>
      </p:sp>
      <p:sp>
        <p:nvSpPr>
          <p:cNvPr id="67" name="This course covers the history of the long twentieth century, beginning in 1870 and ending in 2016:…"/>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Agriculture and landlords still dominant:</a:t>
            </a:r>
            <a:endParaRPr>
              <a:latin typeface="Times New Roman"/>
              <a:ea typeface="Times New Roman"/>
              <a:cs typeface="Times New Roman"/>
              <a:sym typeface="Times New Roman"/>
            </a:endParaRP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And agriculture largely unmechanized</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Nitrogen artificial fertilizers just coming on line</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People still worked like dogs in the South Pacific to mine the products of avian defecation off of islands offshore of Chile—and then ship the guano back to Europe as fertilizer</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More than half of Americans still working on the farm</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Only Britain and Belgium with less than half of the labor force in agriculture</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Social and political dominance of landlord-aristocrats.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 name="1. My Grand Narrative"/>
          <p:cNvSpPr txBox="1"/>
          <p:nvPr>
            <p:ph type="title" idx="4294967295"/>
          </p:nvPr>
        </p:nvSpPr>
        <p:spPr>
          <a:xfrm>
            <a:off x="277663" y="-2"/>
            <a:ext cx="8572501" cy="1267126"/>
          </a:xfrm>
          <a:prstGeom prst="rect">
            <a:avLst/>
          </a:prstGeom>
        </p:spPr>
        <p:txBody>
          <a:bodyPr lIns="45718" tIns="45718" rIns="45718" bIns="45718"/>
          <a:lstStyle>
            <a:lvl1pPr defTabSz="288036">
              <a:defRPr sz="3780">
                <a:solidFill>
                  <a:srgbClr val="000080"/>
                </a:solidFill>
                <a:uFill>
                  <a:solidFill>
                    <a:srgbClr val="000000"/>
                  </a:solidFill>
                </a:uFill>
              </a:defRPr>
            </a:lvl1pPr>
          </a:lstStyle>
          <a:p>
            <a:pPr/>
            <a:r>
              <a:t>Henry David Thoreau Did Not Like Either the Railroad or the Telegraph</a:t>
            </a:r>
          </a:p>
        </p:txBody>
      </p:sp>
      <p:sp>
        <p:nvSpPr>
          <p:cNvPr id="70" name="This course covers the history of the long twentieth century, beginning in 1870 and ending in 2016:…"/>
          <p:cNvSpPr txBox="1"/>
          <p:nvPr>
            <p:ph type="body" idx="4294967295"/>
          </p:nvPr>
        </p:nvSpPr>
        <p:spPr>
          <a:xfrm>
            <a:off x="277663" y="1267121"/>
            <a:ext cx="8572501" cy="5397503"/>
          </a:xfrm>
          <a:prstGeom prst="rect">
            <a:avLst/>
          </a:prstGeom>
        </p:spPr>
        <p:txBody>
          <a:bodyPr lIns="45718" tIns="45718" rIns="45718" bIns="45718" anchor="t"/>
          <a:lstStyle/>
          <a:p>
            <a:pPr marL="0" indent="0" defTabSz="393192">
              <a:spcBef>
                <a:spcPts val="1000"/>
              </a:spcBef>
              <a:buSzTx/>
              <a:buFont typeface="Arial"/>
              <a:buNone/>
              <a:defRPr b="1" sz="2064">
                <a:uFill>
                  <a:solidFill>
                    <a:srgbClr val="000000"/>
                  </a:solidFill>
                </a:uFill>
                <a:latin typeface="+mn-lt"/>
                <a:ea typeface="+mn-ea"/>
                <a:cs typeface="+mn-cs"/>
                <a:sym typeface="Helvetica"/>
              </a:defRPr>
            </a:pPr>
            <a:r>
              <a:t>The original “get off my lawn”!:</a:t>
            </a:r>
            <a:endParaRPr>
              <a:latin typeface="Times New Roman"/>
              <a:ea typeface="Times New Roman"/>
              <a:cs typeface="Times New Roman"/>
              <a:sym typeface="Times New Roman"/>
            </a:endParaRPr>
          </a:p>
          <a:p>
            <a:pPr marL="206942" indent="-206942" defTabSz="393192">
              <a:spcBef>
                <a:spcPts val="1000"/>
              </a:spcBef>
              <a:buSzPct val="100000"/>
              <a:defRPr sz="2064">
                <a:uFill>
                  <a:solidFill>
                    <a:srgbClr val="000000"/>
                  </a:solidFill>
                </a:uFill>
                <a:latin typeface="Times New Roman"/>
                <a:ea typeface="Times New Roman"/>
                <a:cs typeface="Times New Roman"/>
                <a:sym typeface="Times New Roman"/>
              </a:defRPr>
            </a:pPr>
            <a:r>
              <a:t>“To make a railroad round the world.... Men have an indistinct notion that if they keep up this activity of joint stocks and spades long enough all will at length ride somewhere in next to no time and for nothing, but though a crowd rushes to the depot and the conductor shouts ‘All aboard!’ when the smoke is blown away and the vapor condensed, it will be perceived that a few are riding, but the rest are run over—-and it will be called, and will be, ‘a melancholy accident’…” </a:t>
            </a:r>
          </a:p>
          <a:p>
            <a:pPr marL="206942" indent="-206942" defTabSz="393192">
              <a:spcBef>
                <a:spcPts val="1000"/>
              </a:spcBef>
              <a:buSzPct val="100000"/>
              <a:defRPr sz="2064">
                <a:uFill>
                  <a:solidFill>
                    <a:srgbClr val="000000"/>
                  </a:solidFill>
                </a:uFill>
                <a:latin typeface="Times New Roman"/>
                <a:ea typeface="Times New Roman"/>
                <a:cs typeface="Times New Roman"/>
                <a:sym typeface="Times New Roman"/>
              </a:defRPr>
            </a:pPr>
            <a:r>
              <a:t>“We are in great haste to construct a magnetic telegraph from Maine to Texas, but Maine and Texas, it may be, have nothing important to communicate. Either is in such a predicament as the man who was earnest to be introduced to a distinguished deaf woman, but when he was presented, and one end of her ear trumpet was put into his hand, had nothing to say. As if the main object were to talk fast and not to talk sensibly... perchance the first news that will leak through into the broad, flapping American ear will be that the Princess Adelaide has the whooping cough…”</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2"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Migration</a:t>
            </a:r>
          </a:p>
        </p:txBody>
      </p:sp>
      <p:sp>
        <p:nvSpPr>
          <p:cNvPr id="73" name="This course covers the history of the long twentieth century, beginning in 1870 and ending in 2016:…"/>
          <p:cNvSpPr txBox="1"/>
          <p:nvPr>
            <p:ph type="body" idx="4294967295"/>
          </p:nvPr>
        </p:nvSpPr>
        <p:spPr>
          <a:xfrm>
            <a:off x="277663" y="1267121"/>
            <a:ext cx="5597295" cy="5397503"/>
          </a:xfrm>
          <a:prstGeom prst="rect">
            <a:avLst/>
          </a:prstGeom>
        </p:spPr>
        <p:txBody>
          <a:bodyPr lIns="45718" tIns="45718" rIns="45718" bIns="45718" anchor="t"/>
          <a:lstStyle/>
          <a:p>
            <a:pPr marL="0" indent="0" defTabSz="416052">
              <a:spcBef>
                <a:spcPts val="1000"/>
              </a:spcBef>
              <a:buSzTx/>
              <a:buFont typeface="Arial"/>
              <a:buNone/>
              <a:defRPr b="1" sz="2184">
                <a:uFill>
                  <a:solidFill>
                    <a:srgbClr val="000000"/>
                  </a:solidFill>
                </a:uFill>
                <a:latin typeface="+mn-lt"/>
                <a:ea typeface="+mn-ea"/>
                <a:cs typeface="+mn-cs"/>
                <a:sym typeface="Helvetica"/>
              </a:defRPr>
            </a:pPr>
            <a:r>
              <a:t>100 million people left their continents of origin between 1870-1913—70 million of them permanently:</a:t>
            </a:r>
            <a:endParaRPr>
              <a:latin typeface="Times New Roman"/>
              <a:ea typeface="Times New Roman"/>
              <a:cs typeface="Times New Roman"/>
              <a:sym typeface="Times New Roman"/>
            </a:endParaRPr>
          </a:p>
          <a:p>
            <a:pPr marL="218974" indent="-218974" defTabSz="416052">
              <a:spcBef>
                <a:spcPts val="1000"/>
              </a:spcBef>
              <a:buSzPct val="100000"/>
              <a:defRPr sz="2184">
                <a:uFill>
                  <a:solidFill>
                    <a:srgbClr val="000000"/>
                  </a:solidFill>
                </a:uFill>
                <a:latin typeface="Times New Roman"/>
                <a:ea typeface="Times New Roman"/>
                <a:cs typeface="Times New Roman"/>
                <a:sym typeface="Times New Roman"/>
              </a:defRPr>
            </a:pPr>
            <a:r>
              <a:t>9 days from Liverpool to New York: it had taken a month in 1800</a:t>
            </a:r>
          </a:p>
          <a:p>
            <a:pPr marL="218974" indent="-218974" defTabSz="416052">
              <a:spcBef>
                <a:spcPts val="1000"/>
              </a:spcBef>
              <a:buSzPct val="100000"/>
              <a:defRPr sz="2184">
                <a:uFill>
                  <a:solidFill>
                    <a:srgbClr val="000000"/>
                  </a:solidFill>
                </a:uFill>
                <a:latin typeface="Times New Roman"/>
                <a:ea typeface="Times New Roman"/>
                <a:cs typeface="Times New Roman"/>
                <a:sym typeface="Times New Roman"/>
              </a:defRPr>
            </a:pPr>
            <a:r>
              <a:t>1.5 month’s wages for an unskilled European worker—to double your pay, and your children’s pay</a:t>
            </a:r>
          </a:p>
          <a:p>
            <a:pPr marL="218974" indent="-218974" defTabSz="416052">
              <a:spcBef>
                <a:spcPts val="1000"/>
              </a:spcBef>
              <a:buSzPct val="100000"/>
              <a:defRPr sz="2184">
                <a:uFill>
                  <a:solidFill>
                    <a:srgbClr val="000000"/>
                  </a:solidFill>
                </a:uFill>
                <a:latin typeface="Times New Roman"/>
                <a:ea typeface="Times New Roman"/>
                <a:cs typeface="Times New Roman"/>
                <a:sym typeface="Times New Roman"/>
              </a:defRPr>
            </a:pPr>
            <a:r>
              <a:t>50 million from Europe, 50 million from Asia</a:t>
            </a:r>
          </a:p>
          <a:p>
            <a:pPr marL="218974" indent="-218974" defTabSz="416052">
              <a:spcBef>
                <a:spcPts val="1000"/>
              </a:spcBef>
              <a:buSzPct val="100000"/>
              <a:defRPr sz="2184">
                <a:uFill>
                  <a:solidFill>
                    <a:srgbClr val="000000"/>
                  </a:solidFill>
                </a:uFill>
                <a:latin typeface="Times New Roman"/>
                <a:ea typeface="Times New Roman"/>
                <a:cs typeface="Times New Roman"/>
                <a:sym typeface="Times New Roman"/>
              </a:defRPr>
            </a:pPr>
            <a:r>
              <a:t>Migration and global inequality: the development of underdevelopment</a:t>
            </a:r>
          </a:p>
          <a:p>
            <a:pPr marL="218974" indent="-218974" defTabSz="416052">
              <a:spcBef>
                <a:spcPts val="1000"/>
              </a:spcBef>
              <a:buSzPct val="100000"/>
              <a:defRPr sz="2184">
                <a:uFill>
                  <a:solidFill>
                    <a:srgbClr val="000000"/>
                  </a:solidFill>
                </a:uFill>
                <a:latin typeface="Times New Roman"/>
                <a:ea typeface="Times New Roman"/>
                <a:cs typeface="Times New Roman"/>
                <a:sym typeface="Times New Roman"/>
              </a:defRPr>
            </a:pPr>
            <a:r>
              <a:t>Migration and exceptional America</a:t>
            </a:r>
          </a:p>
          <a:p>
            <a:pPr lvl="1" marL="635026" indent="-218974" defTabSz="416052">
              <a:spcBef>
                <a:spcPts val="1000"/>
              </a:spcBef>
              <a:buSzPct val="100000"/>
              <a:defRPr sz="2184">
                <a:uFill>
                  <a:solidFill>
                    <a:srgbClr val="000000"/>
                  </a:solidFill>
                </a:uFill>
                <a:latin typeface="Times New Roman"/>
                <a:ea typeface="Times New Roman"/>
                <a:cs typeface="Times New Roman"/>
                <a:sym typeface="Times New Roman"/>
              </a:defRPr>
            </a:pPr>
            <a:r>
              <a:t>Full citizen populations of British Empire/U.S./Germany: </a:t>
            </a:r>
          </a:p>
        </p:txBody>
      </p:sp>
      <p:pic>
        <p:nvPicPr>
          <p:cNvPr id="74" name="Image" descr="Image"/>
          <p:cNvPicPr>
            <a:picLocks noChangeAspect="0"/>
          </p:cNvPicPr>
          <p:nvPr/>
        </p:nvPicPr>
        <p:blipFill>
          <a:blip r:embed="rId2">
            <a:extLst/>
          </a:blip>
          <a:stretch>
            <a:fillRect/>
          </a:stretch>
        </p:blipFill>
        <p:spPr>
          <a:xfrm>
            <a:off x="5874957" y="1267123"/>
            <a:ext cx="2975207" cy="2848232"/>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6"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Trade</a:t>
            </a:r>
          </a:p>
        </p:txBody>
      </p:sp>
      <p:sp>
        <p:nvSpPr>
          <p:cNvPr id="77" name="This course covers the history of the long twentieth century, beginning in 1870 and ending in 2016:…"/>
          <p:cNvSpPr txBox="1"/>
          <p:nvPr>
            <p:ph type="body" idx="4294967295"/>
          </p:nvPr>
        </p:nvSpPr>
        <p:spPr>
          <a:xfrm>
            <a:off x="277663" y="1267121"/>
            <a:ext cx="8572501" cy="5397503"/>
          </a:xfrm>
          <a:prstGeom prst="rect">
            <a:avLst/>
          </a:prstGeom>
        </p:spPr>
        <p:txBody>
          <a:bodyPr lIns="45718" tIns="45718" rIns="45718" bIns="45718" anchor="t"/>
          <a:lstStyle/>
          <a:p>
            <a:pPr marL="0" indent="0" defTabSz="347472">
              <a:spcBef>
                <a:spcPts val="900"/>
              </a:spcBef>
              <a:buSzTx/>
              <a:buFont typeface="Arial"/>
              <a:buNone/>
              <a:defRPr b="1" sz="1824">
                <a:uFill>
                  <a:solidFill>
                    <a:srgbClr val="000000"/>
                  </a:solidFill>
                </a:uFill>
                <a:latin typeface="+mn-lt"/>
                <a:ea typeface="+mn-ea"/>
                <a:cs typeface="+mn-cs"/>
                <a:sym typeface="Helvetica"/>
              </a:defRPr>
            </a:pPr>
            <a:r>
              <a:t>Flour cost 1.5 cents/lb in Chicago and 3 cents/lb in London in 1840; by 1870 it was 1.5 and 2.0</a:t>
            </a:r>
            <a:endParaRPr>
              <a:latin typeface="Times New Roman"/>
              <a:ea typeface="Times New Roman"/>
              <a:cs typeface="Times New Roman"/>
              <a:sym typeface="Times New Roman"/>
            </a:endParaRPr>
          </a:p>
          <a:p>
            <a:pPr marL="182879" indent="-182879" defTabSz="347472">
              <a:spcBef>
                <a:spcPts val="900"/>
              </a:spcBef>
              <a:buSzPct val="100000"/>
              <a:defRPr sz="1824">
                <a:uFill>
                  <a:solidFill>
                    <a:srgbClr val="000000"/>
                  </a:solidFill>
                </a:uFill>
                <a:latin typeface="Times New Roman"/>
                <a:ea typeface="Times New Roman"/>
                <a:cs typeface="Times New Roman"/>
                <a:sym typeface="Times New Roman"/>
              </a:defRPr>
            </a:pPr>
            <a:r>
              <a:t>A fall in the London price of a 2 lb. loaf of bred from an hour to 40 minutes of unskilled labor time</a:t>
            </a:r>
          </a:p>
          <a:p>
            <a:pPr marL="182879" indent="-182879" defTabSz="347472">
              <a:spcBef>
                <a:spcPts val="900"/>
              </a:spcBef>
              <a:buSzPct val="100000"/>
              <a:defRPr sz="1824">
                <a:uFill>
                  <a:solidFill>
                    <a:srgbClr val="000000"/>
                  </a:solidFill>
                </a:uFill>
                <a:latin typeface="Times New Roman"/>
                <a:ea typeface="Times New Roman"/>
                <a:cs typeface="Times New Roman"/>
                <a:sym typeface="Times New Roman"/>
              </a:defRPr>
            </a:pPr>
            <a:r>
              <a:t>A 2/3 fall in transport cost</a:t>
            </a:r>
          </a:p>
          <a:p>
            <a:pPr marL="182879" indent="-182879" defTabSz="347472">
              <a:spcBef>
                <a:spcPts val="900"/>
              </a:spcBef>
              <a:buSzPct val="100000"/>
              <a:defRPr sz="1824">
                <a:uFill>
                  <a:solidFill>
                    <a:srgbClr val="000000"/>
                  </a:solidFill>
                </a:uFill>
                <a:latin typeface="Times New Roman"/>
                <a:ea typeface="Times New Roman"/>
                <a:cs typeface="Times New Roman"/>
                <a:sym typeface="Times New Roman"/>
              </a:defRPr>
            </a:pPr>
            <a:r>
              <a:t>Railroads</a:t>
            </a:r>
          </a:p>
          <a:p>
            <a:pPr lvl="1" marL="530351" indent="-182879" defTabSz="347472">
              <a:spcBef>
                <a:spcPts val="900"/>
              </a:spcBef>
              <a:buSzPct val="100000"/>
              <a:defRPr sz="1824">
                <a:uFill>
                  <a:solidFill>
                    <a:srgbClr val="000000"/>
                  </a:solidFill>
                </a:uFill>
                <a:latin typeface="Times New Roman"/>
                <a:ea typeface="Times New Roman"/>
                <a:cs typeface="Times New Roman"/>
                <a:sym typeface="Times New Roman"/>
              </a:defRPr>
            </a:pPr>
            <a:r>
              <a:t>1900: 12,000 miles of railroads in Africa, 38,000 miles in Asia, and 26,000 miles in South America</a:t>
            </a:r>
          </a:p>
          <a:p>
            <a:pPr lvl="1" marL="530351" indent="-182879" defTabSz="347472">
              <a:spcBef>
                <a:spcPts val="900"/>
              </a:spcBef>
              <a:buSzPct val="100000"/>
              <a:defRPr sz="1824">
                <a:uFill>
                  <a:solidFill>
                    <a:srgbClr val="000000"/>
                  </a:solidFill>
                </a:uFill>
                <a:latin typeface="Times New Roman"/>
                <a:ea typeface="Times New Roman"/>
                <a:cs typeface="Times New Roman"/>
                <a:sym typeface="Times New Roman"/>
              </a:defRPr>
            </a:pPr>
            <a:r>
              <a:t>1930: 40,000 miles of railroads in Africa, 80,000 miles in Asia, and 60,000 miles in South America </a:t>
            </a:r>
          </a:p>
          <a:p>
            <a:pPr marL="182879" indent="-182879" defTabSz="347472">
              <a:spcBef>
                <a:spcPts val="900"/>
              </a:spcBef>
              <a:buSzPct val="100000"/>
              <a:defRPr sz="1824">
                <a:uFill>
                  <a:solidFill>
                    <a:srgbClr val="000000"/>
                  </a:solidFill>
                </a:uFill>
                <a:latin typeface="Times New Roman"/>
                <a:ea typeface="Times New Roman"/>
                <a:cs typeface="Times New Roman"/>
                <a:sym typeface="Times New Roman"/>
              </a:defRPr>
            </a:pPr>
            <a:r>
              <a:t>Everyplace in the world—as long as there was a dock and a RR linking it—became cheek-by-jowl with everyplace else for all commodities save the fragile and the spoilable</a:t>
            </a:r>
          </a:p>
          <a:p>
            <a:pPr marL="182879" indent="-182879" defTabSz="347472">
              <a:spcBef>
                <a:spcPts val="900"/>
              </a:spcBef>
              <a:buSzPct val="100000"/>
              <a:defRPr sz="1824">
                <a:uFill>
                  <a:solidFill>
                    <a:srgbClr val="000000"/>
                  </a:solidFill>
                </a:uFill>
                <a:latin typeface="Times New Roman"/>
                <a:ea typeface="Times New Roman"/>
                <a:cs typeface="Times New Roman"/>
                <a:sym typeface="Times New Roman"/>
              </a:defRPr>
            </a:pPr>
            <a:r>
              <a:t>The North Atlantic’s comparative advantage in making manufactured goods became overwhelmingly important</a:t>
            </a:r>
          </a:p>
          <a:p>
            <a:pPr marL="182879" indent="-182879" defTabSz="347472">
              <a:spcBef>
                <a:spcPts val="900"/>
              </a:spcBef>
              <a:buSzPct val="100000"/>
              <a:defRPr sz="1824">
                <a:uFill>
                  <a:solidFill>
                    <a:srgbClr val="000000"/>
                  </a:solidFill>
                </a:uFill>
                <a:latin typeface="Times New Roman"/>
                <a:ea typeface="Times New Roman"/>
                <a:cs typeface="Times New Roman"/>
                <a:sym typeface="Times New Roman"/>
              </a:defRPr>
            </a:pPr>
            <a:r>
              <a:t>International trade as a proportion of world population: 1.5% in 1500, 3% in 1700, 4% in 1850, 11% in 1880, 17% in 1913, 30% today</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9"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Other Factors</a:t>
            </a:r>
          </a:p>
        </p:txBody>
      </p:sp>
      <p:sp>
        <p:nvSpPr>
          <p:cNvPr id="80" name="This course covers the history of the long twentieth century, beginning in 1870 and ending in 2016:…"/>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Seven stand out:</a:t>
            </a:r>
            <a:endParaRPr>
              <a:latin typeface="Times New Roman"/>
              <a:ea typeface="Times New Roman"/>
              <a:cs typeface="Times New Roman"/>
              <a:sym typeface="Times New Roman"/>
            </a:endParaRP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Population explosion</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Global reach of investment</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Demographic transition</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Feminist revolution</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One world story</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World conquest</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Escalator to modernity</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2" name="Reinforcement Learning"/>
          <p:cNvSpPr txBox="1"/>
          <p:nvPr>
            <p:ph type="title" idx="4294967295"/>
          </p:nvPr>
        </p:nvSpPr>
        <p:spPr>
          <a:xfrm>
            <a:off x="277663" y="-2"/>
            <a:ext cx="8572501" cy="1267126"/>
          </a:xfrm>
          <a:prstGeom prst="rect">
            <a:avLst/>
          </a:prstGeom>
        </p:spPr>
        <p:txBody>
          <a:bodyPr lIns="45718" tIns="45718" rIns="45718" bIns="45718"/>
          <a:lstStyle>
            <a:lvl1pPr defTabSz="438911">
              <a:defRPr sz="5700">
                <a:uFill>
                  <a:solidFill>
                    <a:srgbClr val="000000"/>
                  </a:solidFill>
                </a:uFill>
              </a:defRPr>
            </a:lvl1pPr>
          </a:lstStyle>
          <a:p>
            <a:pPr/>
            <a:r>
              <a:t>Reinforcement Learning</a:t>
            </a:r>
          </a:p>
        </p:txBody>
      </p:sp>
      <p:sp>
        <p:nvSpPr>
          <p:cNvPr id="83" name="Ideas come in an overwhelming number, a tsunami of unfamiliar concepts, and understanding later ideas requires fluency with all the earlier ideas. It’s overwhelming……"/>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Ideas come in an overwhelming number, a tsunami of unfamiliar concepts, and understanding later ideas requires fluency with all the earlier ideas. It’s overwhelming…</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Quiz you on what you read…</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For long-term memory it’s not enough for users to be tested just once…</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Through repeated review sessions, people consolidate the answers to those questions into their long-term memory.</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And as we are repeatedly tested on a question, our memory of the answer gets stronger, and we are likely to retain it for longer.</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5" name="1. My Grand Narrative"/>
          <p:cNvSpPr txBox="1"/>
          <p:nvPr>
            <p:ph type="title" idx="4294967295"/>
          </p:nvPr>
        </p:nvSpPr>
        <p:spPr>
          <a:xfrm>
            <a:off x="277663" y="-2"/>
            <a:ext cx="8572501" cy="1267126"/>
          </a:xfrm>
          <a:prstGeom prst="rect">
            <a:avLst/>
          </a:prstGeom>
        </p:spPr>
        <p:txBody>
          <a:bodyPr lIns="45718" tIns="45718" rIns="45718" bIns="45718"/>
          <a:lstStyle>
            <a:lvl1pPr defTabSz="288036">
              <a:defRPr sz="3780">
                <a:uFill>
                  <a:solidFill>
                    <a:srgbClr val="000000"/>
                  </a:solidFill>
                </a:uFill>
              </a:defRPr>
            </a:lvl1pPr>
          </a:lstStyle>
          <a:p>
            <a:pPr/>
            <a:r>
              <a:t>Review: Grand Narratives and Big Ideas</a:t>
            </a:r>
          </a:p>
        </p:txBody>
      </p:sp>
      <p:sp>
        <p:nvSpPr>
          <p:cNvPr id="86" name="This course covers the history of the long twentieth century, beginning in 1870 and ending in 2016:…"/>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When? When do I say the long twentieth century really started?</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1870</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1900</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1901</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1914</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8" name="When?"/>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When?</a:t>
            </a:r>
          </a:p>
        </p:txBody>
      </p:sp>
      <p:sp>
        <p:nvSpPr>
          <p:cNvPr id="89" name="When do I say the long twentieth century really ended?…"/>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When do I say the long twentieth century really ended?</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1989</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2000</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2008</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2016</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1" name="Living Standards"/>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Living Standards</a:t>
            </a:r>
          </a:p>
        </p:txBody>
      </p:sp>
      <p:sp>
        <p:nvSpPr>
          <p:cNvPr id="92" name="What was a typical human standard of living back in 1870?…"/>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What was a typical human standard of living back in 1870?</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$2.50 a day (in “international dollars”)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$3.50 a 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$10 a 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$30 a 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 name="About the Course"/>
          <p:cNvSpPr txBox="1"/>
          <p:nvPr>
            <p:ph type="title" idx="4294967295"/>
          </p:nvPr>
        </p:nvSpPr>
        <p:spPr>
          <a:xfrm>
            <a:off x="277663" y="-2"/>
            <a:ext cx="8572501" cy="1267126"/>
          </a:xfrm>
          <a:prstGeom prst="rect">
            <a:avLst/>
          </a:prstGeom>
        </p:spPr>
        <p:txBody>
          <a:bodyPr lIns="45718" tIns="45718" rIns="45718" bIns="45718"/>
          <a:lstStyle>
            <a:lvl1pPr defTabSz="457200">
              <a:defRPr sz="6000">
                <a:uFill>
                  <a:solidFill>
                    <a:srgbClr val="000000"/>
                  </a:solidFill>
                </a:uFill>
              </a:defRPr>
            </a:lvl1pPr>
          </a:lstStyle>
          <a:p>
            <a:pPr/>
            <a:r>
              <a:t>About the Course</a:t>
            </a:r>
          </a:p>
        </p:txBody>
      </p:sp>
      <p:sp>
        <p:nvSpPr>
          <p:cNvPr id="40" name="The long 20th century will in all likelihood be seen in the future as the watershed in human experience:…"/>
          <p:cNvSpPr txBox="1"/>
          <p:nvPr>
            <p:ph type="body" idx="4294967295"/>
          </p:nvPr>
        </p:nvSpPr>
        <p:spPr>
          <a:xfrm>
            <a:off x="277663" y="1267121"/>
            <a:ext cx="8572501" cy="5397503"/>
          </a:xfrm>
          <a:prstGeom prst="rect">
            <a:avLst/>
          </a:prstGeom>
        </p:spPr>
        <p:txBody>
          <a:bodyPr lIns="45718" tIns="45718" rIns="45718" bIns="45718" anchor="t"/>
          <a:lstStyle/>
          <a:p>
            <a:pPr marL="0" indent="0" defTabSz="370331">
              <a:spcBef>
                <a:spcPts val="900"/>
              </a:spcBef>
              <a:buSzTx/>
              <a:buFont typeface="Arial"/>
              <a:buNone/>
              <a:defRPr b="1" sz="1900">
                <a:uFill>
                  <a:solidFill>
                    <a:srgbClr val="000000"/>
                  </a:solidFill>
                </a:uFill>
                <a:latin typeface="+mn-lt"/>
                <a:ea typeface="+mn-ea"/>
                <a:cs typeface="+mn-cs"/>
                <a:sym typeface="Helvetica"/>
              </a:defRPr>
            </a:pPr>
            <a:r>
              <a:t>The long 20th century will in all likelihood be seen in the future as </a:t>
            </a:r>
            <a:r>
              <a:rPr i="1"/>
              <a:t>the</a:t>
            </a:r>
            <a:r>
              <a:t> watershed in human experience:</a:t>
            </a:r>
          </a:p>
          <a:p>
            <a:pPr marL="194910" indent="-194910" defTabSz="370331">
              <a:spcBef>
                <a:spcPts val="900"/>
              </a:spcBef>
              <a:buSzPct val="100000"/>
              <a:defRPr sz="1900">
                <a:uFill>
                  <a:solidFill>
                    <a:srgbClr val="000000"/>
                  </a:solidFill>
                </a:uFill>
                <a:latin typeface="Times New Roman"/>
                <a:ea typeface="Times New Roman"/>
                <a:cs typeface="Times New Roman"/>
                <a:sym typeface="Times New Roman"/>
              </a:defRPr>
            </a:pPr>
            <a:r>
              <a:t>Nine aspects:</a:t>
            </a:r>
          </a:p>
          <a:p>
            <a:pPr lvl="1" marL="503521" indent="-194910" defTabSz="370331">
              <a:spcBef>
                <a:spcPts val="900"/>
              </a:spcBef>
              <a:buSzPct val="100000"/>
              <a:defRPr sz="1900">
                <a:uFill>
                  <a:solidFill>
                    <a:srgbClr val="000000"/>
                  </a:solidFill>
                </a:uFill>
                <a:latin typeface="Times New Roman"/>
                <a:ea typeface="Times New Roman"/>
                <a:cs typeface="Times New Roman"/>
                <a:sym typeface="Times New Roman"/>
              </a:defRPr>
            </a:pPr>
            <a:r>
              <a:t>History was economic…</a:t>
            </a:r>
          </a:p>
          <a:p>
            <a:pPr lvl="1" marL="503521" indent="-194910" defTabSz="370331">
              <a:spcBef>
                <a:spcPts val="900"/>
              </a:spcBef>
              <a:buSzPct val="100000"/>
              <a:defRPr sz="1900">
                <a:uFill>
                  <a:solidFill>
                    <a:srgbClr val="000000"/>
                  </a:solidFill>
                </a:uFill>
                <a:latin typeface="Times New Roman"/>
                <a:ea typeface="Times New Roman"/>
                <a:cs typeface="Times New Roman"/>
                <a:sym typeface="Times New Roman"/>
              </a:defRPr>
            </a:pPr>
            <a:r>
              <a:t>Explosion of wealth…</a:t>
            </a:r>
          </a:p>
          <a:p>
            <a:pPr lvl="1" marL="503521" indent="-194910" defTabSz="370331">
              <a:spcBef>
                <a:spcPts val="900"/>
              </a:spcBef>
              <a:buSzPct val="100000"/>
              <a:defRPr sz="1900">
                <a:uFill>
                  <a:solidFill>
                    <a:srgbClr val="000000"/>
                  </a:solidFill>
                </a:uFill>
                <a:latin typeface="Times New Roman"/>
                <a:ea typeface="Times New Roman"/>
                <a:cs typeface="Times New Roman"/>
                <a:sym typeface="Times New Roman"/>
              </a:defRPr>
            </a:pPr>
            <a:r>
              <a:t>Cornucopia of technology…</a:t>
            </a:r>
          </a:p>
          <a:p>
            <a:pPr lvl="1" marL="503521" indent="-194910" defTabSz="370331">
              <a:spcBef>
                <a:spcPts val="900"/>
              </a:spcBef>
              <a:buSzPct val="100000"/>
              <a:defRPr sz="1900">
                <a:uFill>
                  <a:solidFill>
                    <a:srgbClr val="000000"/>
                  </a:solidFill>
                </a:uFill>
                <a:latin typeface="Times New Roman"/>
                <a:ea typeface="Times New Roman"/>
                <a:cs typeface="Times New Roman"/>
                <a:sym typeface="Times New Roman"/>
              </a:defRPr>
            </a:pPr>
            <a:r>
              <a:t>Demographic transition…</a:t>
            </a:r>
          </a:p>
          <a:p>
            <a:pPr lvl="1" marL="503521" indent="-194910" defTabSz="370331">
              <a:spcBef>
                <a:spcPts val="900"/>
              </a:spcBef>
              <a:buSzPct val="100000"/>
              <a:defRPr sz="1900">
                <a:uFill>
                  <a:solidFill>
                    <a:srgbClr val="000000"/>
                  </a:solidFill>
                </a:uFill>
                <a:latin typeface="Times New Roman"/>
                <a:ea typeface="Times New Roman"/>
                <a:cs typeface="Times New Roman"/>
                <a:sym typeface="Times New Roman"/>
              </a:defRPr>
            </a:pPr>
            <a:r>
              <a:t>Feminist revolution…</a:t>
            </a:r>
          </a:p>
          <a:p>
            <a:pPr lvl="1" marL="503521" indent="-194910" defTabSz="370331">
              <a:spcBef>
                <a:spcPts val="900"/>
              </a:spcBef>
              <a:buSzPct val="100000"/>
              <a:defRPr sz="1900">
                <a:uFill>
                  <a:solidFill>
                    <a:srgbClr val="000000"/>
                  </a:solidFill>
                </a:uFill>
                <a:latin typeface="Times New Roman"/>
                <a:ea typeface="Times New Roman"/>
                <a:cs typeface="Times New Roman"/>
                <a:sym typeface="Times New Roman"/>
              </a:defRPr>
            </a:pPr>
            <a:r>
              <a:t>Empowered tyrannies…</a:t>
            </a:r>
          </a:p>
          <a:p>
            <a:pPr lvl="1" marL="503521" indent="-194910" defTabSz="370331">
              <a:spcBef>
                <a:spcPts val="900"/>
              </a:spcBef>
              <a:buSzPct val="100000"/>
              <a:defRPr sz="1900">
                <a:uFill>
                  <a:solidFill>
                    <a:srgbClr val="000000"/>
                  </a:solidFill>
                </a:uFill>
                <a:latin typeface="Times New Roman"/>
                <a:ea typeface="Times New Roman"/>
                <a:cs typeface="Times New Roman"/>
                <a:sym typeface="Times New Roman"/>
              </a:defRPr>
            </a:pPr>
            <a:r>
              <a:t>Wealth gulfs…</a:t>
            </a:r>
          </a:p>
          <a:p>
            <a:pPr lvl="1" marL="503521" indent="-194910" defTabSz="370331">
              <a:spcBef>
                <a:spcPts val="900"/>
              </a:spcBef>
              <a:buSzPct val="100000"/>
              <a:defRPr sz="1900">
                <a:uFill>
                  <a:solidFill>
                    <a:srgbClr val="000000"/>
                  </a:solidFill>
                </a:uFill>
                <a:latin typeface="Times New Roman"/>
                <a:ea typeface="Times New Roman"/>
                <a:cs typeface="Times New Roman"/>
                <a:sym typeface="Times New Roman"/>
              </a:defRPr>
            </a:pPr>
            <a:r>
              <a:t>Inclusion and hierarchy attenuation…</a:t>
            </a:r>
          </a:p>
          <a:p>
            <a:pPr lvl="1" marL="503521" indent="-194910" defTabSz="370331">
              <a:spcBef>
                <a:spcPts val="900"/>
              </a:spcBef>
              <a:buSzPct val="100000"/>
              <a:defRPr sz="1900">
                <a:uFill>
                  <a:solidFill>
                    <a:srgbClr val="000000"/>
                  </a:solidFill>
                </a:uFill>
                <a:latin typeface="Times New Roman"/>
                <a:ea typeface="Times New Roman"/>
                <a:cs typeface="Times New Roman"/>
                <a:sym typeface="Times New Roman"/>
              </a:defRPr>
            </a:pPr>
            <a:r>
              <a:t>Mismanagement and insecurity…</a:t>
            </a:r>
          </a:p>
          <a:p>
            <a:pPr marL="194910" indent="-194910" defTabSz="370331">
              <a:spcBef>
                <a:spcPts val="900"/>
              </a:spcBef>
              <a:buSzPct val="100000"/>
              <a:defRPr sz="1900">
                <a:uFill>
                  <a:solidFill>
                    <a:srgbClr val="000000"/>
                  </a:solidFill>
                </a:uFill>
                <a:latin typeface="Times New Roman"/>
                <a:ea typeface="Times New Roman"/>
                <a:cs typeface="Times New Roman"/>
                <a:sym typeface="Times New Roman"/>
              </a:defRPr>
            </a:pPr>
            <a:r>
              <a:t>Humanity is unlikely to see as transformative—for good and ill, but mostly for good—century again…</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Living Standards"/>
          <p:cNvSpPr txBox="1"/>
          <p:nvPr>
            <p:ph type="title" idx="4294967295"/>
          </p:nvPr>
        </p:nvSpPr>
        <p:spPr>
          <a:xfrm>
            <a:off x="277663" y="-2"/>
            <a:ext cx="8572501" cy="1267126"/>
          </a:xfrm>
          <a:prstGeom prst="rect">
            <a:avLst/>
          </a:prstGeom>
        </p:spPr>
        <p:txBody>
          <a:bodyPr lIns="45718" tIns="45718" rIns="45718" bIns="45718"/>
          <a:lstStyle/>
          <a:p>
            <a:pPr defTabSz="457200">
              <a:defRPr sz="6000">
                <a:solidFill>
                  <a:srgbClr val="000080"/>
                </a:solidFill>
                <a:uFill>
                  <a:solidFill>
                    <a:srgbClr val="000000"/>
                  </a:solidFill>
                </a:uFill>
                <a:latin typeface="Calibri"/>
                <a:ea typeface="Calibri"/>
                <a:cs typeface="Calibri"/>
                <a:sym typeface="Calibri"/>
              </a:defRPr>
            </a:pPr>
            <a:r>
              <a:t>Living</a:t>
            </a:r>
            <a:r>
              <a:rPr>
                <a:latin typeface="+mn-lt"/>
                <a:ea typeface="+mn-ea"/>
                <a:cs typeface="+mn-cs"/>
                <a:sym typeface="Helvetica"/>
              </a:rPr>
              <a:t> Standards</a:t>
            </a:r>
          </a:p>
        </p:txBody>
      </p:sp>
      <p:sp>
        <p:nvSpPr>
          <p:cNvPr id="95" name="What is a typical human standard of living today?…"/>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What is a typical human standard of living today?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$2.50 a day (in “international dollars”)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$3.50 a 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$10 a 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$30 a 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$180 a day</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7" name="Living Standards"/>
          <p:cNvSpPr txBox="1"/>
          <p:nvPr>
            <p:ph type="title" idx="4294967295"/>
          </p:nvPr>
        </p:nvSpPr>
        <p:spPr>
          <a:xfrm>
            <a:off x="277663" y="-2"/>
            <a:ext cx="8572501" cy="1267126"/>
          </a:xfrm>
          <a:prstGeom prst="rect">
            <a:avLst/>
          </a:prstGeom>
        </p:spPr>
        <p:txBody>
          <a:bodyPr lIns="45718" tIns="45718" rIns="45718" bIns="45718"/>
          <a:lstStyle/>
          <a:p>
            <a:pPr defTabSz="457200">
              <a:defRPr sz="6000">
                <a:solidFill>
                  <a:srgbClr val="000080"/>
                </a:solidFill>
                <a:uFill>
                  <a:solidFill>
                    <a:srgbClr val="000000"/>
                  </a:solidFill>
                </a:uFill>
                <a:latin typeface="Calibri"/>
                <a:ea typeface="Calibri"/>
                <a:cs typeface="Calibri"/>
                <a:sym typeface="Calibri"/>
              </a:defRPr>
            </a:pPr>
            <a:r>
              <a:t>Living</a:t>
            </a:r>
            <a:r>
              <a:rPr>
                <a:latin typeface="+mn-lt"/>
                <a:ea typeface="+mn-ea"/>
                <a:cs typeface="+mn-cs"/>
                <a:sym typeface="Helvetica"/>
              </a:rPr>
              <a:t> Standards</a:t>
            </a:r>
          </a:p>
        </p:txBody>
      </p:sp>
      <p:sp>
        <p:nvSpPr>
          <p:cNvPr id="98" name="How well-off is the typical inhabitant of Greater San Francisco today?…"/>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How well-off is the typical inhabitant of Greater San Francisco today?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$2.50 a day (in “international dollars”)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$3.50 a 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$10 a 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$30 a 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$180 a day</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0" name="Pre-Industrial Poverty"/>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latin typeface="Calibri"/>
                <a:ea typeface="Calibri"/>
                <a:cs typeface="Calibri"/>
                <a:sym typeface="Calibri"/>
              </a:defRPr>
            </a:lvl1pPr>
          </a:lstStyle>
          <a:p>
            <a:pPr/>
            <a:r>
              <a:t>Pre-Industrial Poverty</a:t>
            </a:r>
          </a:p>
        </p:txBody>
      </p:sp>
      <p:sp>
        <p:nvSpPr>
          <p:cNvPr id="101" name="The principal reason that pre-industrial humanity was so poor was:…"/>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The principal reason that pre-industrial humanity was so poor was: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Because people back then were genetically cognitively inferior to us.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Because people back then were malnourished, and so cognitively inferior to us.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Because of Malthusian reasons.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Because of oppressive upper classes.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Something different from the above</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3" name="The Breakthrough Came When?"/>
          <p:cNvSpPr txBox="1"/>
          <p:nvPr>
            <p:ph type="title" idx="4294967295"/>
          </p:nvPr>
        </p:nvSpPr>
        <p:spPr>
          <a:xfrm>
            <a:off x="277663" y="-2"/>
            <a:ext cx="8572501" cy="1267126"/>
          </a:xfrm>
          <a:prstGeom prst="rect">
            <a:avLst/>
          </a:prstGeom>
        </p:spPr>
        <p:txBody>
          <a:bodyPr lIns="45718" tIns="45718" rIns="45718" bIns="45718"/>
          <a:lstStyle>
            <a:lvl1pPr defTabSz="333756">
              <a:defRPr sz="4300">
                <a:solidFill>
                  <a:srgbClr val="000080"/>
                </a:solidFill>
                <a:uFill>
                  <a:solidFill>
                    <a:srgbClr val="000000"/>
                  </a:solidFill>
                </a:uFill>
                <a:latin typeface="Calibri"/>
                <a:ea typeface="Calibri"/>
                <a:cs typeface="Calibri"/>
                <a:sym typeface="Calibri"/>
              </a:defRPr>
            </a:lvl1pPr>
          </a:lstStyle>
          <a:p>
            <a:pPr/>
            <a:r>
              <a:t>The Breakthrough Came When?</a:t>
            </a:r>
          </a:p>
        </p:txBody>
      </p:sp>
      <p:sp>
        <p:nvSpPr>
          <p:cNvPr id="104" name="The date after which it was clear that humanity had broken through to at least the potential of permanent prosperity was:…"/>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The date after which it was clear that humanity had broken through to at least the potential of permanent prosperity was: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1600, when it became clear that the Commercial Revolution had revolutionized trade and commerce.</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1780, when it became clear that science and technology were progressing much more rapidly than ever before.</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1850, when it became clear that the Industrial Revolution of steam, textiles, railroads, and iron was not just a flash in the pan.</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1900, when it became clear that the economy of globalization, corporations, and research labs was qualitatively different.</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It has not yet happened: we are using up our fossil-fuel seed corn, and its exhaustion will cause our civilization to crash.</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6" name="The “Heroic” Collective Useful Knowledge Index"/>
          <p:cNvSpPr txBox="1"/>
          <p:nvPr>
            <p:ph type="title" idx="4294967295"/>
          </p:nvPr>
        </p:nvSpPr>
        <p:spPr>
          <a:xfrm>
            <a:off x="277663" y="-2"/>
            <a:ext cx="8572501" cy="1267126"/>
          </a:xfrm>
          <a:prstGeom prst="rect">
            <a:avLst/>
          </a:prstGeom>
        </p:spPr>
        <p:txBody>
          <a:bodyPr lIns="45718" tIns="45718" rIns="45718" bIns="45718"/>
          <a:lstStyle>
            <a:lvl1pPr defTabSz="288036">
              <a:defRPr sz="3700">
                <a:solidFill>
                  <a:srgbClr val="000080"/>
                </a:solidFill>
                <a:uFill>
                  <a:solidFill>
                    <a:srgbClr val="000000"/>
                  </a:solidFill>
                </a:uFill>
                <a:latin typeface="Calibri"/>
                <a:ea typeface="Calibri"/>
                <a:cs typeface="Calibri"/>
                <a:sym typeface="Calibri"/>
              </a:defRPr>
            </a:lvl1pPr>
          </a:lstStyle>
          <a:p>
            <a:pPr/>
            <a:r>
              <a:t>The “Heroic” Collective Useful Knowledge Index</a:t>
            </a:r>
          </a:p>
        </p:txBody>
      </p:sp>
      <p:sp>
        <p:nvSpPr>
          <p:cNvPr id="107" name="Professor DeLong has an index of how much economically useful knowledge about technology and organization humanity has. That index goes from:…"/>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Professor DeLong has an index of how much economically useful knowledge about technology and organization humanity has. That index goes from:</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About 5 in 1500 to 50 in 1870 to roughly 75 today.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About 5 in 1500 to 8 in 1870 to roughly 16 today.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About 5 in 1500 to 16 in 1870 to roughly 400 today.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About 5 in 1500 to 50 in 1870 to roughly 400 today.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Something different</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 name="Average Income per Capita"/>
          <p:cNvSpPr txBox="1"/>
          <p:nvPr>
            <p:ph type="title" idx="4294967295"/>
          </p:nvPr>
        </p:nvSpPr>
        <p:spPr>
          <a:xfrm>
            <a:off x="277663" y="-2"/>
            <a:ext cx="8572501" cy="1267126"/>
          </a:xfrm>
          <a:prstGeom prst="rect">
            <a:avLst/>
          </a:prstGeom>
        </p:spPr>
        <p:txBody>
          <a:bodyPr lIns="45718" tIns="45718" rIns="45718" bIns="45718"/>
          <a:lstStyle>
            <a:lvl1pPr defTabSz="393191">
              <a:defRPr sz="5100">
                <a:solidFill>
                  <a:srgbClr val="000080"/>
                </a:solidFill>
                <a:uFill>
                  <a:solidFill>
                    <a:srgbClr val="000000"/>
                  </a:solidFill>
                </a:uFill>
                <a:latin typeface="Calibri"/>
                <a:ea typeface="Calibri"/>
                <a:cs typeface="Calibri"/>
                <a:sym typeface="Calibri"/>
              </a:defRPr>
            </a:lvl1pPr>
          </a:lstStyle>
          <a:p>
            <a:pPr/>
            <a:r>
              <a:t>Average Income per Capita</a:t>
            </a:r>
          </a:p>
        </p:txBody>
      </p:sp>
      <p:sp>
        <p:nvSpPr>
          <p:cNvPr id="110" name="It was something like $900 per year in 1500, and still only $1300 in 1870. What is it today, roughly?…"/>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It was something like $900 per year in 1500, and still only $1300 in 1870. What is it today, roughly?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$1200 per year.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$12000 per year.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$120,000 per year.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The question makes no sense: our lives today are so different from those of people five centuries ago that qualitative comparisons inevitably mislead rather than illuminate.</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2" name="What Is the Average Global Rate of Economic Growth per Capita over the Long 20th Century?"/>
          <p:cNvSpPr txBox="1"/>
          <p:nvPr>
            <p:ph type="title" idx="4294967295"/>
          </p:nvPr>
        </p:nvSpPr>
        <p:spPr>
          <a:xfrm>
            <a:off x="277663" y="-2"/>
            <a:ext cx="8572501" cy="1267126"/>
          </a:xfrm>
          <a:prstGeom prst="rect">
            <a:avLst/>
          </a:prstGeom>
        </p:spPr>
        <p:txBody>
          <a:bodyPr lIns="45718" tIns="45718" rIns="45718" bIns="45718"/>
          <a:lstStyle/>
          <a:p>
            <a:pPr defTabSz="224026">
              <a:defRPr sz="2900">
                <a:solidFill>
                  <a:srgbClr val="000080"/>
                </a:solidFill>
                <a:uFill>
                  <a:solidFill>
                    <a:srgbClr val="000000"/>
                  </a:solidFill>
                </a:uFill>
                <a:latin typeface="Calibri"/>
                <a:ea typeface="Calibri"/>
                <a:cs typeface="Calibri"/>
                <a:sym typeface="Calibri"/>
              </a:defRPr>
            </a:pPr>
            <a:r>
              <a:t>What Is the Average Global Rate of Economic Growth </a:t>
            </a:r>
            <a:r>
              <a:rPr i="1"/>
              <a:t>per Capita</a:t>
            </a:r>
            <a:r>
              <a:t> over the Long 20th Century?</a:t>
            </a:r>
          </a:p>
        </p:txBody>
      </p:sp>
      <p:sp>
        <p:nvSpPr>
          <p:cNvPr id="113" name="What is the single number you should hold in your head?…"/>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What is the single number you should hold in your head?</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0.15% per year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1.5% per year.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8% per year.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2.3% per year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 name="19th Century Best Selling Novelist Human Felicity"/>
          <p:cNvSpPr txBox="1"/>
          <p:nvPr>
            <p:ph type="title" idx="4294967295"/>
          </p:nvPr>
        </p:nvSpPr>
        <p:spPr>
          <a:xfrm>
            <a:off x="277663" y="-2"/>
            <a:ext cx="8572501" cy="1267126"/>
          </a:xfrm>
          <a:prstGeom prst="rect">
            <a:avLst/>
          </a:prstGeom>
        </p:spPr>
        <p:txBody>
          <a:bodyPr lIns="45718" tIns="45718" rIns="45718" bIns="45718"/>
          <a:lstStyle>
            <a:lvl1pPr defTabSz="288036">
              <a:defRPr sz="3700">
                <a:solidFill>
                  <a:srgbClr val="000080"/>
                </a:solidFill>
                <a:uFill>
                  <a:solidFill>
                    <a:srgbClr val="000000"/>
                  </a:solidFill>
                </a:uFill>
                <a:latin typeface="Calibri"/>
                <a:ea typeface="Calibri"/>
                <a:cs typeface="Calibri"/>
                <a:sym typeface="Calibri"/>
              </a:defRPr>
            </a:lvl1pPr>
          </a:lstStyle>
          <a:p>
            <a:pPr/>
            <a:r>
              <a:t>19th Century Best Selling Novelist Human Felicity</a:t>
            </a:r>
          </a:p>
        </p:txBody>
      </p:sp>
      <p:sp>
        <p:nvSpPr>
          <p:cNvPr id="116" name="According to Bellamy’s protagonist, what technological innovation of the year 2000 brings the people of that (to him, future) time to “the limit of human felicity?"/>
          <p:cNvSpPr txBox="1"/>
          <p:nvPr>
            <p:ph type="body" idx="4294967295"/>
          </p:nvPr>
        </p:nvSpPr>
        <p:spPr>
          <a:xfrm>
            <a:off x="277663" y="1267121"/>
            <a:ext cx="8572501" cy="5397503"/>
          </a:xfrm>
          <a:prstGeom prst="rect">
            <a:avLst/>
          </a:prstGeom>
        </p:spPr>
        <p:txBody>
          <a:bodyPr lIns="45718" tIns="45718" rIns="45718" bIns="45718" anchor="t"/>
          <a:lstStyle>
            <a:lvl1pPr marL="0" indent="0" defTabSz="457200">
              <a:spcBef>
                <a:spcPts val="1200"/>
              </a:spcBef>
              <a:buSzTx/>
              <a:buFont typeface="Arial"/>
              <a:buNone/>
              <a:defRPr b="1">
                <a:uFill>
                  <a:solidFill>
                    <a:srgbClr val="000000"/>
                  </a:solidFill>
                </a:uFill>
                <a:latin typeface="+mn-lt"/>
                <a:ea typeface="+mn-ea"/>
                <a:cs typeface="+mn-cs"/>
                <a:sym typeface="Helvetica"/>
              </a:defRPr>
            </a:lvl1pPr>
          </a:lstStyle>
          <a:p>
            <a:pPr/>
            <a:r>
              <a:t>According to Bellamy’s protagonist, what technological innovation of the year 2000 brings the people of that (to him, future) time to “the limit of human felicity?</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8" name="Shadows…"/>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latin typeface="Calibri"/>
                <a:ea typeface="Calibri"/>
                <a:cs typeface="Calibri"/>
                <a:sym typeface="Calibri"/>
              </a:defRPr>
            </a:lvl1pPr>
          </a:lstStyle>
          <a:p>
            <a:pPr/>
            <a:r>
              <a:t>Shadows…</a:t>
            </a:r>
          </a:p>
        </p:txBody>
      </p:sp>
      <p:sp>
        <p:nvSpPr>
          <p:cNvPr id="119" name="How many people today are still living on less than $2 a day?…"/>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How many people today are still living on less than $2 a 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70 million</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230 million</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700 million</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2.3 billion</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uFill>
                  <a:solidFill>
                    <a:srgbClr val="000000"/>
                  </a:solidFill>
                </a:uFill>
              </a:defRPr>
            </a:lvl1pPr>
          </a:lstStyle>
          <a:p>
            <a:pPr/>
            <a:r>
              <a:t>Revving-Up</a:t>
            </a:r>
          </a:p>
        </p:txBody>
      </p:sp>
      <p:sp>
        <p:nvSpPr>
          <p:cNvPr id="122" name="This course covers the history of the long twentieth century, beginning in 1870 and ending in 2016:…"/>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As of 1870, had the Industrial Revolution raised the standard of living or lightened the toil of the working class in England, the country at its center?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Yes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It’s not clear</a:t>
            </a:r>
          </a:p>
          <a:p>
            <a:pPr marL="0" indent="0" defTabSz="457200">
              <a:spcBef>
                <a:spcPts val="1200"/>
              </a:spcBef>
              <a:buSzTx/>
              <a:buNone/>
              <a:defRPr>
                <a:uFill>
                  <a:solidFill>
                    <a:srgbClr val="000000"/>
                  </a:solidFill>
                </a:uFill>
                <a:latin typeface="Times New Roman"/>
                <a:ea typeface="Times New Roman"/>
                <a:cs typeface="Times New Roman"/>
                <a:sym typeface="Times New Roman"/>
              </a:defRPr>
            </a:pP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Why?</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 name="Office Hours"/>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Office Hours</a:t>
            </a:r>
          </a:p>
        </p:txBody>
      </p:sp>
      <p:sp>
        <p:nvSpPr>
          <p:cNvPr id="43" name="When should I have my office hours?…"/>
          <p:cNvSpPr txBox="1"/>
          <p:nvPr>
            <p:ph type="body" idx="4294967295"/>
          </p:nvPr>
        </p:nvSpPr>
        <p:spPr>
          <a:xfrm>
            <a:off x="277663" y="1267121"/>
            <a:ext cx="8572501" cy="5397503"/>
          </a:xfrm>
          <a:prstGeom prst="rect">
            <a:avLst/>
          </a:prstGeom>
        </p:spPr>
        <p:txBody>
          <a:bodyPr lIns="45718" tIns="45718" rIns="45718" bIns="45718" anchor="t"/>
          <a:lstStyle/>
          <a:p>
            <a:pPr marL="0" indent="0" algn="ctr" defTabSz="379474">
              <a:spcBef>
                <a:spcPts val="900"/>
              </a:spcBef>
              <a:buSzTx/>
              <a:buFont typeface="Arial"/>
              <a:buNone/>
              <a:defRPr b="1" sz="1900">
                <a:uFill>
                  <a:solidFill>
                    <a:srgbClr val="000000"/>
                  </a:solidFill>
                </a:uFill>
                <a:latin typeface="+mn-lt"/>
                <a:ea typeface="+mn-ea"/>
                <a:cs typeface="+mn-cs"/>
                <a:sym typeface="Helvetica"/>
              </a:defRPr>
            </a:pPr>
            <a:r>
              <a:t>M 11:10-12:40, Blum Hall 200B</a:t>
            </a:r>
          </a:p>
          <a:p>
            <a:pPr marL="0" indent="0" algn="ctr" defTabSz="379474">
              <a:spcBef>
                <a:spcPts val="900"/>
              </a:spcBef>
              <a:buSzTx/>
              <a:buFont typeface="Arial"/>
              <a:buNone/>
              <a:defRPr b="1" sz="1900">
                <a:uFill>
                  <a:solidFill>
                    <a:srgbClr val="000000"/>
                  </a:solidFill>
                </a:uFill>
                <a:latin typeface="+mn-lt"/>
                <a:ea typeface="+mn-ea"/>
                <a:cs typeface="+mn-cs"/>
                <a:sym typeface="Helvetica"/>
              </a:defRPr>
            </a:pPr>
            <a:r>
              <a:t>T 11:15-12:00, Blum Hall 200B</a:t>
            </a:r>
          </a:p>
          <a:p>
            <a:pPr marL="0" indent="0" algn="ctr" defTabSz="379474">
              <a:spcBef>
                <a:spcPts val="900"/>
              </a:spcBef>
              <a:buSzTx/>
              <a:buFont typeface="Arial"/>
              <a:buNone/>
              <a:defRPr b="1" sz="1900">
                <a:uFill>
                  <a:solidFill>
                    <a:srgbClr val="000000"/>
                  </a:solidFill>
                </a:uFill>
                <a:latin typeface="+mn-lt"/>
                <a:ea typeface="+mn-ea"/>
                <a:cs typeface="+mn-cs"/>
                <a:sym typeface="Helvetica"/>
              </a:defRPr>
            </a:pPr>
            <a:r>
              <a:t>By appointment in Blum Hall 200B, Evans 601A, or elsewhere: email &lt;</a:t>
            </a:r>
            <a:r>
              <a:rPr u="sng">
                <a:solidFill>
                  <a:srgbClr val="0000FF"/>
                </a:solidFill>
                <a:uFill>
                  <a:solidFill>
                    <a:srgbClr val="0000FF"/>
                  </a:solidFill>
                </a:uFill>
                <a:hlinkClick r:id="rId2" invalidUrl="" action="" tgtFrame="" tooltip="" history="1" highlightClick="0" endSnd="0"/>
              </a:rPr>
              <a:t>delong@econ.berkeley.edu</a:t>
            </a:r>
            <a:r>
              <a:t>&gt;</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1. My Grand Narrative"/>
          <p:cNvSpPr txBox="1"/>
          <p:nvPr>
            <p:ph type="title" idx="4294967295"/>
          </p:nvPr>
        </p:nvSpPr>
        <p:spPr>
          <a:xfrm>
            <a:off x="277663" y="-2"/>
            <a:ext cx="8572501" cy="1267126"/>
          </a:xfrm>
          <a:prstGeom prst="rect">
            <a:avLst/>
          </a:prstGeom>
        </p:spPr>
        <p:txBody>
          <a:bodyPr lIns="45718" tIns="45718" rIns="45718" bIns="45718"/>
          <a:lstStyle>
            <a:lvl1pPr defTabSz="288036">
              <a:defRPr sz="3780">
                <a:solidFill>
                  <a:srgbClr val="000080"/>
                </a:solidFill>
                <a:uFill>
                  <a:solidFill>
                    <a:srgbClr val="000000"/>
                  </a:solidFill>
                </a:uFill>
              </a:defRPr>
            </a:lvl1pPr>
          </a:lstStyle>
          <a:p>
            <a:pPr/>
            <a:r>
              <a:t>Before 1870, Ideas Growth Not Fast Enough</a:t>
            </a:r>
          </a:p>
        </p:txBody>
      </p:sp>
      <p:sp>
        <p:nvSpPr>
          <p:cNvPr id="125" name="This course covers the history of the long twentieth century, beginning in 1870 and ending in 2016:…"/>
          <p:cNvSpPr txBox="1"/>
          <p:nvPr>
            <p:ph type="body" idx="4294967295"/>
          </p:nvPr>
        </p:nvSpPr>
        <p:spPr>
          <a:xfrm>
            <a:off x="277663" y="1267121"/>
            <a:ext cx="8572501" cy="5397503"/>
          </a:xfrm>
          <a:prstGeom prst="rect">
            <a:avLst/>
          </a:prstGeom>
        </p:spPr>
        <p:txBody>
          <a:bodyPr lIns="45718" tIns="45718" rIns="45718" bIns="45718" anchor="t"/>
          <a:lstStyle/>
          <a:p>
            <a:pPr marL="0" indent="0" defTabSz="329184">
              <a:spcBef>
                <a:spcPts val="800"/>
              </a:spcBef>
              <a:buSzTx/>
              <a:buFont typeface="Arial"/>
              <a:buNone/>
              <a:defRPr b="1" sz="1728">
                <a:uFill>
                  <a:solidFill>
                    <a:srgbClr val="000000"/>
                  </a:solidFill>
                </a:uFill>
                <a:latin typeface="+mn-lt"/>
                <a:ea typeface="+mn-ea"/>
                <a:cs typeface="+mn-cs"/>
                <a:sym typeface="Helvetica"/>
              </a:defRPr>
            </a:pPr>
            <a:r>
              <a:t>And population growth accelerates as the world is not rich enough to undergo the demographic transition</a:t>
            </a:r>
            <a:endParaRPr>
              <a:latin typeface="Times New Roman"/>
              <a:ea typeface="Times New Roman"/>
              <a:cs typeface="Times New Roman"/>
              <a:sym typeface="Times New Roman"/>
            </a:endParaRPr>
          </a:p>
          <a:p>
            <a:pPr marL="173254" indent="-173254" defTabSz="329184">
              <a:spcBef>
                <a:spcPts val="800"/>
              </a:spcBef>
              <a:buSzPct val="100000"/>
              <a:defRPr sz="1728">
                <a:uFill>
                  <a:solidFill>
                    <a:srgbClr val="000000"/>
                  </a:solidFill>
                </a:uFill>
                <a:latin typeface="Times New Roman"/>
                <a:ea typeface="Times New Roman"/>
                <a:cs typeface="Times New Roman"/>
                <a:sym typeface="Times New Roman"/>
              </a:defRPr>
            </a:pPr>
            <a:r>
              <a:t>Value of useful and deployed ideas about technology and organization</a:t>
            </a:r>
          </a:p>
          <a:p>
            <a:pPr lvl="1" marL="502438" indent="-173254" defTabSz="329184">
              <a:spcBef>
                <a:spcPts val="800"/>
              </a:spcBef>
              <a:buSzPct val="100000"/>
              <a:defRPr sz="1728">
                <a:uFill>
                  <a:solidFill>
                    <a:srgbClr val="000000"/>
                  </a:solidFill>
                </a:uFill>
                <a:latin typeface="Times New Roman"/>
                <a:ea typeface="Times New Roman"/>
                <a:cs typeface="Times New Roman"/>
                <a:sym typeface="Times New Roman"/>
              </a:defRPr>
            </a:pPr>
            <a:r>
              <a:t>-8000: 1</a:t>
            </a:r>
          </a:p>
          <a:p>
            <a:pPr lvl="1" marL="502438" indent="-173254" defTabSz="329184">
              <a:spcBef>
                <a:spcPts val="800"/>
              </a:spcBef>
              <a:buSzPct val="100000"/>
              <a:defRPr sz="1728">
                <a:uFill>
                  <a:solidFill>
                    <a:srgbClr val="000000"/>
                  </a:solidFill>
                </a:uFill>
                <a:latin typeface="Times New Roman"/>
                <a:ea typeface="Times New Roman"/>
                <a:cs typeface="Times New Roman"/>
                <a:sym typeface="Times New Roman"/>
              </a:defRPr>
            </a:pPr>
            <a:r>
              <a:t>1: 3.5</a:t>
            </a:r>
          </a:p>
          <a:p>
            <a:pPr lvl="1" marL="502438" indent="-173254" defTabSz="329184">
              <a:spcBef>
                <a:spcPts val="800"/>
              </a:spcBef>
              <a:buSzPct val="100000"/>
              <a:defRPr sz="1728">
                <a:uFill>
                  <a:solidFill>
                    <a:srgbClr val="000000"/>
                  </a:solidFill>
                </a:uFill>
                <a:latin typeface="Times New Roman"/>
                <a:ea typeface="Times New Roman"/>
                <a:cs typeface="Times New Roman"/>
                <a:sym typeface="Times New Roman"/>
              </a:defRPr>
            </a:pPr>
            <a:r>
              <a:t> 1500: 4.75</a:t>
            </a:r>
          </a:p>
          <a:p>
            <a:pPr lvl="1" marL="502438" indent="-173254" defTabSz="329184">
              <a:spcBef>
                <a:spcPts val="800"/>
              </a:spcBef>
              <a:buSzPct val="100000"/>
              <a:defRPr sz="1728">
                <a:uFill>
                  <a:solidFill>
                    <a:srgbClr val="000000"/>
                  </a:solidFill>
                </a:uFill>
                <a:latin typeface="Times New Roman"/>
                <a:ea typeface="Times New Roman"/>
                <a:cs typeface="Times New Roman"/>
                <a:sym typeface="Times New Roman"/>
              </a:defRPr>
            </a:pPr>
            <a:r>
              <a:t> 1800: 9</a:t>
            </a:r>
          </a:p>
          <a:p>
            <a:pPr lvl="1" marL="502438" indent="-173254" defTabSz="329184">
              <a:spcBef>
                <a:spcPts val="800"/>
              </a:spcBef>
              <a:buSzPct val="100000"/>
              <a:defRPr sz="1728">
                <a:uFill>
                  <a:solidFill>
                    <a:srgbClr val="000000"/>
                  </a:solidFill>
                </a:uFill>
                <a:latin typeface="Times New Roman"/>
                <a:ea typeface="Times New Roman"/>
                <a:cs typeface="Times New Roman"/>
                <a:sym typeface="Times New Roman"/>
              </a:defRPr>
            </a:pPr>
            <a:r>
              <a:t>1870: 16</a:t>
            </a:r>
          </a:p>
          <a:p>
            <a:pPr lvl="1" marL="502438" indent="-173254" defTabSz="329184">
              <a:spcBef>
                <a:spcPts val="800"/>
              </a:spcBef>
              <a:buSzPct val="100000"/>
              <a:defRPr sz="1728">
                <a:uFill>
                  <a:solidFill>
                    <a:srgbClr val="000000"/>
                  </a:solidFill>
                </a:uFill>
                <a:latin typeface="Times New Roman"/>
                <a:ea typeface="Times New Roman"/>
                <a:cs typeface="Times New Roman"/>
                <a:sym typeface="Times New Roman"/>
              </a:defRPr>
            </a:pPr>
            <a:r>
              <a:t>2020: 421</a:t>
            </a:r>
          </a:p>
          <a:p>
            <a:pPr marL="173254" indent="-173254" defTabSz="329184">
              <a:spcBef>
                <a:spcPts val="800"/>
              </a:spcBef>
              <a:buSzPct val="100000"/>
              <a:defRPr sz="1728">
                <a:uFill>
                  <a:solidFill>
                    <a:srgbClr val="000000"/>
                  </a:solidFill>
                </a:uFill>
                <a:latin typeface="Times New Roman"/>
                <a:ea typeface="Times New Roman"/>
                <a:cs typeface="Times New Roman"/>
                <a:sym typeface="Times New Roman"/>
              </a:defRPr>
            </a:pPr>
            <a:r>
              <a:t>Growth Rates:</a:t>
            </a:r>
          </a:p>
          <a:p>
            <a:pPr lvl="1" marL="502438" indent="-173254" defTabSz="329184">
              <a:spcBef>
                <a:spcPts val="800"/>
              </a:spcBef>
              <a:buSzPct val="100000"/>
              <a:defRPr sz="1728">
                <a:uFill>
                  <a:solidFill>
                    <a:srgbClr val="000000"/>
                  </a:solidFill>
                </a:uFill>
                <a:latin typeface="Times New Roman"/>
                <a:ea typeface="Times New Roman"/>
                <a:cs typeface="Times New Roman"/>
                <a:sym typeface="Times New Roman"/>
              </a:defRPr>
            </a:pPr>
            <a:r>
              <a:t>-8000 to 1500: 0.02%/year</a:t>
            </a:r>
          </a:p>
          <a:p>
            <a:pPr lvl="1" marL="502438" indent="-173254" defTabSz="329184">
              <a:spcBef>
                <a:spcPts val="800"/>
              </a:spcBef>
              <a:buSzPct val="100000"/>
              <a:defRPr sz="1728">
                <a:uFill>
                  <a:solidFill>
                    <a:srgbClr val="000000"/>
                  </a:solidFill>
                </a:uFill>
                <a:latin typeface="Times New Roman"/>
                <a:ea typeface="Times New Roman"/>
                <a:cs typeface="Times New Roman"/>
                <a:sym typeface="Times New Roman"/>
              </a:defRPr>
            </a:pPr>
            <a:r>
              <a:t> 1500 to 1800: 0.2%/year</a:t>
            </a:r>
          </a:p>
          <a:p>
            <a:pPr lvl="1" marL="502438" indent="-173254" defTabSz="329184">
              <a:spcBef>
                <a:spcPts val="800"/>
              </a:spcBef>
              <a:buSzPct val="100000"/>
              <a:defRPr sz="1728">
                <a:uFill>
                  <a:solidFill>
                    <a:srgbClr val="000000"/>
                  </a:solidFill>
                </a:uFill>
                <a:latin typeface="Times New Roman"/>
                <a:ea typeface="Times New Roman"/>
                <a:cs typeface="Times New Roman"/>
                <a:sym typeface="Times New Roman"/>
              </a:defRPr>
            </a:pPr>
            <a:r>
              <a:t> 1800 to 1870: 0.8%/year</a:t>
            </a:r>
          </a:p>
          <a:p>
            <a:pPr lvl="1" marL="502438" indent="-173254" defTabSz="329184">
              <a:spcBef>
                <a:spcPts val="800"/>
              </a:spcBef>
              <a:buSzPct val="100000"/>
              <a:defRPr sz="1728">
                <a:uFill>
                  <a:solidFill>
                    <a:srgbClr val="000000"/>
                  </a:solidFill>
                </a:uFill>
                <a:latin typeface="Times New Roman"/>
                <a:ea typeface="Times New Roman"/>
                <a:cs typeface="Times New Roman"/>
                <a:sym typeface="Times New Roman"/>
              </a:defRPr>
            </a:pPr>
            <a:r>
              <a:t> 1870 to 2020: 2.3%/year</a:t>
            </a:r>
          </a:p>
          <a:p>
            <a:pPr marL="173254" indent="-173254" defTabSz="329184">
              <a:spcBef>
                <a:spcPts val="800"/>
              </a:spcBef>
              <a:buSzPct val="100000"/>
              <a:defRPr sz="1728">
                <a:uFill>
                  <a:solidFill>
                    <a:srgbClr val="000000"/>
                  </a:solidFill>
                </a:uFill>
                <a:latin typeface="Times New Roman"/>
                <a:ea typeface="Times New Roman"/>
                <a:cs typeface="Times New Roman"/>
                <a:sym typeface="Times New Roman"/>
              </a:defRPr>
            </a:pPr>
            <a:r>
              <a:t>What caused these accelerations? What caused this last acceleration?</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The Last Acceleration</a:t>
            </a:r>
          </a:p>
        </p:txBody>
      </p:sp>
      <p:sp>
        <p:nvSpPr>
          <p:cNvPr id="128" name="This course covers the history of the long twentieth century, beginning in 1870 and ending in 2016:…"/>
          <p:cNvSpPr txBox="1"/>
          <p:nvPr>
            <p:ph type="body" idx="4294967295"/>
          </p:nvPr>
        </p:nvSpPr>
        <p:spPr>
          <a:xfrm>
            <a:off x="277663" y="1267121"/>
            <a:ext cx="4731423" cy="5397503"/>
          </a:xfrm>
          <a:prstGeom prst="rect">
            <a:avLst/>
          </a:prstGeom>
        </p:spPr>
        <p:txBody>
          <a:bodyPr lIns="45718" tIns="45718" rIns="45718" bIns="45718" anchor="t"/>
          <a:lstStyle/>
          <a:p>
            <a:pPr marL="0" indent="0" defTabSz="233172">
              <a:spcBef>
                <a:spcPts val="600"/>
              </a:spcBef>
              <a:buSzTx/>
              <a:buFont typeface="Arial"/>
              <a:buNone/>
              <a:defRPr b="1" sz="1224">
                <a:uFill>
                  <a:solidFill>
                    <a:srgbClr val="000000"/>
                  </a:solidFill>
                </a:uFill>
                <a:latin typeface="+mn-lt"/>
                <a:ea typeface="+mn-ea"/>
                <a:cs typeface="+mn-cs"/>
                <a:sym typeface="Helvetica"/>
              </a:defRPr>
            </a:pPr>
            <a:r>
              <a:t>The industrial research lab to routinize invention, and the modern corporation to routinize diffusion and deployment</a:t>
            </a:r>
            <a:endParaRPr>
              <a:latin typeface="Times New Roman"/>
              <a:ea typeface="Times New Roman"/>
              <a:cs typeface="Times New Roman"/>
              <a:sym typeface="Times New Roman"/>
            </a:endParaRPr>
          </a:p>
          <a:p>
            <a:pPr marL="122721" indent="-122721" defTabSz="233172">
              <a:spcBef>
                <a:spcPts val="600"/>
              </a:spcBef>
              <a:buSzPct val="100000"/>
              <a:defRPr sz="1224">
                <a:uFill>
                  <a:solidFill>
                    <a:srgbClr val="000000"/>
                  </a:solidFill>
                </a:uFill>
                <a:latin typeface="Times New Roman"/>
                <a:ea typeface="Times New Roman"/>
                <a:cs typeface="Times New Roman"/>
                <a:sym typeface="Times New Roman"/>
              </a:defRPr>
            </a:pPr>
            <a:r>
              <a:t>Plus general purpose technologies—machine tools, non-human power sources</a:t>
            </a:r>
          </a:p>
          <a:p>
            <a:pPr marL="122721" indent="-122721" defTabSz="233172">
              <a:spcBef>
                <a:spcPts val="600"/>
              </a:spcBef>
              <a:buSzPct val="100000"/>
              <a:defRPr sz="1224">
                <a:uFill>
                  <a:solidFill>
                    <a:srgbClr val="000000"/>
                  </a:solidFill>
                </a:uFill>
                <a:latin typeface="Times New Roman"/>
                <a:ea typeface="Times New Roman"/>
                <a:cs typeface="Times New Roman"/>
                <a:sym typeface="Times New Roman"/>
              </a:defRPr>
            </a:pPr>
            <a:r>
              <a:t>Arthur Lewis:</a:t>
            </a:r>
          </a:p>
          <a:p>
            <a:pPr lvl="1" marL="355893" indent="-122721" defTabSz="233172">
              <a:spcBef>
                <a:spcPts val="600"/>
              </a:spcBef>
              <a:buSzPct val="100000"/>
              <a:defRPr sz="1224">
                <a:uFill>
                  <a:solidFill>
                    <a:srgbClr val="000000"/>
                  </a:solidFill>
                </a:uFill>
                <a:latin typeface="Times New Roman"/>
                <a:ea typeface="Times New Roman"/>
                <a:cs typeface="Times New Roman"/>
                <a:sym typeface="Times New Roman"/>
              </a:defRPr>
            </a:pPr>
            <a:r>
              <a:t>“New commodities: telephones, gramophones, typewriters, cameras, automobiles, and so on, a seemingly endless process whose latest twentieth-century additions include aeroplanes, radios, refrigerators, washing machines, television sets, and pleasure boats. Thus a rich man in 1870 did not possess anything that a rich man of 1770 had not possessed; he might have more or larger houses, more clothes, more pictures, more horses and carriages, or more furniture than say a school teacher possessed, but as likely as not his riches were displayed in the number of servants whom he employed rather than in his personal use of commodities…”</a:t>
            </a:r>
          </a:p>
          <a:p>
            <a:pPr marL="122721" indent="-122721" defTabSz="233172">
              <a:spcBef>
                <a:spcPts val="600"/>
              </a:spcBef>
              <a:buSzPct val="100000"/>
              <a:defRPr sz="1224">
                <a:uFill>
                  <a:solidFill>
                    <a:srgbClr val="000000"/>
                  </a:solidFill>
                </a:uFill>
                <a:latin typeface="Times New Roman"/>
                <a:ea typeface="Times New Roman"/>
                <a:cs typeface="Times New Roman"/>
                <a:sym typeface="Times New Roman"/>
              </a:defRPr>
            </a:pPr>
            <a:r>
              <a:t>Not so much the particular technologies, as the grasping of the fact that there was a broad and deep range of new technologies to be discovered.</a:t>
            </a:r>
          </a:p>
          <a:p>
            <a:pPr marL="122721" indent="-122721" defTabSz="233172">
              <a:spcBef>
                <a:spcPts val="600"/>
              </a:spcBef>
              <a:buSzPct val="100000"/>
              <a:defRPr sz="1224">
                <a:uFill>
                  <a:solidFill>
                    <a:srgbClr val="000000"/>
                  </a:solidFill>
                </a:uFill>
                <a:latin typeface="Times New Roman"/>
                <a:ea typeface="Times New Roman"/>
                <a:cs typeface="Times New Roman"/>
                <a:sym typeface="Times New Roman"/>
              </a:defRPr>
            </a:pPr>
            <a:r>
              <a:t>As much as it was new technologies, it was large-scale corporate organizations that could and did plan the division of labor to make use of and then market technologies. </a:t>
            </a:r>
          </a:p>
          <a:p>
            <a:pPr marL="122721" indent="-122721" defTabSz="233172">
              <a:spcBef>
                <a:spcPts val="600"/>
              </a:spcBef>
              <a:buSzPct val="100000"/>
              <a:defRPr sz="1224">
                <a:uFill>
                  <a:solidFill>
                    <a:srgbClr val="000000"/>
                  </a:solidFill>
                </a:uFill>
                <a:latin typeface="Times New Roman"/>
                <a:ea typeface="Times New Roman"/>
                <a:cs typeface="Times New Roman"/>
                <a:sym typeface="Times New Roman"/>
              </a:defRPr>
            </a:pPr>
            <a:r>
              <a:t>And as much, it was that the global market meant that there was now a great deal of money to be made from the routinization of the exploration, development, and deployment of technological possibilities</a:t>
            </a:r>
          </a:p>
        </p:txBody>
      </p:sp>
      <p:pic>
        <p:nvPicPr>
          <p:cNvPr id="129" name="Image" descr="Image"/>
          <p:cNvPicPr>
            <a:picLocks noChangeAspect="1"/>
          </p:cNvPicPr>
          <p:nvPr/>
        </p:nvPicPr>
        <p:blipFill>
          <a:blip r:embed="rId2">
            <a:extLst/>
          </a:blip>
          <a:stretch>
            <a:fillRect/>
          </a:stretch>
        </p:blipFill>
        <p:spPr>
          <a:xfrm>
            <a:off x="5009085" y="1267123"/>
            <a:ext cx="3841079" cy="5397501"/>
          </a:xfrm>
          <a:prstGeom prst="rect">
            <a:avLst/>
          </a:prstGeom>
          <a:ln w="12700">
            <a:miter lim="400000"/>
          </a:ln>
        </p:spPr>
      </p:pic>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The Meaning of Growth</a:t>
            </a:r>
          </a:p>
        </p:txBody>
      </p:sp>
      <p:sp>
        <p:nvSpPr>
          <p:cNvPr id="132" name="This course covers the history of the long twentieth century, beginning in 1870 and ending in 2016:…"/>
          <p:cNvSpPr txBox="1"/>
          <p:nvPr>
            <p:ph type="body" idx="4294967295"/>
          </p:nvPr>
        </p:nvSpPr>
        <p:spPr>
          <a:xfrm>
            <a:off x="277663" y="1267121"/>
            <a:ext cx="8572501" cy="5397503"/>
          </a:xfrm>
          <a:prstGeom prst="rect">
            <a:avLst/>
          </a:prstGeom>
        </p:spPr>
        <p:txBody>
          <a:bodyPr lIns="45718" tIns="45718" rIns="45718" bIns="45718" anchor="t"/>
          <a:lstStyle/>
          <a:p>
            <a:pPr marL="0" indent="0" defTabSz="397763">
              <a:spcBef>
                <a:spcPts val="1000"/>
              </a:spcBef>
              <a:buSzTx/>
              <a:buFont typeface="Arial"/>
              <a:buNone/>
              <a:defRPr b="1" sz="2088">
                <a:uFill>
                  <a:solidFill>
                    <a:srgbClr val="000000"/>
                  </a:solidFill>
                </a:uFill>
                <a:latin typeface="+mn-lt"/>
                <a:ea typeface="+mn-ea"/>
                <a:cs typeface="+mn-cs"/>
                <a:sym typeface="Helvetica"/>
              </a:defRPr>
            </a:pPr>
            <a:r>
              <a:t>Steep falls in (many) prices. Substitution for many commodities. Creation of new capabilities:</a:t>
            </a:r>
            <a:endParaRPr>
              <a:latin typeface="Times New Roman"/>
              <a:ea typeface="Times New Roman"/>
              <a:cs typeface="Times New Roman"/>
              <a:sym typeface="Times New Roman"/>
            </a:endParaRPr>
          </a:p>
          <a:p>
            <a:pPr marL="209348" indent="-209348" defTabSz="397763">
              <a:spcBef>
                <a:spcPts val="1000"/>
              </a:spcBef>
              <a:buSzPct val="100000"/>
              <a:defRPr sz="2088">
                <a:uFill>
                  <a:solidFill>
                    <a:srgbClr val="000000"/>
                  </a:solidFill>
                </a:uFill>
                <a:latin typeface="Times New Roman"/>
                <a:ea typeface="Times New Roman"/>
                <a:cs typeface="Times New Roman"/>
                <a:sym typeface="Times New Roman"/>
              </a:defRPr>
            </a:pPr>
            <a:r>
              <a:t>Society is vastly richer in agriculture and manufacturing: fertilizers, seeds, precision tools, assembly lines</a:t>
            </a:r>
          </a:p>
          <a:p>
            <a:pPr marL="209348" indent="-209348" defTabSz="397763">
              <a:spcBef>
                <a:spcPts val="1000"/>
              </a:spcBef>
              <a:buSzPct val="100000"/>
              <a:defRPr sz="2088">
                <a:uFill>
                  <a:solidFill>
                    <a:srgbClr val="000000"/>
                  </a:solidFill>
                </a:uFill>
                <a:latin typeface="Times New Roman"/>
                <a:ea typeface="Times New Roman"/>
                <a:cs typeface="Times New Roman"/>
                <a:sym typeface="Times New Roman"/>
              </a:defRPr>
            </a:pPr>
            <a:r>
              <a:t>Society is no richer in terms of how many butlers it can employ</a:t>
            </a:r>
          </a:p>
          <a:p>
            <a:pPr lvl="1" marL="607112" indent="-209348" defTabSz="397763">
              <a:spcBef>
                <a:spcPts val="1000"/>
              </a:spcBef>
              <a:buSzPct val="100000"/>
              <a:defRPr sz="2088">
                <a:uFill>
                  <a:solidFill>
                    <a:srgbClr val="000000"/>
                  </a:solidFill>
                </a:uFill>
                <a:latin typeface="Times New Roman"/>
                <a:ea typeface="Times New Roman"/>
                <a:cs typeface="Times New Roman"/>
                <a:sym typeface="Times New Roman"/>
              </a:defRPr>
            </a:pPr>
            <a:r>
              <a:t>And silver spoon-polishing is no more efficient…</a:t>
            </a:r>
          </a:p>
          <a:p>
            <a:pPr lvl="1" marL="607112" indent="-209348" defTabSz="397763">
              <a:spcBef>
                <a:spcPts val="1000"/>
              </a:spcBef>
              <a:buSzPct val="100000"/>
              <a:defRPr sz="2088">
                <a:uFill>
                  <a:solidFill>
                    <a:srgbClr val="000000"/>
                  </a:solidFill>
                </a:uFill>
                <a:latin typeface="Times New Roman"/>
                <a:ea typeface="Times New Roman"/>
                <a:cs typeface="Times New Roman"/>
                <a:sym typeface="Times New Roman"/>
              </a:defRPr>
            </a:pPr>
            <a:r>
              <a:t>Neither is building a Steinway piano…</a:t>
            </a:r>
          </a:p>
          <a:p>
            <a:pPr marL="209348" indent="-209348" defTabSz="397763">
              <a:spcBef>
                <a:spcPts val="1000"/>
              </a:spcBef>
              <a:buSzPct val="100000"/>
              <a:defRPr sz="2088">
                <a:uFill>
                  <a:solidFill>
                    <a:srgbClr val="000000"/>
                  </a:solidFill>
                </a:uFill>
                <a:latin typeface="Times New Roman"/>
                <a:ea typeface="Times New Roman"/>
                <a:cs typeface="Times New Roman"/>
                <a:sym typeface="Times New Roman"/>
              </a:defRPr>
            </a:pPr>
            <a:r>
              <a:t>But listening to high-fidelity music when you choose?</a:t>
            </a:r>
          </a:p>
          <a:p>
            <a:pPr marL="209348" indent="-209348" defTabSz="397763">
              <a:spcBef>
                <a:spcPts val="1000"/>
              </a:spcBef>
              <a:buSzPct val="100000"/>
              <a:defRPr sz="2088">
                <a:uFill>
                  <a:solidFill>
                    <a:srgbClr val="000000"/>
                  </a:solidFill>
                </a:uFill>
                <a:latin typeface="Times New Roman"/>
                <a:ea typeface="Times New Roman"/>
                <a:cs typeface="Times New Roman"/>
                <a:sym typeface="Times New Roman"/>
              </a:defRPr>
            </a:pPr>
            <a:r>
              <a:t>Having a non-rusty utensil?</a:t>
            </a:r>
          </a:p>
          <a:p>
            <a:pPr marL="209348" indent="-209348" defTabSz="397763">
              <a:spcBef>
                <a:spcPts val="1000"/>
              </a:spcBef>
              <a:buSzPct val="100000"/>
              <a:defRPr sz="2088">
                <a:uFill>
                  <a:solidFill>
                    <a:srgbClr val="000000"/>
                  </a:solidFill>
                </a:uFill>
                <a:latin typeface="Times New Roman"/>
                <a:ea typeface="Times New Roman"/>
                <a:cs typeface="Times New Roman"/>
                <a:sym typeface="Times New Roman"/>
              </a:defRPr>
            </a:pPr>
            <a:r>
              <a:t>Crossing oceans to be more productive, to visit family, to see sights?</a:t>
            </a:r>
          </a:p>
          <a:p>
            <a:pPr marL="209348" indent="-209348" defTabSz="397763">
              <a:spcBef>
                <a:spcPts val="1000"/>
              </a:spcBef>
              <a:buSzPct val="100000"/>
              <a:defRPr sz="2088">
                <a:uFill>
                  <a:solidFill>
                    <a:srgbClr val="000000"/>
                  </a:solidFill>
                </a:uFill>
                <a:latin typeface="Times New Roman"/>
                <a:ea typeface="Times New Roman"/>
                <a:cs typeface="Times New Roman"/>
                <a:sym typeface="Times New Roman"/>
              </a:defRPr>
            </a:pPr>
            <a:r>
              <a:t>And medicine: utilitarianism breaks down when confronted with life and death (and with changing numbers of people)</a:t>
            </a:r>
          </a:p>
          <a:p>
            <a:pPr marL="209348" indent="-209348" defTabSz="397763">
              <a:spcBef>
                <a:spcPts val="1000"/>
              </a:spcBef>
              <a:buSzPct val="100000"/>
              <a:defRPr sz="2088">
                <a:uFill>
                  <a:solidFill>
                    <a:srgbClr val="000000"/>
                  </a:solidFill>
                </a:uFill>
                <a:latin typeface="Times New Roman"/>
                <a:ea typeface="Times New Roman"/>
                <a:cs typeface="Times New Roman"/>
                <a:sym typeface="Times New Roman"/>
              </a:defRPr>
            </a:pPr>
            <a:r>
              <a:t>But stable indicia of middle-class relative status?</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Nicola Tesla</a:t>
            </a:r>
          </a:p>
        </p:txBody>
      </p:sp>
      <p:sp>
        <p:nvSpPr>
          <p:cNvPr id="135" name="This course covers the history of the long twentieth century, beginning in 1870 and ending in 2016:…"/>
          <p:cNvSpPr txBox="1"/>
          <p:nvPr>
            <p:ph type="body" idx="4294967295"/>
          </p:nvPr>
        </p:nvSpPr>
        <p:spPr>
          <a:xfrm>
            <a:off x="277663" y="1267121"/>
            <a:ext cx="5385254" cy="5397503"/>
          </a:xfrm>
          <a:prstGeom prst="rect">
            <a:avLst/>
          </a:prstGeom>
        </p:spPr>
        <p:txBody>
          <a:bodyPr lIns="45718" tIns="45718" rIns="45718" bIns="45718" anchor="t"/>
          <a:lstStyle/>
          <a:p>
            <a:pPr marL="0" indent="0" defTabSz="379475">
              <a:spcBef>
                <a:spcPts val="900"/>
              </a:spcBef>
              <a:buSzTx/>
              <a:buFont typeface="Arial"/>
              <a:buNone/>
              <a:defRPr b="1" sz="1992">
                <a:uFill>
                  <a:solidFill>
                    <a:srgbClr val="000000"/>
                  </a:solidFill>
                </a:uFill>
                <a:latin typeface="+mn-lt"/>
                <a:ea typeface="+mn-ea"/>
                <a:cs typeface="+mn-cs"/>
                <a:sym typeface="Helvetica"/>
              </a:defRPr>
            </a:pPr>
            <a:r>
              <a:t>Conventional to talk about Thomas Alva Edison; but I want to talk about Nicola Tesla</a:t>
            </a:r>
            <a:endParaRPr>
              <a:latin typeface="Times New Roman"/>
              <a:ea typeface="Times New Roman"/>
              <a:cs typeface="Times New Roman"/>
              <a:sym typeface="Times New Roman"/>
            </a:endParaRPr>
          </a:p>
          <a:p>
            <a:pPr marL="199723" indent="-199723" defTabSz="379475">
              <a:spcBef>
                <a:spcPts val="900"/>
              </a:spcBef>
              <a:buSzPct val="100000"/>
              <a:defRPr sz="1992">
                <a:uFill>
                  <a:solidFill>
                    <a:srgbClr val="000000"/>
                  </a:solidFill>
                </a:uFill>
                <a:latin typeface="Times New Roman"/>
                <a:ea typeface="Times New Roman"/>
                <a:cs typeface="Times New Roman"/>
                <a:sym typeface="Times New Roman"/>
              </a:defRPr>
            </a:pPr>
            <a:r>
              <a:t>Nicola Tesla could not have had a career without the industrial research lab, the modern corporation, and George Westinghouse</a:t>
            </a:r>
          </a:p>
          <a:p>
            <a:pPr marL="199723" indent="-199723" defTabSz="379475">
              <a:spcBef>
                <a:spcPts val="900"/>
              </a:spcBef>
              <a:buSzPct val="100000"/>
              <a:defRPr sz="1992">
                <a:uFill>
                  <a:solidFill>
                    <a:srgbClr val="000000"/>
                  </a:solidFill>
                </a:uFill>
                <a:latin typeface="Times New Roman"/>
                <a:ea typeface="Times New Roman"/>
                <a:cs typeface="Times New Roman"/>
                <a:sym typeface="Times New Roman"/>
              </a:defRPr>
            </a:pPr>
            <a:r>
              <a:t>Born on July 10, 1856 in the town of Smiljan, in the Krajina region of the province of Croatia, in the Habsburg empire then reigned over by the young Emperor Franz Josef in Vienna. </a:t>
            </a:r>
          </a:p>
          <a:p>
            <a:pPr marL="199723" indent="-199723" defTabSz="379475">
              <a:spcBef>
                <a:spcPts val="900"/>
              </a:spcBef>
              <a:buSzPct val="100000"/>
              <a:defRPr sz="1992">
                <a:uFill>
                  <a:solidFill>
                    <a:srgbClr val="000000"/>
                  </a:solidFill>
                </a:uFill>
                <a:latin typeface="Times New Roman"/>
                <a:ea typeface="Times New Roman"/>
                <a:cs typeface="Times New Roman"/>
                <a:sym typeface="Times New Roman"/>
              </a:defRPr>
            </a:pPr>
            <a:r>
              <a:t>Fourth of five children. </a:t>
            </a:r>
          </a:p>
          <a:p>
            <a:pPr marL="199723" indent="-199723" defTabSz="379475">
              <a:spcBef>
                <a:spcPts val="900"/>
              </a:spcBef>
              <a:buSzPct val="100000"/>
              <a:defRPr sz="1992">
                <a:uFill>
                  <a:solidFill>
                    <a:srgbClr val="000000"/>
                  </a:solidFill>
                </a:uFill>
                <a:latin typeface="Times New Roman"/>
                <a:ea typeface="Times New Roman"/>
                <a:cs typeface="Times New Roman"/>
                <a:sym typeface="Times New Roman"/>
              </a:defRPr>
            </a:pPr>
            <a:r>
              <a:t>His father was literate—a priest .</a:t>
            </a:r>
          </a:p>
          <a:p>
            <a:pPr marL="199723" indent="-199723" defTabSz="379475">
              <a:spcBef>
                <a:spcPts val="900"/>
              </a:spcBef>
              <a:buSzPct val="100000"/>
              <a:defRPr sz="1992">
                <a:uFill>
                  <a:solidFill>
                    <a:srgbClr val="000000"/>
                  </a:solidFill>
                </a:uFill>
                <a:latin typeface="Times New Roman"/>
                <a:ea typeface="Times New Roman"/>
                <a:cs typeface="Times New Roman"/>
                <a:sym typeface="Times New Roman"/>
              </a:defRPr>
            </a:pPr>
            <a:r>
              <a:t>His mother was not. </a:t>
            </a:r>
          </a:p>
          <a:p>
            <a:pPr marL="199723" indent="-199723" defTabSz="379475">
              <a:spcBef>
                <a:spcPts val="900"/>
              </a:spcBef>
              <a:buSzPct val="100000"/>
              <a:defRPr sz="1992">
                <a:uFill>
                  <a:solidFill>
                    <a:srgbClr val="000000"/>
                  </a:solidFill>
                </a:uFill>
                <a:latin typeface="Times New Roman"/>
                <a:ea typeface="Times New Roman"/>
                <a:cs typeface="Times New Roman"/>
                <a:sym typeface="Times New Roman"/>
              </a:defRPr>
            </a:pPr>
            <a:r>
              <a:t>His parents wanted him to become a priest. </a:t>
            </a:r>
          </a:p>
          <a:p>
            <a:pPr marL="199723" indent="-199723" defTabSz="379475">
              <a:spcBef>
                <a:spcPts val="900"/>
              </a:spcBef>
              <a:buSzPct val="100000"/>
              <a:defRPr sz="1992">
                <a:uFill>
                  <a:solidFill>
                    <a:srgbClr val="000000"/>
                  </a:solidFill>
                </a:uFill>
                <a:latin typeface="Times New Roman"/>
                <a:ea typeface="Times New Roman"/>
                <a:cs typeface="Times New Roman"/>
                <a:sym typeface="Times New Roman"/>
              </a:defRPr>
            </a:pPr>
            <a:r>
              <a:t>He wanted to become an electrical engineer. </a:t>
            </a:r>
          </a:p>
        </p:txBody>
      </p:sp>
      <p:pic>
        <p:nvPicPr>
          <p:cNvPr id="136" name="Image" descr="Image"/>
          <p:cNvPicPr>
            <a:picLocks noChangeAspect="1"/>
          </p:cNvPicPr>
          <p:nvPr/>
        </p:nvPicPr>
        <p:blipFill>
          <a:blip r:embed="rId2">
            <a:extLst/>
          </a:blip>
          <a:stretch>
            <a:fillRect/>
          </a:stretch>
        </p:blipFill>
        <p:spPr>
          <a:xfrm>
            <a:off x="5662916" y="1267123"/>
            <a:ext cx="3187248" cy="5397501"/>
          </a:xfrm>
          <a:prstGeom prst="rect">
            <a:avLst/>
          </a:prstGeom>
          <a:ln w="12700">
            <a:miter lim="400000"/>
          </a:ln>
        </p:spPr>
      </p:pic>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Nicola Tesla II</a:t>
            </a:r>
          </a:p>
        </p:txBody>
      </p:sp>
      <p:sp>
        <p:nvSpPr>
          <p:cNvPr id="139" name="This course covers the history of the long twentieth century, beginning in 1870 and ending in 2016:…"/>
          <p:cNvSpPr txBox="1"/>
          <p:nvPr>
            <p:ph type="body" idx="4294967295"/>
          </p:nvPr>
        </p:nvSpPr>
        <p:spPr>
          <a:xfrm>
            <a:off x="277663" y="1267121"/>
            <a:ext cx="5385254" cy="5397503"/>
          </a:xfrm>
          <a:prstGeom prst="rect">
            <a:avLst/>
          </a:prstGeom>
        </p:spPr>
        <p:txBody>
          <a:bodyPr lIns="45718" tIns="45718" rIns="45718" bIns="45718" anchor="t"/>
          <a:lstStyle/>
          <a:p>
            <a:pPr marL="0" indent="0" defTabSz="288036">
              <a:spcBef>
                <a:spcPts val="700"/>
              </a:spcBef>
              <a:buSzTx/>
              <a:buFont typeface="Arial"/>
              <a:buNone/>
              <a:defRPr b="1" sz="1512">
                <a:uFill>
                  <a:solidFill>
                    <a:srgbClr val="000000"/>
                  </a:solidFill>
                </a:uFill>
                <a:latin typeface="+mn-lt"/>
                <a:ea typeface="+mn-ea"/>
                <a:cs typeface="+mn-cs"/>
                <a:sym typeface="Helvetica"/>
              </a:defRPr>
            </a:pPr>
            <a:r>
              <a:t>Went off to Graz, Austria, to go to college. Dropped out after two years.</a:t>
            </a:r>
            <a:endParaRPr>
              <a:latin typeface="Times New Roman"/>
              <a:ea typeface="Times New Roman"/>
              <a:cs typeface="Times New Roman"/>
              <a:sym typeface="Times New Roman"/>
            </a:endParaRPr>
          </a:p>
          <a:p>
            <a:pPr marL="151597" indent="-151597" defTabSz="288036">
              <a:spcBef>
                <a:spcPts val="700"/>
              </a:spcBef>
              <a:buSzPct val="100000"/>
              <a:defRPr sz="1512">
                <a:uFill>
                  <a:solidFill>
                    <a:srgbClr val="000000"/>
                  </a:solidFill>
                </a:uFill>
                <a:latin typeface="Times New Roman"/>
                <a:ea typeface="Times New Roman"/>
                <a:cs typeface="Times New Roman"/>
                <a:sym typeface="Times New Roman"/>
              </a:defRPr>
            </a:pPr>
            <a:r>
              <a:t>Broke off relations with his family and friends</a:t>
            </a:r>
          </a:p>
          <a:p>
            <a:pPr marL="151597" indent="-151597" defTabSz="288036">
              <a:spcBef>
                <a:spcPts val="700"/>
              </a:spcBef>
              <a:buSzPct val="100000"/>
              <a:defRPr sz="1512">
                <a:uFill>
                  <a:solidFill>
                    <a:srgbClr val="000000"/>
                  </a:solidFill>
                </a:uFill>
                <a:latin typeface="Times New Roman"/>
                <a:ea typeface="Times New Roman"/>
                <a:cs typeface="Times New Roman"/>
                <a:sym typeface="Times New Roman"/>
              </a:defRPr>
            </a:pPr>
            <a:r>
              <a:t>Worked as an engineer for two years</a:t>
            </a:r>
          </a:p>
          <a:p>
            <a:pPr marL="151597" indent="-151597" defTabSz="288036">
              <a:spcBef>
                <a:spcPts val="700"/>
              </a:spcBef>
              <a:buSzPct val="100000"/>
              <a:defRPr sz="1512">
                <a:uFill>
                  <a:solidFill>
                    <a:srgbClr val="000000"/>
                  </a:solidFill>
                </a:uFill>
                <a:latin typeface="Times New Roman"/>
                <a:ea typeface="Times New Roman"/>
                <a:cs typeface="Times New Roman"/>
                <a:sym typeface="Times New Roman"/>
              </a:defRPr>
            </a:pPr>
            <a:r>
              <a:t>Suffered a “nervous breakdown”. </a:t>
            </a:r>
          </a:p>
          <a:p>
            <a:pPr marL="151597" indent="-151597" defTabSz="288036">
              <a:spcBef>
                <a:spcPts val="700"/>
              </a:spcBef>
              <a:buSzPct val="100000"/>
              <a:defRPr sz="1512">
                <a:uFill>
                  <a:solidFill>
                    <a:srgbClr val="000000"/>
                  </a:solidFill>
                </a:uFill>
                <a:latin typeface="Times New Roman"/>
                <a:ea typeface="Times New Roman"/>
                <a:cs typeface="Times New Roman"/>
                <a:sym typeface="Times New Roman"/>
              </a:defRPr>
            </a:pPr>
            <a:r>
              <a:t>His father persuaded him to return to college at Prague’s Karl-Ferdinand University. </a:t>
            </a:r>
          </a:p>
          <a:p>
            <a:pPr marL="151597" indent="-151597" defTabSz="288036">
              <a:spcBef>
                <a:spcPts val="700"/>
              </a:spcBef>
              <a:buSzPct val="100000"/>
              <a:defRPr sz="1512">
                <a:uFill>
                  <a:solidFill>
                    <a:srgbClr val="000000"/>
                  </a:solidFill>
                </a:uFill>
                <a:latin typeface="Times New Roman"/>
                <a:ea typeface="Times New Roman"/>
                <a:cs typeface="Times New Roman"/>
                <a:sym typeface="Times New Roman"/>
              </a:defRPr>
            </a:pPr>
            <a:r>
              <a:t>Perhaps he did.</a:t>
            </a:r>
          </a:p>
          <a:p>
            <a:pPr marL="151597" indent="-151597" defTabSz="288036">
              <a:spcBef>
                <a:spcPts val="700"/>
              </a:spcBef>
              <a:buSzPct val="100000"/>
              <a:defRPr sz="1512">
                <a:uFill>
                  <a:solidFill>
                    <a:srgbClr val="000000"/>
                  </a:solidFill>
                </a:uFill>
                <a:latin typeface="Times New Roman"/>
                <a:ea typeface="Times New Roman"/>
                <a:cs typeface="Times New Roman"/>
                <a:sym typeface="Times New Roman"/>
              </a:defRPr>
            </a:pPr>
            <a:r>
              <a:t>But if so only for one summer. </a:t>
            </a:r>
          </a:p>
          <a:p>
            <a:pPr marL="151597" indent="-151597" defTabSz="288036">
              <a:spcBef>
                <a:spcPts val="700"/>
              </a:spcBef>
              <a:buSzPct val="100000"/>
              <a:defRPr sz="1512">
                <a:uFill>
                  <a:solidFill>
                    <a:srgbClr val="000000"/>
                  </a:solidFill>
                </a:uFill>
                <a:latin typeface="Times New Roman"/>
                <a:ea typeface="Times New Roman"/>
                <a:cs typeface="Times New Roman"/>
                <a:sym typeface="Times New Roman"/>
              </a:defRPr>
            </a:pPr>
            <a:r>
              <a:t>And then his father died. </a:t>
            </a:r>
          </a:p>
          <a:p>
            <a:pPr marL="151597" indent="-151597" defTabSz="288036">
              <a:spcBef>
                <a:spcPts val="700"/>
              </a:spcBef>
              <a:buSzPct val="100000"/>
              <a:defRPr sz="1512">
                <a:uFill>
                  <a:solidFill>
                    <a:srgbClr val="000000"/>
                  </a:solidFill>
                </a:uFill>
                <a:latin typeface="Times New Roman"/>
                <a:ea typeface="Times New Roman"/>
                <a:cs typeface="Times New Roman"/>
                <a:sym typeface="Times New Roman"/>
              </a:defRPr>
            </a:pPr>
            <a:r>
              <a:t>1881 finds Nikola Tesla working in Budapest for a startup, the National Telephone Company of Hungary, as chief electrician and chief engineer. But he does not stay. </a:t>
            </a:r>
          </a:p>
          <a:p>
            <a:pPr marL="151597" indent="-151597" defTabSz="288036">
              <a:spcBef>
                <a:spcPts val="700"/>
              </a:spcBef>
              <a:buSzPct val="100000"/>
              <a:defRPr sz="1512">
                <a:uFill>
                  <a:solidFill>
                    <a:srgbClr val="000000"/>
                  </a:solidFill>
                </a:uFill>
                <a:latin typeface="Times New Roman"/>
                <a:ea typeface="Times New Roman"/>
                <a:cs typeface="Times New Roman"/>
                <a:sym typeface="Times New Roman"/>
              </a:defRPr>
            </a:pPr>
            <a:r>
              <a:t>1882 sees him in Paris working as an improver and adapter of American technology. </a:t>
            </a:r>
          </a:p>
          <a:p>
            <a:pPr marL="151597" indent="-151597" defTabSz="288036">
              <a:spcBef>
                <a:spcPts val="700"/>
              </a:spcBef>
              <a:buSzPct val="100000"/>
              <a:defRPr sz="1512">
                <a:uFill>
                  <a:solidFill>
                    <a:srgbClr val="000000"/>
                  </a:solidFill>
                </a:uFill>
                <a:latin typeface="Times New Roman"/>
                <a:ea typeface="Times New Roman"/>
                <a:cs typeface="Times New Roman"/>
                <a:sym typeface="Times New Roman"/>
              </a:defRPr>
            </a:pPr>
            <a:r>
              <a:t>On June 6, 1884 Tesla arrived in New York with nothing in his pockets save a letter of recommendation from engineer Charles Batchelor to Thomas Edison: “I know of two great men,” Batchelor had written. “You are one of them. This young man is the other.” And so Edison hired Tesla. </a:t>
            </a:r>
          </a:p>
        </p:txBody>
      </p:sp>
      <p:pic>
        <p:nvPicPr>
          <p:cNvPr id="140" name="Image" descr="Image"/>
          <p:cNvPicPr>
            <a:picLocks noChangeAspect="1"/>
          </p:cNvPicPr>
          <p:nvPr/>
        </p:nvPicPr>
        <p:blipFill>
          <a:blip r:embed="rId2">
            <a:extLst/>
          </a:blip>
          <a:stretch>
            <a:fillRect/>
          </a:stretch>
        </p:blipFill>
        <p:spPr>
          <a:xfrm>
            <a:off x="5662916" y="1267123"/>
            <a:ext cx="3187249" cy="5397501"/>
          </a:xfrm>
          <a:prstGeom prst="rect">
            <a:avLst/>
          </a:prstGeom>
          <a:ln w="12700">
            <a:miter lim="400000"/>
          </a:ln>
        </p:spPr>
      </p:pic>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Nicola Tesla III</a:t>
            </a:r>
          </a:p>
        </p:txBody>
      </p:sp>
      <p:sp>
        <p:nvSpPr>
          <p:cNvPr id="143" name="This course covers the history of the long twentieth century, beginning in 1870 and ending in 2016:…"/>
          <p:cNvSpPr txBox="1"/>
          <p:nvPr>
            <p:ph type="body" idx="4294967295"/>
          </p:nvPr>
        </p:nvSpPr>
        <p:spPr>
          <a:xfrm>
            <a:off x="277663" y="1267121"/>
            <a:ext cx="5016501" cy="5397503"/>
          </a:xfrm>
          <a:prstGeom prst="rect">
            <a:avLst/>
          </a:prstGeom>
        </p:spPr>
        <p:txBody>
          <a:bodyPr lIns="45718" tIns="45718" rIns="45718" bIns="45718" anchor="t"/>
          <a:lstStyle/>
          <a:p>
            <a:pPr marL="0" indent="0" defTabSz="242315">
              <a:spcBef>
                <a:spcPts val="600"/>
              </a:spcBef>
              <a:buSzTx/>
              <a:buFont typeface="Arial"/>
              <a:buNone/>
              <a:defRPr b="1" sz="1271">
                <a:uFill>
                  <a:solidFill>
                    <a:srgbClr val="000000"/>
                  </a:solidFill>
                </a:uFill>
                <a:latin typeface="+mn-lt"/>
                <a:ea typeface="+mn-ea"/>
                <a:cs typeface="+mn-cs"/>
                <a:sym typeface="Helvetica"/>
              </a:defRPr>
            </a:pPr>
            <a:r>
              <a:t>Tesla had an “eccentric personality,” as people put it. He wrote: </a:t>
            </a:r>
          </a:p>
          <a:p>
            <a:pPr marL="127534"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a:t>
            </a:r>
            <a:r>
              <a:t>I had a violent aversion against the earrings of women... bracelets pleased me more or less according to design. The sight of a pearl would almost give me a fit but I was fascinated with the glitter of crystals... I would get a fever by looking at a peach... I counted the steps in my walks and calculated the cubical contents of soup plates, coffee cups and pieces of food—otherwise my meal was unenjoyable. All repeated acts or operations I performed had to be divisible by three and if I missed I felt impelled to do it all over again, even if it took hours…"</a:t>
            </a:r>
          </a:p>
          <a:p>
            <a:pPr marL="127534"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To medicalize: autism/OCD. But is “medicalization” really something we want to do?</a:t>
            </a:r>
          </a:p>
          <a:p>
            <a:pPr marL="127534"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This, coupled with bizarre and utopian claims about the future course of science and technology, made it difficult for him to find and maintain financial backers and colleagues. </a:t>
            </a:r>
          </a:p>
          <a:p>
            <a:pPr marL="127534"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He was, as much as Mary Wollstonecraft Shelley’s fictional Dr. Viktor von Frankenstein, the very model of the lone mad scientist. </a:t>
            </a:r>
          </a:p>
          <a:p>
            <a:pPr marL="127534"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Yet George Westinghouse found a place for him:</a:t>
            </a:r>
          </a:p>
          <a:p>
            <a:pPr lvl="1" marL="369850"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Our entire electrical power grid and everything that draws off of it</a:t>
            </a:r>
          </a:p>
          <a:p>
            <a:pPr lvl="1" marL="369850"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Our electric appliances and engines today</a:t>
            </a:r>
          </a:p>
          <a:p>
            <a:pPr lvl="1" marL="369850"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Alternating-current generators, polyphase systems and long-distance transmission through high-voltage power lines,</a:t>
            </a:r>
          </a:p>
          <a:p>
            <a:pPr lvl="1" marL="369850"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The world from space at night, illuminated by the electric power grid, is Tesla’s world. </a:t>
            </a:r>
          </a:p>
        </p:txBody>
      </p:sp>
      <p:pic>
        <p:nvPicPr>
          <p:cNvPr id="144" name="Image" descr="Image"/>
          <p:cNvPicPr>
            <a:picLocks noChangeAspect="1"/>
          </p:cNvPicPr>
          <p:nvPr/>
        </p:nvPicPr>
        <p:blipFill>
          <a:blip r:embed="rId2">
            <a:extLst/>
          </a:blip>
          <a:stretch>
            <a:fillRect/>
          </a:stretch>
        </p:blipFill>
        <p:spPr>
          <a:xfrm>
            <a:off x="5294163" y="1267123"/>
            <a:ext cx="3556001" cy="3683001"/>
          </a:xfrm>
          <a:prstGeom prst="rect">
            <a:avLst/>
          </a:prstGeom>
          <a:ln w="12700">
            <a:miter lim="400000"/>
          </a:ln>
        </p:spPr>
      </p:pic>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Nicola Tesla IV</a:t>
            </a:r>
          </a:p>
        </p:txBody>
      </p:sp>
      <p:sp>
        <p:nvSpPr>
          <p:cNvPr id="147" name="This course covers the history of the long twentieth century, beginning in 1870 and ending in 2016:…"/>
          <p:cNvSpPr txBox="1"/>
          <p:nvPr>
            <p:ph type="body" idx="4294967295"/>
          </p:nvPr>
        </p:nvSpPr>
        <p:spPr>
          <a:xfrm>
            <a:off x="277663" y="1267121"/>
            <a:ext cx="5016501" cy="5397503"/>
          </a:xfrm>
          <a:prstGeom prst="rect">
            <a:avLst/>
          </a:prstGeom>
        </p:spPr>
        <p:txBody>
          <a:bodyPr lIns="45718" tIns="45718" rIns="45718" bIns="45718" anchor="t"/>
          <a:lstStyle/>
          <a:p>
            <a:pPr marL="0" indent="0" defTabSz="182880">
              <a:spcBef>
                <a:spcPts val="400"/>
              </a:spcBef>
              <a:buSzTx/>
              <a:buFont typeface="Arial"/>
              <a:buNone/>
              <a:defRPr b="1" sz="960">
                <a:uFill>
                  <a:solidFill>
                    <a:srgbClr val="000000"/>
                  </a:solidFill>
                </a:uFill>
                <a:latin typeface="+mn-lt"/>
                <a:ea typeface="+mn-ea"/>
                <a:cs typeface="+mn-cs"/>
                <a:sym typeface="Helvetica"/>
              </a:defRPr>
            </a:pPr>
            <a:r>
              <a:t>How could Tesla make a difference?</a:t>
            </a:r>
          </a:p>
          <a:p>
            <a:pPr marL="96252" indent="-96252" defTabSz="182880">
              <a:spcBef>
                <a:spcPts val="400"/>
              </a:spcBef>
              <a:buSzPct val="100000"/>
              <a:defRPr sz="960">
                <a:uFill>
                  <a:solidFill>
                    <a:srgbClr val="000000"/>
                  </a:solidFill>
                </a:uFill>
                <a:latin typeface="Times New Roman"/>
                <a:ea typeface="Times New Roman"/>
                <a:cs typeface="Times New Roman"/>
                <a:sym typeface="Times New Roman"/>
              </a:defRPr>
            </a:pPr>
            <a:r>
              <a:t>He made a difference because he could work for corporations</a:t>
            </a:r>
          </a:p>
          <a:p>
            <a:pPr marL="96252" indent="-96252" defTabSz="182880">
              <a:spcBef>
                <a:spcPts val="400"/>
              </a:spcBef>
              <a:buSzPct val="100000"/>
              <a:defRPr sz="960">
                <a:uFill>
                  <a:solidFill>
                    <a:srgbClr val="000000"/>
                  </a:solidFill>
                </a:uFill>
                <a:latin typeface="Times New Roman"/>
                <a:ea typeface="Times New Roman"/>
                <a:cs typeface="Times New Roman"/>
                <a:sym typeface="Times New Roman"/>
              </a:defRPr>
            </a:pPr>
            <a:r>
              <a:t>And his ideas could be developed and applied by corporations. </a:t>
            </a:r>
          </a:p>
          <a:p>
            <a:pPr marL="96252" indent="-96252" defTabSz="182880">
              <a:spcBef>
                <a:spcPts val="400"/>
              </a:spcBef>
              <a:buSzPct val="100000"/>
              <a:defRPr sz="960">
                <a:uFill>
                  <a:solidFill>
                    <a:srgbClr val="000000"/>
                  </a:solidFill>
                </a:uFill>
                <a:latin typeface="Times New Roman"/>
                <a:ea typeface="Times New Roman"/>
                <a:cs typeface="Times New Roman"/>
                <a:sym typeface="Times New Roman"/>
              </a:defRPr>
            </a:pPr>
            <a:r>
              <a:t>In America Tesla went to work for Edison Machine Works. He would later claim that Edison promised him $50,000—the entire net worth at the time of the Edison Machine Works, the same multiple of average wages back then that $7 million would be today, and the same share of GDP back then that $40 million would be today—to improve and redesign Edison’s direct current generators, but that in 1885 Edison refused to pay. </a:t>
            </a:r>
          </a:p>
          <a:p>
            <a:pPr marL="96252" indent="-96252" defTabSz="182880">
              <a:spcBef>
                <a:spcPts val="400"/>
              </a:spcBef>
              <a:buSzPct val="100000"/>
              <a:defRPr sz="960">
                <a:uFill>
                  <a:solidFill>
                    <a:srgbClr val="000000"/>
                  </a:solidFill>
                </a:uFill>
                <a:latin typeface="Times New Roman"/>
                <a:ea typeface="Times New Roman"/>
                <a:cs typeface="Times New Roman"/>
                <a:sym typeface="Times New Roman"/>
              </a:defRPr>
            </a:pPr>
            <a:r>
              <a:t>Tesla quit</a:t>
            </a:r>
          </a:p>
          <a:p>
            <a:pPr marL="96252" indent="-96252" defTabSz="182880">
              <a:spcBef>
                <a:spcPts val="400"/>
              </a:spcBef>
              <a:buSzPct val="100000"/>
              <a:defRPr sz="960">
                <a:uFill>
                  <a:solidFill>
                    <a:srgbClr val="000000"/>
                  </a:solidFill>
                </a:uFill>
                <a:latin typeface="Times New Roman"/>
                <a:ea typeface="Times New Roman"/>
                <a:cs typeface="Times New Roman"/>
                <a:sym typeface="Times New Roman"/>
              </a:defRPr>
            </a:pPr>
            <a:r>
              <a:t>Tesla found himself digging ditches for a living for a couple of years</a:t>
            </a:r>
          </a:p>
          <a:p>
            <a:pPr marL="96252" indent="-96252" defTabSz="182880">
              <a:spcBef>
                <a:spcPts val="400"/>
              </a:spcBef>
              <a:buSzPct val="100000"/>
              <a:defRPr sz="960">
                <a:uFill>
                  <a:solidFill>
                    <a:srgbClr val="000000"/>
                  </a:solidFill>
                </a:uFill>
                <a:latin typeface="Times New Roman"/>
                <a:ea typeface="Times New Roman"/>
                <a:cs typeface="Times New Roman"/>
                <a:sym typeface="Times New Roman"/>
              </a:defRPr>
            </a:pPr>
            <a:r>
              <a:t>Tesla on Edison’s death: Edison “had no hobby, cared for no sort of amusement of any kind and lived in utter disregard of the most elementary rules of hygiene .... His method was inefficient in the extreme, for an immense ground had to be covered to get anything at all unless blind chance intervened and, at first, I was almost a sorry witness of his doings, knowing that just a little theory and calculation would have saved him 90 percent of the labor. But he had a veritable contempt for book learning and mathematical knowledge, trusting himself entirely to his inventor's instinct and practical American sense...” </a:t>
            </a:r>
          </a:p>
          <a:p>
            <a:pPr marL="96252" indent="-96252" defTabSz="182880">
              <a:spcBef>
                <a:spcPts val="400"/>
              </a:spcBef>
              <a:buSzPct val="100000"/>
              <a:defRPr sz="960">
                <a:uFill>
                  <a:solidFill>
                    <a:srgbClr val="000000"/>
                  </a:solidFill>
                </a:uFill>
                <a:latin typeface="Times New Roman"/>
                <a:ea typeface="Times New Roman"/>
                <a:cs typeface="Times New Roman"/>
                <a:sym typeface="Times New Roman"/>
              </a:defRPr>
            </a:pPr>
            <a:r>
              <a:t>Nevertheless, Tesla found financial backers. Tesla made inventions. 1887 sees Tesla as the proprietor of Tesla Electric Light and Manufacturing (but his financial backers soon fire him from his own company). 1888 saw Tesla demonstrating an alternating-current induction motor—the ancestor of all our current alternating- current motors—at the American Institute of Electrical Engineers meeting. 1889 saw Tesla working at the Westinghouse Electric and Manufacturing Company’s laboratory in Pittsburg. In 1891, at the age of 35, Tesla was back in New York establishing his own laboratory. In 1892 he becomes vice president of the American Institute of Electrical Engineers and receives his patents for the polyphase alternating-current electric power system. And in 1893 Nikola Tesla and George Westinghouse use alternating-current power to illuminate the Chicago’s World Fair—the first World Fair ever to have a building for electricity and its applications. </a:t>
            </a:r>
          </a:p>
          <a:p>
            <a:pPr marL="96252" indent="-96252" defTabSz="182880">
              <a:spcBef>
                <a:spcPts val="400"/>
              </a:spcBef>
              <a:buSzPct val="100000"/>
              <a:defRPr sz="960">
                <a:uFill>
                  <a:solidFill>
                    <a:srgbClr val="000000"/>
                  </a:solidFill>
                </a:uFill>
                <a:latin typeface="Times New Roman"/>
                <a:ea typeface="Times New Roman"/>
                <a:cs typeface="Times New Roman"/>
                <a:sym typeface="Times New Roman"/>
              </a:defRPr>
            </a:pPr>
            <a:r>
              <a:t>The late 1880s and 1890s saw Westinghouse and Tesla and their backers struggle against Edison and his backers in the so-called “war of the currents.” Thomas Alva Edison had bet on a direct current—DC—electrical grid. Direct current worked very well with incandescent lamps and with the motors of the day. Direct current fit well with storage batteries, which meant that you only had to build the expensive generating capacity for average loads rather than peak loads. And Edison had not understood what Tesla was getting at when Tesla worked for him: “[Tesla's] ideas are splendid, but they are utterly impractical...” </a:t>
            </a:r>
          </a:p>
          <a:p>
            <a:pPr marL="96252" indent="-96252" defTabSz="182880">
              <a:spcBef>
                <a:spcPts val="400"/>
              </a:spcBef>
              <a:buSzPct val="100000"/>
              <a:defRPr sz="960">
                <a:uFill>
                  <a:solidFill>
                    <a:srgbClr val="000000"/>
                  </a:solidFill>
                </a:uFill>
                <a:latin typeface="Times New Roman"/>
                <a:ea typeface="Times New Roman"/>
                <a:cs typeface="Times New Roman"/>
                <a:sym typeface="Times New Roman"/>
              </a:defRPr>
            </a:pPr>
            <a:r>
              <a:t>11 </a:t>
            </a:r>
          </a:p>
          <a:p>
            <a:pPr marL="96252" indent="-96252" defTabSz="182880">
              <a:spcBef>
                <a:spcPts val="400"/>
              </a:spcBef>
              <a:buSzPct val="100000"/>
              <a:defRPr sz="960">
                <a:uFill>
                  <a:solidFill>
                    <a:srgbClr val="000000"/>
                  </a:solidFill>
                </a:uFill>
                <a:latin typeface="Times New Roman"/>
                <a:ea typeface="Times New Roman"/>
                <a:cs typeface="Times New Roman"/>
                <a:sym typeface="Times New Roman"/>
              </a:defRPr>
            </a:pPr>
            <a:r>
              <a:t>Slouching Towards Utopia? 4: 8576 words DRAFT 6.03 August 24, 2019 </a:t>
            </a:r>
          </a:p>
          <a:p>
            <a:pPr marL="96252" indent="-96252" defTabSz="182880">
              <a:spcBef>
                <a:spcPts val="400"/>
              </a:spcBef>
              <a:buSzPct val="100000"/>
              <a:defRPr sz="960">
                <a:uFill>
                  <a:solidFill>
                    <a:srgbClr val="000000"/>
                  </a:solidFill>
                </a:uFill>
                <a:latin typeface="Times New Roman"/>
                <a:ea typeface="Times New Roman"/>
                <a:cs typeface="Times New Roman"/>
                <a:sym typeface="Times New Roman"/>
              </a:defRPr>
            </a:pPr>
            <a:r>
              <a:t>The 1890s saw both Westinghouse and Edison nearly bankrupt themselves as each struggles to build out an electrical power grid fast enough to become the dominant standard. The alternating current—AC—systems of Tesla and Westinghouse, by contrast, allowed the efficient transmission of electric power over long distances through very high-voltage power lines. Once the energy got where you want it to go, it could then be reduced to a voltage that isn’t immediately fatal via step-down transformer. There was no equivalent trick for Edison’s direct-current system: Edison had to push your power at low voltage across long distances, thus incurring extremely large resistance power losses. On the other hand, it was not obvious before Tesla’s induction motor how alternating current could be used to power anything useful. Westinghouse and Tesla won—although ConEd still had 4600 DC customers in New York as of 1998. </a:t>
            </a:r>
          </a:p>
          <a:p>
            <a:pPr marL="96252" indent="-96252" defTabSz="182880">
              <a:spcBef>
                <a:spcPts val="400"/>
              </a:spcBef>
              <a:buSzPct val="100000"/>
              <a:defRPr sz="960">
                <a:uFill>
                  <a:solidFill>
                    <a:srgbClr val="000000"/>
                  </a:solidFill>
                </a:uFill>
                <a:latin typeface="Times New Roman"/>
                <a:ea typeface="Times New Roman"/>
                <a:cs typeface="Times New Roman"/>
                <a:sym typeface="Times New Roman"/>
              </a:defRPr>
            </a:pPr>
            <a:r>
              <a:t>1899 saw Tesla move from New York to Colorado Springs to conduct experiments in high-voltage power distribution—both through wires and wireless—and the wireless power distribution experiments soon turned into radio. But Tesla was not especially interested in radio. Tesla was interested in distributing electric power to the world without having to build power lines, and in distributing electric power to the world for free: a kind of open-source electric power movement antedating the open-source software movement by ninety years. Marconi and his backers were to win the patents over and profit from radio—at least until World War I when the U.S. Navy seized all radio intellectual property as of vital importance for national security, and then during World War II when the U.S. Supreme Court decided for Tesla, perhaps because the then-penniless Tesla was less likely to make trouble if he owned the radio patents than if Marconi’s heirs did. </a:t>
            </a:r>
          </a:p>
          <a:p>
            <a:pPr marL="96252" indent="-96252" defTabSz="182880">
              <a:spcBef>
                <a:spcPts val="400"/>
              </a:spcBef>
              <a:buSzPct val="100000"/>
              <a:defRPr sz="960">
                <a:uFill>
                  <a:solidFill>
                    <a:srgbClr val="000000"/>
                  </a:solidFill>
                </a:uFill>
                <a:latin typeface="Times New Roman"/>
                <a:ea typeface="Times New Roman"/>
                <a:cs typeface="Times New Roman"/>
                <a:sym typeface="Times New Roman"/>
              </a:defRPr>
            </a:pPr>
            <a:r>
              <a:t>Dominant financier J.P. Morgan backed Tesla, directly and indirectly, for a long while. But then in 1907 he decided that the heroic age of electricity was over, and it was time to rationalize operations and replace the visionary inventors like Tesla and the executives like George Westinghouse who could deal with them by managers who would routinize the business, and focus on the bottom line. </a:t>
            </a:r>
          </a:p>
        </p:txBody>
      </p:sp>
      <p:pic>
        <p:nvPicPr>
          <p:cNvPr id="148" name="Image" descr="Image"/>
          <p:cNvPicPr>
            <a:picLocks noChangeAspect="1"/>
          </p:cNvPicPr>
          <p:nvPr/>
        </p:nvPicPr>
        <p:blipFill>
          <a:blip r:embed="rId2">
            <a:extLst/>
          </a:blip>
          <a:stretch>
            <a:fillRect/>
          </a:stretch>
        </p:blipFill>
        <p:spPr>
          <a:xfrm>
            <a:off x="5294164" y="1267123"/>
            <a:ext cx="3556001" cy="3683001"/>
          </a:xfrm>
          <a:prstGeom prst="rect">
            <a:avLst/>
          </a:prstGeom>
          <a:ln w="12700">
            <a:miter lim="400000"/>
          </a:ln>
        </p:spPr>
      </p:pic>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Nicola Tesla V</a:t>
            </a:r>
          </a:p>
        </p:txBody>
      </p:sp>
      <p:sp>
        <p:nvSpPr>
          <p:cNvPr id="151" name="This course covers the history of the long twentieth century, beginning in 1870 and ending in 2016:…"/>
          <p:cNvSpPr txBox="1"/>
          <p:nvPr>
            <p:ph type="body" idx="4294967295"/>
          </p:nvPr>
        </p:nvSpPr>
        <p:spPr>
          <a:xfrm>
            <a:off x="277663" y="1267121"/>
            <a:ext cx="5016501" cy="5397503"/>
          </a:xfrm>
          <a:prstGeom prst="rect">
            <a:avLst/>
          </a:prstGeom>
        </p:spPr>
        <p:txBody>
          <a:bodyPr lIns="45718" tIns="45718" rIns="45718" bIns="45718" anchor="t"/>
          <a:lstStyle/>
          <a:p>
            <a:pPr marL="0" indent="0" defTabSz="224027">
              <a:spcBef>
                <a:spcPts val="500"/>
              </a:spcBef>
              <a:buSzTx/>
              <a:buFont typeface="Arial"/>
              <a:buNone/>
              <a:defRPr b="1" sz="1176">
                <a:uFill>
                  <a:solidFill>
                    <a:srgbClr val="000000"/>
                  </a:solidFill>
                </a:uFill>
                <a:latin typeface="+mn-lt"/>
                <a:ea typeface="+mn-ea"/>
                <a:cs typeface="+mn-cs"/>
                <a:sym typeface="Helvetica"/>
              </a:defRPr>
            </a:pPr>
            <a:r>
              <a:t>Tesla finds financial backers</a:t>
            </a:r>
          </a:p>
          <a:p>
            <a:pPr marL="117909" indent="-117909" defTabSz="224027">
              <a:spcBef>
                <a:spcPts val="500"/>
              </a:spcBef>
              <a:buSzPct val="100000"/>
              <a:defRPr sz="1176">
                <a:uFill>
                  <a:solidFill>
                    <a:srgbClr val="000000"/>
                  </a:solidFill>
                </a:uFill>
                <a:latin typeface="Times New Roman"/>
                <a:ea typeface="Times New Roman"/>
                <a:cs typeface="Times New Roman"/>
                <a:sym typeface="Times New Roman"/>
              </a:defRPr>
            </a:pPr>
            <a:r>
              <a:t>1887 sees Tesla as the proprietor of Tesla Electric Light and Manufacturing </a:t>
            </a:r>
          </a:p>
          <a:p>
            <a:pPr marL="117909" indent="-117909" defTabSz="224027">
              <a:spcBef>
                <a:spcPts val="500"/>
              </a:spcBef>
              <a:buSzPct val="100000"/>
              <a:defRPr sz="1176">
                <a:uFill>
                  <a:solidFill>
                    <a:srgbClr val="000000"/>
                  </a:solidFill>
                </a:uFill>
                <a:latin typeface="Times New Roman"/>
                <a:ea typeface="Times New Roman"/>
                <a:cs typeface="Times New Roman"/>
                <a:sym typeface="Times New Roman"/>
              </a:defRPr>
            </a:pPr>
            <a:r>
              <a:t>(But his financial backers soon fire him from his own company). </a:t>
            </a:r>
          </a:p>
          <a:p>
            <a:pPr marL="117909" indent="-117909" defTabSz="224027">
              <a:spcBef>
                <a:spcPts val="500"/>
              </a:spcBef>
              <a:buSzPct val="100000"/>
              <a:defRPr sz="1176">
                <a:uFill>
                  <a:solidFill>
                    <a:srgbClr val="000000"/>
                  </a:solidFill>
                </a:uFill>
                <a:latin typeface="Times New Roman"/>
                <a:ea typeface="Times New Roman"/>
                <a:cs typeface="Times New Roman"/>
                <a:sym typeface="Times New Roman"/>
              </a:defRPr>
            </a:pPr>
            <a:r>
              <a:t>1888 saw Tesla demonstrating an alternating-current induction motor—the ancestor of all our current alternating- current motors—at the American Institute of Electrical Engineers meeting. </a:t>
            </a:r>
          </a:p>
          <a:p>
            <a:pPr marL="117909" indent="-117909" defTabSz="224027">
              <a:spcBef>
                <a:spcPts val="500"/>
              </a:spcBef>
              <a:buSzPct val="100000"/>
              <a:defRPr sz="1176">
                <a:uFill>
                  <a:solidFill>
                    <a:srgbClr val="000000"/>
                  </a:solidFill>
                </a:uFill>
                <a:latin typeface="Times New Roman"/>
                <a:ea typeface="Times New Roman"/>
                <a:cs typeface="Times New Roman"/>
                <a:sym typeface="Times New Roman"/>
              </a:defRPr>
            </a:pPr>
            <a:r>
              <a:t>1889 saw Tesla working at the Westinghouse Electric and Manufacturing Company’s laboratory in Pittsburg.</a:t>
            </a:r>
          </a:p>
          <a:p>
            <a:pPr marL="117909" indent="-117909" defTabSz="224027">
              <a:spcBef>
                <a:spcPts val="500"/>
              </a:spcBef>
              <a:buSzPct val="100000"/>
              <a:defRPr sz="1176">
                <a:uFill>
                  <a:solidFill>
                    <a:srgbClr val="000000"/>
                  </a:solidFill>
                </a:uFill>
                <a:latin typeface="Times New Roman"/>
                <a:ea typeface="Times New Roman"/>
                <a:cs typeface="Times New Roman"/>
                <a:sym typeface="Times New Roman"/>
              </a:defRPr>
            </a:pPr>
            <a:r>
              <a:t>In 1893 Nikola Tesla and George Westinghouse use alternating-current power to illuminate the Chicago’s World Fair—the first World Fair ever to have a building for electricity and its applications. </a:t>
            </a:r>
          </a:p>
          <a:p>
            <a:pPr marL="117909" indent="-117909" defTabSz="224027">
              <a:spcBef>
                <a:spcPts val="500"/>
              </a:spcBef>
              <a:buSzPct val="100000"/>
              <a:defRPr sz="1176">
                <a:uFill>
                  <a:solidFill>
                    <a:srgbClr val="000000"/>
                  </a:solidFill>
                </a:uFill>
                <a:latin typeface="Times New Roman"/>
                <a:ea typeface="Times New Roman"/>
                <a:cs typeface="Times New Roman"/>
                <a:sym typeface="Times New Roman"/>
              </a:defRPr>
            </a:pPr>
            <a:r>
              <a:t>The late 1880s and 1890s saw Westinghouse and Tesla and their backers struggle against Edison and his backers in the so-called “war of the currents.” </a:t>
            </a:r>
          </a:p>
          <a:p>
            <a:pPr marL="117909" indent="-117909" defTabSz="224027">
              <a:spcBef>
                <a:spcPts val="500"/>
              </a:spcBef>
              <a:buSzPct val="100000"/>
              <a:defRPr sz="1176">
                <a:uFill>
                  <a:solidFill>
                    <a:srgbClr val="000000"/>
                  </a:solidFill>
                </a:uFill>
                <a:latin typeface="Times New Roman"/>
                <a:ea typeface="Times New Roman"/>
                <a:cs typeface="Times New Roman"/>
                <a:sym typeface="Times New Roman"/>
              </a:defRPr>
            </a:pPr>
            <a:r>
              <a:t>The 1890s saw both Westinghouse and Edison nearly bankrupt themselves as each struggles to build out an electrical power grid fast enough to become the dominant standard.</a:t>
            </a:r>
          </a:p>
          <a:p>
            <a:pPr marL="117909" indent="-117909" defTabSz="224027">
              <a:spcBef>
                <a:spcPts val="500"/>
              </a:spcBef>
              <a:buSzPct val="100000"/>
              <a:defRPr sz="1176">
                <a:uFill>
                  <a:solidFill>
                    <a:srgbClr val="000000"/>
                  </a:solidFill>
                </a:uFill>
                <a:latin typeface="Times New Roman"/>
                <a:ea typeface="Times New Roman"/>
                <a:cs typeface="Times New Roman"/>
                <a:sym typeface="Times New Roman"/>
              </a:defRPr>
            </a:pPr>
            <a:r>
              <a:t>Dominant financier J.P. Morgan backed Tesla, directly and indirectly, for a long while. </a:t>
            </a:r>
          </a:p>
          <a:p>
            <a:pPr marL="117909" indent="-117909" defTabSz="224027">
              <a:spcBef>
                <a:spcPts val="500"/>
              </a:spcBef>
              <a:buSzPct val="100000"/>
              <a:defRPr sz="1176">
                <a:uFill>
                  <a:solidFill>
                    <a:srgbClr val="000000"/>
                  </a:solidFill>
                </a:uFill>
                <a:latin typeface="Times New Roman"/>
                <a:ea typeface="Times New Roman"/>
                <a:cs typeface="Times New Roman"/>
                <a:sym typeface="Times New Roman"/>
              </a:defRPr>
            </a:pPr>
            <a:r>
              <a:t>But then in 1907 Morgan decided that the heroic age of electricity was over</a:t>
            </a:r>
          </a:p>
          <a:p>
            <a:pPr marL="117909" indent="-117909" defTabSz="224027">
              <a:spcBef>
                <a:spcPts val="500"/>
              </a:spcBef>
              <a:buSzPct val="100000"/>
              <a:defRPr sz="1176">
                <a:uFill>
                  <a:solidFill>
                    <a:srgbClr val="000000"/>
                  </a:solidFill>
                </a:uFill>
                <a:latin typeface="Times New Roman"/>
                <a:ea typeface="Times New Roman"/>
                <a:cs typeface="Times New Roman"/>
                <a:sym typeface="Times New Roman"/>
              </a:defRPr>
            </a:pPr>
            <a:r>
              <a:t>Time to rationalize operations</a:t>
            </a:r>
          </a:p>
          <a:p>
            <a:pPr marL="117909" indent="-117909" defTabSz="224027">
              <a:spcBef>
                <a:spcPts val="500"/>
              </a:spcBef>
              <a:buSzPct val="100000"/>
              <a:defRPr sz="1176">
                <a:uFill>
                  <a:solidFill>
                    <a:srgbClr val="000000"/>
                  </a:solidFill>
                </a:uFill>
                <a:latin typeface="Times New Roman"/>
                <a:ea typeface="Times New Roman"/>
                <a:cs typeface="Times New Roman"/>
                <a:sym typeface="Times New Roman"/>
              </a:defRPr>
            </a:pPr>
            <a:r>
              <a:t>Time to replace the visionary inventors like Tesla and the executives like George Westinghouse who would cater to them.</a:t>
            </a:r>
          </a:p>
          <a:p>
            <a:pPr marL="117909" indent="-117909" defTabSz="224027">
              <a:spcBef>
                <a:spcPts val="500"/>
              </a:spcBef>
              <a:buSzPct val="100000"/>
              <a:defRPr sz="1176">
                <a:uFill>
                  <a:solidFill>
                    <a:srgbClr val="000000"/>
                  </a:solidFill>
                </a:uFill>
                <a:latin typeface="Times New Roman"/>
                <a:ea typeface="Times New Roman"/>
                <a:cs typeface="Times New Roman"/>
                <a:sym typeface="Times New Roman"/>
              </a:defRPr>
            </a:pPr>
            <a:r>
              <a:t>Time for managers who would routinize the business, and focus on the bottom line.</a:t>
            </a:r>
          </a:p>
        </p:txBody>
      </p:sp>
      <p:pic>
        <p:nvPicPr>
          <p:cNvPr id="152" name="Image" descr="Image"/>
          <p:cNvPicPr>
            <a:picLocks noChangeAspect="1"/>
          </p:cNvPicPr>
          <p:nvPr/>
        </p:nvPicPr>
        <p:blipFill>
          <a:blip r:embed="rId2">
            <a:extLst/>
          </a:blip>
          <a:stretch>
            <a:fillRect/>
          </a:stretch>
        </p:blipFill>
        <p:spPr>
          <a:xfrm>
            <a:off x="5294164" y="1267123"/>
            <a:ext cx="3556001" cy="3683001"/>
          </a:xfrm>
          <a:prstGeom prst="rect">
            <a:avLst/>
          </a:prstGeom>
          <a:ln w="12700">
            <a:miter lim="400000"/>
          </a:ln>
        </p:spPr>
      </p:pic>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Herbert Hoover</a:t>
            </a:r>
          </a:p>
        </p:txBody>
      </p:sp>
      <p:sp>
        <p:nvSpPr>
          <p:cNvPr id="155" name="This course covers the history of the long twentieth century, beginning in 1870 and ending in 2016:…"/>
          <p:cNvSpPr txBox="1"/>
          <p:nvPr>
            <p:ph type="body" idx="4294967295"/>
          </p:nvPr>
        </p:nvSpPr>
        <p:spPr>
          <a:xfrm>
            <a:off x="277663" y="1267121"/>
            <a:ext cx="5199064" cy="5397503"/>
          </a:xfrm>
          <a:prstGeom prst="rect">
            <a:avLst/>
          </a:prstGeom>
        </p:spPr>
        <p:txBody>
          <a:bodyPr lIns="45718" tIns="45718" rIns="45718" bIns="45718" anchor="t"/>
          <a:lstStyle/>
          <a:p>
            <a:pPr marL="0" indent="0" defTabSz="342900">
              <a:spcBef>
                <a:spcPts val="900"/>
              </a:spcBef>
              <a:buSzTx/>
              <a:buFont typeface="Arial"/>
              <a:buNone/>
              <a:defRPr b="1" sz="1800">
                <a:uFill>
                  <a:solidFill>
                    <a:srgbClr val="000000"/>
                  </a:solidFill>
                </a:uFill>
                <a:latin typeface="+mn-lt"/>
                <a:ea typeface="+mn-ea"/>
                <a:cs typeface="+mn-cs"/>
                <a:sym typeface="Helvetica"/>
              </a:defRPr>
            </a:pPr>
            <a:r>
              <a:t>Born in 1874 in Iowa. Father a blacksmith. Orphaned at 10:</a:t>
            </a:r>
          </a:p>
          <a:p>
            <a:pPr marL="180473" indent="-180473" defTabSz="342900">
              <a:spcBef>
                <a:spcPts val="900"/>
              </a:spcBef>
              <a:buSzPct val="100000"/>
              <a:defRPr sz="1800">
                <a:uFill>
                  <a:solidFill>
                    <a:srgbClr val="000000"/>
                  </a:solidFill>
                </a:uFill>
                <a:latin typeface="Times New Roman"/>
                <a:ea typeface="Times New Roman"/>
                <a:cs typeface="Times New Roman"/>
                <a:sym typeface="Times New Roman"/>
              </a:defRPr>
            </a:pPr>
            <a:r>
              <a:t>Farmed out to be raised in Oregon by an uncle and aunt</a:t>
            </a:r>
          </a:p>
          <a:p>
            <a:pPr marL="180473" indent="-180473" defTabSz="342900">
              <a:spcBef>
                <a:spcPts val="900"/>
              </a:spcBef>
              <a:buSzPct val="100000"/>
              <a:defRPr sz="1800">
                <a:uFill>
                  <a:solidFill>
                    <a:srgbClr val="000000"/>
                  </a:solidFill>
                </a:uFill>
                <a:latin typeface="Times New Roman"/>
                <a:ea typeface="Times New Roman"/>
                <a:cs typeface="Times New Roman"/>
                <a:sym typeface="Times New Roman"/>
              </a:defRPr>
            </a:pPr>
            <a:r>
              <a:t>First student to attend Stanford University (then free)</a:t>
            </a:r>
          </a:p>
          <a:p>
            <a:pPr marL="180473" indent="-180473" defTabSz="342900">
              <a:spcBef>
                <a:spcPts val="900"/>
              </a:spcBef>
              <a:buSzPct val="100000"/>
              <a:defRPr sz="1800">
                <a:uFill>
                  <a:solidFill>
                    <a:srgbClr val="000000"/>
                  </a:solidFill>
                </a:uFill>
                <a:latin typeface="Times New Roman"/>
                <a:ea typeface="Times New Roman"/>
                <a:cs typeface="Times New Roman"/>
                <a:sym typeface="Times New Roman"/>
              </a:defRPr>
            </a:pPr>
            <a:r>
              <a:t>Graduating in 1895 in the distressed aftermath of the Panic of 1893</a:t>
            </a:r>
          </a:p>
          <a:p>
            <a:pPr marL="180473" indent="-180473" defTabSz="342900">
              <a:spcBef>
                <a:spcPts val="900"/>
              </a:spcBef>
              <a:buSzPct val="100000"/>
              <a:defRPr sz="1800">
                <a:uFill>
                  <a:solidFill>
                    <a:srgbClr val="000000"/>
                  </a:solidFill>
                </a:uFill>
                <a:latin typeface="Times New Roman"/>
                <a:ea typeface="Times New Roman"/>
                <a:cs typeface="Times New Roman"/>
                <a:sym typeface="Times New Roman"/>
              </a:defRPr>
            </a:pPr>
            <a:r>
              <a:t>Became a mining engineer.</a:t>
            </a:r>
          </a:p>
          <a:p>
            <a:pPr marL="180473" indent="-180473" defTabSz="342900">
              <a:spcBef>
                <a:spcPts val="900"/>
              </a:spcBef>
              <a:buSzPct val="100000"/>
              <a:defRPr sz="1800">
                <a:uFill>
                  <a:solidFill>
                    <a:srgbClr val="000000"/>
                  </a:solidFill>
                </a:uFill>
                <a:latin typeface="Times New Roman"/>
                <a:ea typeface="Times New Roman"/>
                <a:cs typeface="Times New Roman"/>
                <a:sym typeface="Times New Roman"/>
              </a:defRPr>
            </a:pPr>
            <a:r>
              <a:t>First job was as a mine laborer in Grass Valley, at 600 dollars a year. </a:t>
            </a:r>
          </a:p>
          <a:p>
            <a:pPr lvl="1" marL="523373" indent="-180473" defTabSz="342900">
              <a:spcBef>
                <a:spcPts val="900"/>
              </a:spcBef>
              <a:buSzPct val="100000"/>
              <a:defRPr sz="1800">
                <a:uFill>
                  <a:solidFill>
                    <a:srgbClr val="000000"/>
                  </a:solidFill>
                </a:uFill>
                <a:latin typeface="Times New Roman"/>
                <a:ea typeface="Times New Roman"/>
                <a:cs typeface="Times New Roman"/>
                <a:sym typeface="Times New Roman"/>
              </a:defRPr>
            </a:pPr>
            <a:r>
              <a:t>In today’s dollars, $9/hr—but same relative income as $80/hour today</a:t>
            </a:r>
          </a:p>
          <a:p>
            <a:pPr lvl="1" marL="523373" indent="-180473" defTabSz="342900">
              <a:spcBef>
                <a:spcPts val="900"/>
              </a:spcBef>
              <a:buSzPct val="100000"/>
              <a:defRPr sz="1800">
                <a:uFill>
                  <a:solidFill>
                    <a:srgbClr val="000000"/>
                  </a:solidFill>
                </a:uFill>
                <a:latin typeface="Times New Roman"/>
                <a:ea typeface="Times New Roman"/>
                <a:cs typeface="Times New Roman"/>
                <a:sym typeface="Times New Roman"/>
              </a:defRPr>
            </a:pPr>
            <a:r>
              <a:t>multiples of x30, x8 for inflation and real income growth</a:t>
            </a:r>
          </a:p>
          <a:p>
            <a:pPr marL="180473" indent="-180473" defTabSz="342900">
              <a:spcBef>
                <a:spcPts val="900"/>
              </a:spcBef>
              <a:buSzPct val="100000"/>
              <a:defRPr sz="1800">
                <a:uFill>
                  <a:solidFill>
                    <a:srgbClr val="000000"/>
                  </a:solidFill>
                </a:uFill>
                <a:latin typeface="Times New Roman"/>
                <a:ea typeface="Times New Roman"/>
                <a:cs typeface="Times New Roman"/>
                <a:sym typeface="Times New Roman"/>
              </a:defRPr>
            </a:pPr>
            <a:r>
              <a:t>Next was as an intern and special assistant to mining engineer Louis Janin at 2400 dollars a year. </a:t>
            </a:r>
          </a:p>
        </p:txBody>
      </p:sp>
      <p:pic>
        <p:nvPicPr>
          <p:cNvPr id="156" name="Image" descr="Image"/>
          <p:cNvPicPr>
            <a:picLocks noChangeAspect="1"/>
          </p:cNvPicPr>
          <p:nvPr/>
        </p:nvPicPr>
        <p:blipFill>
          <a:blip r:embed="rId2">
            <a:extLst/>
          </a:blip>
          <a:stretch>
            <a:fillRect/>
          </a:stretch>
        </p:blipFill>
        <p:spPr>
          <a:xfrm>
            <a:off x="5476726" y="1267123"/>
            <a:ext cx="3373438" cy="5397501"/>
          </a:xfrm>
          <a:prstGeom prst="rect">
            <a:avLst/>
          </a:prstGeom>
          <a:ln w="12700">
            <a:miter lim="400000"/>
          </a:ln>
        </p:spPr>
      </p:pic>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Herbert Hoover II</a:t>
            </a:r>
          </a:p>
        </p:txBody>
      </p:sp>
      <p:sp>
        <p:nvSpPr>
          <p:cNvPr id="159" name="This course covers the history of the long twentieth century, beginning in 1870 and ending in 2016:…"/>
          <p:cNvSpPr txBox="1"/>
          <p:nvPr>
            <p:ph type="body" idx="4294967295"/>
          </p:nvPr>
        </p:nvSpPr>
        <p:spPr>
          <a:xfrm>
            <a:off x="277663" y="1267121"/>
            <a:ext cx="5199064" cy="5397503"/>
          </a:xfrm>
          <a:prstGeom prst="rect">
            <a:avLst/>
          </a:prstGeom>
        </p:spPr>
        <p:txBody>
          <a:bodyPr lIns="45718" tIns="45718" rIns="45718" bIns="45718" anchor="t"/>
          <a:lstStyle/>
          <a:p>
            <a:pPr marL="0" indent="0" defTabSz="242315">
              <a:spcBef>
                <a:spcPts val="600"/>
              </a:spcBef>
              <a:buSzTx/>
              <a:buFont typeface="Arial"/>
              <a:buNone/>
              <a:defRPr b="1" sz="1271">
                <a:uFill>
                  <a:solidFill>
                    <a:srgbClr val="000000"/>
                  </a:solidFill>
                </a:uFill>
                <a:latin typeface="+mn-lt"/>
                <a:ea typeface="+mn-ea"/>
                <a:cs typeface="+mn-cs"/>
                <a:sym typeface="Helvetica"/>
              </a:defRPr>
            </a:pPr>
            <a:r>
              <a:t>Globalization and Imperialism!</a:t>
            </a:r>
          </a:p>
          <a:p>
            <a:pPr marL="127534"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Then in 1897 he crossed the Pacific to first Australia, working first for Bewick, Moreing for 7000 dollars a year</a:t>
            </a:r>
          </a:p>
          <a:p>
            <a:pPr marL="127534"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Then to China, working at 20,000 a year and up:</a:t>
            </a:r>
          </a:p>
          <a:p>
            <a:pPr lvl="1" marL="369850"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Somehow wound up with Kaiping Coal Mine</a:t>
            </a:r>
          </a:p>
          <a:p>
            <a:pPr lvl="1" marL="369850"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Told 2 stories:</a:t>
            </a:r>
          </a:p>
          <a:p>
            <a:pPr lvl="2" marL="612166"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Rescued shareholders from corrupt Chang Yenmao</a:t>
            </a:r>
          </a:p>
          <a:p>
            <a:pPr lvl="2" marL="612166"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Played it straight with Chang Yenmao, but then was betrayed by Belgian financiers</a:t>
            </a:r>
          </a:p>
          <a:p>
            <a:pPr marL="127534"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1901-1917 his base was London, as he worked in and managed investments in Australia, China, Russia, Burma, Italy, and Central America in addition to the United States. </a:t>
            </a:r>
          </a:p>
          <a:p>
            <a:pPr marL="127534"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WWI aid to Belgium</a:t>
            </a:r>
          </a:p>
          <a:p>
            <a:pPr marL="127534"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In 1917 he moved back to America.</a:t>
            </a:r>
          </a:p>
          <a:p>
            <a:pPr marL="127534"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Post-war famine relief</a:t>
            </a:r>
          </a:p>
          <a:p>
            <a:pPr marL="127534"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Secretary of Commerce in 1924</a:t>
            </a:r>
          </a:p>
          <a:p>
            <a:pPr marL="127534"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Elected president in 1928. </a:t>
            </a:r>
          </a:p>
          <a:p>
            <a:pPr marL="127534"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From son of the town blacksmith to college graduate to multimillionaire mining consultant to elected President of the United States in 1928—could anyone’s ascent have been so fast and so far anywhere else? Was anyone else’s ascent so far and so fast even in America? </a:t>
            </a:r>
          </a:p>
        </p:txBody>
      </p:sp>
      <p:pic>
        <p:nvPicPr>
          <p:cNvPr id="160" name="Image" descr="Image"/>
          <p:cNvPicPr>
            <a:picLocks noChangeAspect="1"/>
          </p:cNvPicPr>
          <p:nvPr/>
        </p:nvPicPr>
        <p:blipFill>
          <a:blip r:embed="rId2">
            <a:extLst/>
          </a:blip>
          <a:stretch>
            <a:fillRect/>
          </a:stretch>
        </p:blipFill>
        <p:spPr>
          <a:xfrm>
            <a:off x="5476726" y="1267123"/>
            <a:ext cx="3373439" cy="5397501"/>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 name="Administration, etc."/>
          <p:cNvSpPr txBox="1"/>
          <p:nvPr>
            <p:ph type="title" idx="4294967295"/>
          </p:nvPr>
        </p:nvSpPr>
        <p:spPr>
          <a:xfrm>
            <a:off x="277663" y="-2"/>
            <a:ext cx="8572501" cy="1267126"/>
          </a:xfrm>
          <a:prstGeom prst="rect">
            <a:avLst/>
          </a:prstGeom>
        </p:spPr>
        <p:txBody>
          <a:bodyPr lIns="45718" tIns="45718" rIns="45718" bIns="45718"/>
          <a:lstStyle>
            <a:lvl1pPr defTabSz="288036">
              <a:defRPr sz="3780">
                <a:solidFill>
                  <a:srgbClr val="000080"/>
                </a:solidFill>
                <a:uFill>
                  <a:solidFill>
                    <a:srgbClr val="000000"/>
                  </a:solidFill>
                </a:uFill>
              </a:defRPr>
            </a:lvl1pPr>
          </a:lstStyle>
          <a:p>
            <a:pPr/>
            <a:r>
              <a:t>Assignment 3: What Is Economics? Paper</a:t>
            </a:r>
          </a:p>
        </p:txBody>
      </p:sp>
      <p:sp>
        <p:nvSpPr>
          <p:cNvPr id="46" name="bCourses website &lt;https://bcourses.berkeley.edu/courses/1487684&gt;…"/>
          <p:cNvSpPr txBox="1"/>
          <p:nvPr>
            <p:ph type="body" idx="4294967295"/>
          </p:nvPr>
        </p:nvSpPr>
        <p:spPr>
          <a:xfrm>
            <a:off x="277663" y="1267121"/>
            <a:ext cx="8572501" cy="5397503"/>
          </a:xfrm>
          <a:prstGeom prst="rect">
            <a:avLst/>
          </a:prstGeom>
        </p:spPr>
        <p:txBody>
          <a:bodyPr lIns="45718" tIns="45718" rIns="45718" bIns="45718" anchor="t"/>
          <a:lstStyle/>
          <a:p>
            <a:pPr marL="0" indent="0" defTabSz="365302">
              <a:spcBef>
                <a:spcPts val="900"/>
              </a:spcBef>
              <a:buSzTx/>
              <a:buFont typeface="Arial"/>
              <a:buNone/>
              <a:defRPr b="1" sz="1879">
                <a:uFill>
                  <a:solidFill>
                    <a:srgbClr val="000000"/>
                  </a:solidFill>
                </a:uFill>
                <a:latin typeface="+mn-lt"/>
                <a:ea typeface="+mn-ea"/>
                <a:cs typeface="+mn-cs"/>
                <a:sym typeface="Helvetica"/>
              </a:defRPr>
            </a:pPr>
            <a:r>
              <a:t>Due February 9: &lt;</a:t>
            </a:r>
            <a:r>
              <a:rPr u="sng">
                <a:solidFill>
                  <a:srgbClr val="0000FF"/>
                </a:solidFill>
                <a:uFill>
                  <a:solidFill>
                    <a:srgbClr val="0000FF"/>
                  </a:solidFill>
                </a:uFill>
                <a:hlinkClick r:id="rId2" invalidUrl="" action="" tgtFrame="" tooltip="" history="1" highlightClick="0" endSnd="0"/>
              </a:rPr>
              <a:t>https://bcourses.berkeley.edu/courses/1487684/assignments/8051996</a:t>
            </a:r>
            <a:r>
              <a:t>&gt;</a:t>
            </a:r>
          </a:p>
          <a:p>
            <a:pPr marL="192263" indent="-192263" defTabSz="365302">
              <a:spcBef>
                <a:spcPts val="900"/>
              </a:spcBef>
              <a:buSzPct val="100000"/>
              <a:defRPr sz="1879">
                <a:uFill>
                  <a:solidFill>
                    <a:srgbClr val="000000"/>
                  </a:solidFill>
                </a:uFill>
                <a:latin typeface="Times New Roman"/>
                <a:ea typeface="Times New Roman"/>
                <a:cs typeface="Times New Roman"/>
                <a:sym typeface="Times New Roman"/>
              </a:defRPr>
            </a:pPr>
            <a:r>
              <a:t>UCLA professor Stephen Bainbridge believes that Partha Dasgupta's </a:t>
            </a:r>
            <a:r>
              <a:rPr i="1"/>
              <a:t>Economics: A Very Short Introduction</a:t>
            </a:r>
            <a:r>
              <a:t> is a bad book. He wrote, in his Amazon review:</a:t>
            </a:r>
          </a:p>
          <a:p>
            <a:pPr lvl="1" marL="496682" indent="-192263" defTabSz="365302">
              <a:spcBef>
                <a:spcPts val="900"/>
              </a:spcBef>
              <a:buSzPct val="100000"/>
              <a:defRPr sz="1879">
                <a:uFill>
                  <a:solidFill>
                    <a:srgbClr val="000000"/>
                  </a:solidFill>
                </a:uFill>
                <a:latin typeface="Times New Roman"/>
                <a:ea typeface="Times New Roman"/>
                <a:cs typeface="Times New Roman"/>
                <a:sym typeface="Times New Roman"/>
              </a:defRPr>
            </a:pPr>
            <a:r>
              <a:t>1.0 out of 5 stars: Very disappointing, September 25, 2007: By Stephen M. Bainbridge: “If you're looking for a VSI to Econ 101 and 102, skip this book. The treatment of microeconomic basics consists of exactly 14 pages. Macroeconomic theory gets a whopping 4 pages. The rest consists mainly of a political tract on wealth and poverty. It's the first VSI whose title amounts to a misrepresentation…"</a:t>
            </a:r>
          </a:p>
          <a:p>
            <a:pPr marL="192263" indent="-192263" defTabSz="365302">
              <a:spcBef>
                <a:spcPts val="900"/>
              </a:spcBef>
              <a:buSzPct val="100000"/>
              <a:defRPr sz="1879">
                <a:uFill>
                  <a:solidFill>
                    <a:srgbClr val="000000"/>
                  </a:solidFill>
                </a:uFill>
                <a:latin typeface="Times New Roman"/>
                <a:ea typeface="Times New Roman"/>
                <a:cs typeface="Times New Roman"/>
                <a:sym typeface="Times New Roman"/>
              </a:defRPr>
            </a:pPr>
            <a:r>
              <a:t>Partha Dasgupta, of course disagrees. </a:t>
            </a:r>
          </a:p>
          <a:p>
            <a:pPr marL="192263" indent="-192263" defTabSz="365302">
              <a:spcBef>
                <a:spcPts val="900"/>
              </a:spcBef>
              <a:buSzPct val="100000"/>
              <a:defRPr sz="1879">
                <a:uFill>
                  <a:solidFill>
                    <a:srgbClr val="000000"/>
                  </a:solidFill>
                </a:uFill>
                <a:latin typeface="Times New Roman"/>
                <a:ea typeface="Times New Roman"/>
                <a:cs typeface="Times New Roman"/>
                <a:sym typeface="Times New Roman"/>
              </a:defRPr>
            </a:pPr>
            <a:r>
              <a:t>Who do you tend to agree with? (You can say that you are in the middle, but setting out and defending an "in the middle" position is actually very hard here.) </a:t>
            </a:r>
          </a:p>
          <a:p>
            <a:pPr marL="192263" indent="-192263" defTabSz="365302">
              <a:spcBef>
                <a:spcPts val="900"/>
              </a:spcBef>
              <a:buSzPct val="100000"/>
              <a:defRPr sz="1879">
                <a:uFill>
                  <a:solidFill>
                    <a:srgbClr val="000000"/>
                  </a:solidFill>
                </a:uFill>
                <a:latin typeface="Times New Roman"/>
                <a:ea typeface="Times New Roman"/>
                <a:cs typeface="Times New Roman"/>
                <a:sym typeface="Times New Roman"/>
              </a:defRPr>
            </a:pPr>
            <a:r>
              <a:t>Explain why and to what extent you come down on Dasgupta's or on Bainbridge's side of this dispute. </a:t>
            </a:r>
          </a:p>
          <a:p>
            <a:pPr marL="192263" indent="-192263" defTabSz="365302">
              <a:spcBef>
                <a:spcPts val="900"/>
              </a:spcBef>
              <a:buSzPct val="100000"/>
              <a:defRPr sz="1879">
                <a:uFill>
                  <a:solidFill>
                    <a:srgbClr val="000000"/>
                  </a:solidFill>
                </a:uFill>
                <a:latin typeface="Times New Roman"/>
                <a:ea typeface="Times New Roman"/>
                <a:cs typeface="Times New Roman"/>
                <a:sym typeface="Times New Roman"/>
              </a:defRPr>
            </a:pPr>
            <a:r>
              <a:t>Justify your opinions by setting out what you think economics is, or ought to be.</a:t>
            </a:r>
          </a:p>
          <a:p>
            <a:pPr marL="192263" indent="-192263" defTabSz="365302">
              <a:spcBef>
                <a:spcPts val="900"/>
              </a:spcBef>
              <a:buSzPct val="100000"/>
              <a:defRPr sz="1879">
                <a:uFill>
                  <a:solidFill>
                    <a:srgbClr val="000000"/>
                  </a:solidFill>
                </a:uFill>
                <a:latin typeface="Times New Roman"/>
                <a:ea typeface="Times New Roman"/>
                <a:cs typeface="Times New Roman"/>
                <a:sym typeface="Times New Roman"/>
              </a:defRPr>
            </a:pPr>
            <a:r>
              <a:t>Write 400-500 words, and submit them on this webpage.</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Herbert Hoover III</a:t>
            </a:r>
          </a:p>
        </p:txBody>
      </p:sp>
      <p:sp>
        <p:nvSpPr>
          <p:cNvPr id="163" name="This course covers the history of the long twentieth century, beginning in 1870 and ending in 2016:…"/>
          <p:cNvSpPr txBox="1"/>
          <p:nvPr>
            <p:ph type="body" idx="4294967295"/>
          </p:nvPr>
        </p:nvSpPr>
        <p:spPr>
          <a:xfrm>
            <a:off x="277663" y="1267121"/>
            <a:ext cx="5199064" cy="5397503"/>
          </a:xfrm>
          <a:prstGeom prst="rect">
            <a:avLst/>
          </a:prstGeom>
        </p:spPr>
        <p:txBody>
          <a:bodyPr lIns="45718" tIns="45718" rIns="45718" bIns="45718" anchor="t"/>
          <a:lstStyle/>
          <a:p>
            <a:pPr marL="0" indent="0" defTabSz="434340">
              <a:spcBef>
                <a:spcPts val="1100"/>
              </a:spcBef>
              <a:buSzTx/>
              <a:buFont typeface="Arial"/>
              <a:buNone/>
              <a:defRPr b="1" sz="2280">
                <a:uFill>
                  <a:solidFill>
                    <a:srgbClr val="000000"/>
                  </a:solidFill>
                </a:uFill>
                <a:latin typeface="+mn-lt"/>
                <a:ea typeface="+mn-ea"/>
                <a:cs typeface="+mn-cs"/>
                <a:sym typeface="Helvetica"/>
              </a:defRPr>
            </a:pPr>
            <a:r>
              <a:t>Politics!</a:t>
            </a:r>
          </a:p>
          <a:p>
            <a:pPr marL="228599" indent="-228599" defTabSz="434340">
              <a:spcBef>
                <a:spcPts val="1100"/>
              </a:spcBef>
              <a:buSzPct val="100000"/>
              <a:defRPr sz="2280">
                <a:uFill>
                  <a:solidFill>
                    <a:srgbClr val="000000"/>
                  </a:solidFill>
                </a:uFill>
                <a:latin typeface="Times New Roman"/>
                <a:ea typeface="Times New Roman"/>
                <a:cs typeface="Times New Roman"/>
                <a:sym typeface="Times New Roman"/>
              </a:defRPr>
            </a:pPr>
            <a:r>
              <a:t>WWI aid to Belgium</a:t>
            </a:r>
          </a:p>
          <a:p>
            <a:pPr marL="228599" indent="-228599" defTabSz="434340">
              <a:spcBef>
                <a:spcPts val="1100"/>
              </a:spcBef>
              <a:buSzPct val="100000"/>
              <a:defRPr sz="2280">
                <a:uFill>
                  <a:solidFill>
                    <a:srgbClr val="000000"/>
                  </a:solidFill>
                </a:uFill>
                <a:latin typeface="Times New Roman"/>
                <a:ea typeface="Times New Roman"/>
                <a:cs typeface="Times New Roman"/>
                <a:sym typeface="Times New Roman"/>
              </a:defRPr>
            </a:pPr>
            <a:r>
              <a:t>In 1917 he moved back to America.</a:t>
            </a:r>
          </a:p>
          <a:p>
            <a:pPr marL="228599" indent="-228599" defTabSz="434340">
              <a:spcBef>
                <a:spcPts val="1100"/>
              </a:spcBef>
              <a:buSzPct val="100000"/>
              <a:defRPr sz="2280">
                <a:uFill>
                  <a:solidFill>
                    <a:srgbClr val="000000"/>
                  </a:solidFill>
                </a:uFill>
                <a:latin typeface="Times New Roman"/>
                <a:ea typeface="Times New Roman"/>
                <a:cs typeface="Times New Roman"/>
                <a:sym typeface="Times New Roman"/>
              </a:defRPr>
            </a:pPr>
            <a:r>
              <a:t>Post-war famine relief</a:t>
            </a:r>
          </a:p>
          <a:p>
            <a:pPr marL="228599" indent="-228599" defTabSz="434340">
              <a:spcBef>
                <a:spcPts val="1100"/>
              </a:spcBef>
              <a:buSzPct val="100000"/>
              <a:defRPr sz="2280">
                <a:uFill>
                  <a:solidFill>
                    <a:srgbClr val="000000"/>
                  </a:solidFill>
                </a:uFill>
                <a:latin typeface="Times New Roman"/>
                <a:ea typeface="Times New Roman"/>
                <a:cs typeface="Times New Roman"/>
                <a:sym typeface="Times New Roman"/>
              </a:defRPr>
            </a:pPr>
            <a:r>
              <a:t>Secretary of Commerce in 1924</a:t>
            </a:r>
          </a:p>
          <a:p>
            <a:pPr marL="228599" indent="-228599" defTabSz="434340">
              <a:spcBef>
                <a:spcPts val="1100"/>
              </a:spcBef>
              <a:buSzPct val="100000"/>
              <a:defRPr sz="2280">
                <a:uFill>
                  <a:solidFill>
                    <a:srgbClr val="000000"/>
                  </a:solidFill>
                </a:uFill>
                <a:latin typeface="Times New Roman"/>
                <a:ea typeface="Times New Roman"/>
                <a:cs typeface="Times New Roman"/>
                <a:sym typeface="Times New Roman"/>
              </a:defRPr>
            </a:pPr>
            <a:r>
              <a:t>Elected president in 1928. </a:t>
            </a:r>
          </a:p>
          <a:p>
            <a:pPr marL="228599" indent="-228599" defTabSz="434340">
              <a:spcBef>
                <a:spcPts val="1100"/>
              </a:spcBef>
              <a:buSzPct val="100000"/>
              <a:defRPr sz="2280">
                <a:uFill>
                  <a:solidFill>
                    <a:srgbClr val="000000"/>
                  </a:solidFill>
                </a:uFill>
                <a:latin typeface="Times New Roman"/>
                <a:ea typeface="Times New Roman"/>
                <a:cs typeface="Times New Roman"/>
                <a:sym typeface="Times New Roman"/>
              </a:defRPr>
            </a:pPr>
            <a:r>
              <a:t>From son of the town blacksmith to college graduate to multimillionaire mining consultant to elected President of the United States in 1928—could anyone’s ascent have been so fast and so far anywhere else? Was anyone else’s ascent so far and so fast even in America? </a:t>
            </a:r>
          </a:p>
        </p:txBody>
      </p:sp>
      <p:pic>
        <p:nvPicPr>
          <p:cNvPr id="164" name="Image" descr="Image"/>
          <p:cNvPicPr>
            <a:picLocks noChangeAspect="1"/>
          </p:cNvPicPr>
          <p:nvPr/>
        </p:nvPicPr>
        <p:blipFill>
          <a:blip r:embed="rId2">
            <a:extLst/>
          </a:blip>
          <a:stretch>
            <a:fillRect/>
          </a:stretch>
        </p:blipFill>
        <p:spPr>
          <a:xfrm>
            <a:off x="5476726" y="1267123"/>
            <a:ext cx="3373439" cy="5397501"/>
          </a:xfrm>
          <a:prstGeom prst="rect">
            <a:avLst/>
          </a:prstGeom>
          <a:ln w="12700">
            <a:miter lim="400000"/>
          </a:ln>
        </p:spPr>
      </p:pic>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Lev Bronstein</a:t>
            </a:r>
          </a:p>
        </p:txBody>
      </p:sp>
      <p:sp>
        <p:nvSpPr>
          <p:cNvPr id="167" name="This course covers the history of the long twentieth century, beginning in 1870 and ending in 2016:…"/>
          <p:cNvSpPr txBox="1"/>
          <p:nvPr>
            <p:ph type="body" sz="half" idx="4294967295"/>
          </p:nvPr>
        </p:nvSpPr>
        <p:spPr>
          <a:xfrm>
            <a:off x="277663" y="1267121"/>
            <a:ext cx="4468522" cy="5397503"/>
          </a:xfrm>
          <a:prstGeom prst="rect">
            <a:avLst/>
          </a:prstGeom>
        </p:spPr>
        <p:txBody>
          <a:bodyPr lIns="45718" tIns="45718" rIns="45718" bIns="45718" anchor="t"/>
          <a:lstStyle/>
          <a:p>
            <a:pPr marL="0" indent="0" defTabSz="329184">
              <a:spcBef>
                <a:spcPts val="800"/>
              </a:spcBef>
              <a:buSzTx/>
              <a:buFont typeface="Arial"/>
              <a:buNone/>
              <a:defRPr b="1" sz="1728">
                <a:uFill>
                  <a:solidFill>
                    <a:srgbClr val="000000"/>
                  </a:solidFill>
                </a:uFill>
                <a:latin typeface="+mn-lt"/>
                <a:ea typeface="+mn-ea"/>
                <a:cs typeface="+mn-cs"/>
                <a:sym typeface="Helvetica"/>
              </a:defRPr>
            </a:pPr>
            <a:r>
              <a:t>Born October 26, 1879, on the farm, nearest school 15 miles away</a:t>
            </a:r>
          </a:p>
          <a:p>
            <a:pPr marL="173254" indent="-173254" defTabSz="329184">
              <a:spcBef>
                <a:spcPts val="800"/>
              </a:spcBef>
              <a:buSzPct val="100000"/>
              <a:defRPr sz="1728">
                <a:uFill>
                  <a:solidFill>
                    <a:srgbClr val="000000"/>
                  </a:solidFill>
                </a:uFill>
                <a:latin typeface="Times New Roman"/>
                <a:ea typeface="Times New Roman"/>
                <a:cs typeface="Times New Roman"/>
                <a:sym typeface="Times New Roman"/>
              </a:defRPr>
            </a:pPr>
            <a:r>
              <a:t>Sent away to boarding school in nearest large grain port</a:t>
            </a:r>
          </a:p>
          <a:p>
            <a:pPr marL="173254" indent="-173254" defTabSz="329184">
              <a:spcBef>
                <a:spcPts val="800"/>
              </a:spcBef>
              <a:buSzPct val="100000"/>
              <a:defRPr sz="1728">
                <a:uFill>
                  <a:solidFill>
                    <a:srgbClr val="000000"/>
                  </a:solidFill>
                </a:uFill>
                <a:latin typeface="Times New Roman"/>
                <a:ea typeface="Times New Roman"/>
                <a:cs typeface="Times New Roman"/>
                <a:sym typeface="Times New Roman"/>
              </a:defRPr>
            </a:pPr>
            <a:r>
              <a:t>Wound up in New York in 1917:</a:t>
            </a:r>
          </a:p>
          <a:p>
            <a:pPr lvl="1" marL="502438" indent="-173254" defTabSz="329184">
              <a:spcBef>
                <a:spcPts val="800"/>
              </a:spcBef>
              <a:buSzPct val="100000"/>
              <a:defRPr sz="1728">
                <a:uFill>
                  <a:solidFill>
                    <a:srgbClr val="000000"/>
                  </a:solidFill>
                </a:uFill>
                <a:latin typeface="Times New Roman"/>
                <a:ea typeface="Times New Roman"/>
                <a:cs typeface="Times New Roman"/>
                <a:sym typeface="Times New Roman"/>
              </a:defRPr>
            </a:pPr>
            <a:r>
              <a:t>“Rented an apartment in a workers’ district, and furnished it on the installment plan. That apartment, at eighteen dollars a month, was equipped with all sorts of conveniences that we Europeans were quite unused to: electric lights, gas cooking-range, bath, telephone, automatic service-elevator, and even a chute for the garbage.These things completely won the boys over to New York. For a time the telephone was their main interest; we had not had this mysterious instrument either in Vienna or Paris…"</a:t>
            </a:r>
          </a:p>
        </p:txBody>
      </p:sp>
      <p:pic>
        <p:nvPicPr>
          <p:cNvPr id="168" name="Image" descr="Image"/>
          <p:cNvPicPr>
            <a:picLocks noChangeAspect="1"/>
          </p:cNvPicPr>
          <p:nvPr/>
        </p:nvPicPr>
        <p:blipFill>
          <a:blip r:embed="rId2">
            <a:extLst/>
          </a:blip>
          <a:srcRect l="0" t="0" r="0" b="12133"/>
          <a:stretch>
            <a:fillRect/>
          </a:stretch>
        </p:blipFill>
        <p:spPr>
          <a:xfrm>
            <a:off x="4746184" y="1267123"/>
            <a:ext cx="4103980" cy="5397398"/>
          </a:xfrm>
          <a:prstGeom prst="rect">
            <a:avLst/>
          </a:prstGeom>
          <a:ln w="12700">
            <a:miter lim="400000"/>
          </a:ln>
        </p:spPr>
      </p:pic>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Lev Bronstein II</a:t>
            </a:r>
          </a:p>
        </p:txBody>
      </p:sp>
      <p:sp>
        <p:nvSpPr>
          <p:cNvPr id="171" name="This course covers the history of the long twentieth century, beginning in 1870 and ending in 2016:…"/>
          <p:cNvSpPr txBox="1"/>
          <p:nvPr>
            <p:ph type="body" sz="half" idx="4294967295"/>
          </p:nvPr>
        </p:nvSpPr>
        <p:spPr>
          <a:xfrm>
            <a:off x="277663" y="1267121"/>
            <a:ext cx="4468522" cy="5397503"/>
          </a:xfrm>
          <a:prstGeom prst="rect">
            <a:avLst/>
          </a:prstGeom>
        </p:spPr>
        <p:txBody>
          <a:bodyPr lIns="45718" tIns="45718" rIns="45718" bIns="45718" anchor="t"/>
          <a:lstStyle/>
          <a:p>
            <a:pPr marL="0" indent="0" defTabSz="434340">
              <a:spcBef>
                <a:spcPts val="1100"/>
              </a:spcBef>
              <a:buSzTx/>
              <a:buFont typeface="Arial"/>
              <a:buNone/>
              <a:defRPr b="1" sz="2280">
                <a:uFill>
                  <a:solidFill>
                    <a:srgbClr val="000000"/>
                  </a:solidFill>
                </a:uFill>
                <a:latin typeface="+mn-lt"/>
                <a:ea typeface="+mn-ea"/>
                <a:cs typeface="+mn-cs"/>
                <a:sym typeface="Helvetica"/>
              </a:defRPr>
            </a:pPr>
            <a:r>
              <a:t>Overwhelmed by the then-prosperity of the United States</a:t>
            </a:r>
          </a:p>
          <a:p>
            <a:pPr marL="228599" indent="-228599" defTabSz="434340">
              <a:spcBef>
                <a:spcPts val="1100"/>
              </a:spcBef>
              <a:buSzPct val="100000"/>
              <a:defRPr sz="2280">
                <a:uFill>
                  <a:solidFill>
                    <a:srgbClr val="000000"/>
                  </a:solidFill>
                </a:uFill>
                <a:latin typeface="Times New Roman"/>
                <a:ea typeface="Times New Roman"/>
                <a:cs typeface="Times New Roman"/>
                <a:sym typeface="Times New Roman"/>
              </a:defRPr>
            </a:pPr>
            <a:r>
              <a:t>Especially its technological marvels:</a:t>
            </a:r>
          </a:p>
          <a:p>
            <a:pPr lvl="1" marL="662939" indent="-228599" defTabSz="434340">
              <a:spcBef>
                <a:spcPts val="1100"/>
              </a:spcBef>
              <a:buSzPct val="100000"/>
              <a:defRPr sz="2280">
                <a:uFill>
                  <a:solidFill>
                    <a:srgbClr val="000000"/>
                  </a:solidFill>
                </a:uFill>
                <a:latin typeface="Times New Roman"/>
                <a:ea typeface="Times New Roman"/>
                <a:cs typeface="Times New Roman"/>
                <a:sym typeface="Times New Roman"/>
              </a:defRPr>
            </a:pPr>
            <a:r>
              <a:t>“The children had new friends. The closest was the chauffeur of Dr. M. The doctor’s wife took my wife and the boys out driving... the chauffeur was a magician, a titan, a superman! With a wave of his hand, he made the machine obey his slightest command. To sit beside him was the supreme delight…”</a:t>
            </a:r>
          </a:p>
        </p:txBody>
      </p:sp>
      <p:pic>
        <p:nvPicPr>
          <p:cNvPr id="172" name="Image" descr="Image"/>
          <p:cNvPicPr>
            <a:picLocks noChangeAspect="1"/>
          </p:cNvPicPr>
          <p:nvPr/>
        </p:nvPicPr>
        <p:blipFill>
          <a:blip r:embed="rId2">
            <a:extLst/>
          </a:blip>
          <a:srcRect l="0" t="0" r="0" b="12133"/>
          <a:stretch>
            <a:fillRect/>
          </a:stretch>
        </p:blipFill>
        <p:spPr>
          <a:xfrm>
            <a:off x="4746185" y="1267123"/>
            <a:ext cx="4103980" cy="5397398"/>
          </a:xfrm>
          <a:prstGeom prst="rect">
            <a:avLst/>
          </a:prstGeom>
          <a:ln w="12700">
            <a:miter lim="400000"/>
          </a:ln>
        </p:spPr>
      </p:pic>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Lev Bronstein III</a:t>
            </a:r>
          </a:p>
        </p:txBody>
      </p:sp>
      <p:sp>
        <p:nvSpPr>
          <p:cNvPr id="175" name="This course covers the history of the long twentieth century, beginning in 1870 and ending in 2016:…"/>
          <p:cNvSpPr txBox="1"/>
          <p:nvPr>
            <p:ph type="body" sz="half" idx="4294967295"/>
          </p:nvPr>
        </p:nvSpPr>
        <p:spPr>
          <a:xfrm>
            <a:off x="277663" y="1267121"/>
            <a:ext cx="4468522"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But the Russian Revolution broke out</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Returned to become Lenin’s right hand: we know him as Leon Trotsky:</a:t>
            </a:r>
          </a:p>
          <a:p>
            <a:pPr lvl="1" marL="697831" indent="-240631" defTabSz="457200">
              <a:spcBef>
                <a:spcPts val="1200"/>
              </a:spcBef>
              <a:buSzPct val="100000"/>
              <a:defRPr>
                <a:uFill>
                  <a:solidFill>
                    <a:srgbClr val="000000"/>
                  </a:solidFill>
                </a:uFill>
                <a:latin typeface="Times New Roman"/>
                <a:ea typeface="Times New Roman"/>
                <a:cs typeface="Times New Roman"/>
                <a:sym typeface="Times New Roman"/>
              </a:defRPr>
            </a:pPr>
            <a:r>
              <a:t>“I had had no time to more than catch the general life-rhythm of the monster known as New York…”</a:t>
            </a:r>
          </a:p>
          <a:p>
            <a:pPr lvl="1" marL="697831" indent="-240631" defTabSz="457200">
              <a:spcBef>
                <a:spcPts val="1200"/>
              </a:spcBef>
              <a:buSzPct val="100000"/>
              <a:defRPr>
                <a:uFill>
                  <a:solidFill>
                    <a:srgbClr val="000000"/>
                  </a:solidFill>
                </a:uFill>
                <a:latin typeface="Times New Roman"/>
                <a:ea typeface="Times New Roman"/>
                <a:cs typeface="Times New Roman"/>
                <a:sym typeface="Times New Roman"/>
              </a:defRPr>
            </a:pPr>
            <a:r>
              <a:t>“I left for Europe with the feeling of a man who has had only a peek into the furnace where the future is being forged…"</a:t>
            </a:r>
          </a:p>
        </p:txBody>
      </p:sp>
      <p:pic>
        <p:nvPicPr>
          <p:cNvPr id="176" name="Image" descr="Image"/>
          <p:cNvPicPr>
            <a:picLocks noChangeAspect="1"/>
          </p:cNvPicPr>
          <p:nvPr/>
        </p:nvPicPr>
        <p:blipFill>
          <a:blip r:embed="rId2">
            <a:extLst/>
          </a:blip>
          <a:srcRect l="0" t="0" r="0" b="12133"/>
          <a:stretch>
            <a:fillRect/>
          </a:stretch>
        </p:blipFill>
        <p:spPr>
          <a:xfrm>
            <a:off x="4746185" y="1267123"/>
            <a:ext cx="4103980" cy="5397398"/>
          </a:xfrm>
          <a:prstGeom prst="rect">
            <a:avLst/>
          </a:prstGeom>
          <a:ln w="12700">
            <a:miter lim="400000"/>
          </a:ln>
        </p:spPr>
      </p:pic>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Lev Bronstein IV</a:t>
            </a:r>
          </a:p>
        </p:txBody>
      </p:sp>
      <p:sp>
        <p:nvSpPr>
          <p:cNvPr id="179" name="This course covers the history of the long twentieth century, beginning in 1870 and ending in 2016:…"/>
          <p:cNvSpPr txBox="1"/>
          <p:nvPr>
            <p:ph type="body" sz="half" idx="4294967295"/>
          </p:nvPr>
        </p:nvSpPr>
        <p:spPr>
          <a:xfrm>
            <a:off x="277663" y="1267121"/>
            <a:ext cx="4468522" cy="5397503"/>
          </a:xfrm>
          <a:prstGeom prst="rect">
            <a:avLst/>
          </a:prstGeom>
        </p:spPr>
        <p:txBody>
          <a:bodyPr lIns="45718" tIns="45718" rIns="45718" bIns="45718" anchor="t"/>
          <a:lstStyle/>
          <a:p>
            <a:pPr marL="0" indent="0" defTabSz="393192">
              <a:spcBef>
                <a:spcPts val="1000"/>
              </a:spcBef>
              <a:buSzTx/>
              <a:buFont typeface="Arial"/>
              <a:buNone/>
              <a:defRPr b="1" sz="2064">
                <a:uFill>
                  <a:solidFill>
                    <a:srgbClr val="000000"/>
                  </a:solidFill>
                </a:uFill>
                <a:latin typeface="+mn-lt"/>
                <a:ea typeface="+mn-ea"/>
                <a:cs typeface="+mn-cs"/>
                <a:sym typeface="Helvetica"/>
              </a:defRPr>
            </a:pPr>
            <a:r>
              <a:t>Killed in 1940 with an icepick by NKVD agent Ramón Mercader:</a:t>
            </a:r>
          </a:p>
          <a:p>
            <a:pPr marL="206942" indent="-206942" defTabSz="393192">
              <a:spcBef>
                <a:spcPts val="1000"/>
              </a:spcBef>
              <a:buSzPct val="100000"/>
              <a:defRPr sz="2064">
                <a:uFill>
                  <a:solidFill>
                    <a:srgbClr val="000000"/>
                  </a:solidFill>
                </a:uFill>
                <a:latin typeface="Times New Roman"/>
                <a:ea typeface="Times New Roman"/>
                <a:cs typeface="Times New Roman"/>
                <a:sym typeface="Times New Roman"/>
              </a:defRPr>
            </a:pPr>
            <a:r>
              <a:t>Mercader awarded the title of Hero of the Soviet Union after his release in 1961 from his Mexican prison. He then divided his time between Cuba and the Soviet Union. He died in 1978</a:t>
            </a:r>
          </a:p>
          <a:p>
            <a:pPr marL="206942" indent="-206942" defTabSz="393192">
              <a:spcBef>
                <a:spcPts val="1000"/>
              </a:spcBef>
              <a:buSzPct val="100000"/>
              <a:defRPr sz="2064">
                <a:uFill>
                  <a:solidFill>
                    <a:srgbClr val="000000"/>
                  </a:solidFill>
                </a:uFill>
                <a:latin typeface="Times New Roman"/>
                <a:ea typeface="Times New Roman"/>
                <a:cs typeface="Times New Roman"/>
                <a:sym typeface="Times New Roman"/>
              </a:defRPr>
            </a:pPr>
            <a:r>
              <a:t>Trotsky had been living with Diego Rivera and Frida Kahlo in their Casa Azul in 1937-9</a:t>
            </a:r>
          </a:p>
          <a:p>
            <a:pPr marL="206942" indent="-206942" defTabSz="393192">
              <a:spcBef>
                <a:spcPts val="1000"/>
              </a:spcBef>
              <a:buSzPct val="100000"/>
              <a:defRPr sz="2064">
                <a:uFill>
                  <a:solidFill>
                    <a:srgbClr val="000000"/>
                  </a:solidFill>
                </a:uFill>
                <a:latin typeface="Times New Roman"/>
                <a:ea typeface="Times New Roman"/>
                <a:cs typeface="Times New Roman"/>
                <a:sym typeface="Times New Roman"/>
              </a:defRPr>
            </a:pPr>
            <a:r>
              <a:t>Had a fight: politics? sex? moved out</a:t>
            </a:r>
          </a:p>
          <a:p>
            <a:pPr marL="206942" indent="-206942" defTabSz="393192">
              <a:spcBef>
                <a:spcPts val="1000"/>
              </a:spcBef>
              <a:buSzPct val="100000"/>
              <a:defRPr sz="2064">
                <a:uFill>
                  <a:solidFill>
                    <a:srgbClr val="000000"/>
                  </a:solidFill>
                </a:uFill>
                <a:latin typeface="Times New Roman"/>
                <a:ea typeface="Times New Roman"/>
                <a:cs typeface="Times New Roman"/>
                <a:sym typeface="Times New Roman"/>
              </a:defRPr>
            </a:pPr>
            <a:r>
              <a:t>Visit the Trotsky Museum in Mexico City! &lt;</a:t>
            </a:r>
            <a:r>
              <a:rPr u="sng">
                <a:solidFill>
                  <a:srgbClr val="0000FF"/>
                </a:solidFill>
                <a:uFill>
                  <a:solidFill>
                    <a:srgbClr val="0000FF"/>
                  </a:solidFill>
                </a:uFill>
                <a:hlinkClick r:id="rId2" invalidUrl="" action="" tgtFrame="" tooltip="" history="1" highlightClick="0" endSnd="0"/>
              </a:rPr>
              <a:t>http://sic.conaculta.gob.mx/ficha.php?table=museo&amp;table_id=966&amp;estado_id=9</a:t>
            </a:r>
            <a:r>
              <a:t>&gt;</a:t>
            </a:r>
          </a:p>
        </p:txBody>
      </p:sp>
      <p:pic>
        <p:nvPicPr>
          <p:cNvPr id="180" name="Image" descr="Image"/>
          <p:cNvPicPr>
            <a:picLocks noChangeAspect="1"/>
          </p:cNvPicPr>
          <p:nvPr/>
        </p:nvPicPr>
        <p:blipFill>
          <a:blip r:embed="rId3">
            <a:extLst/>
          </a:blip>
          <a:srcRect l="0" t="0" r="0" b="12133"/>
          <a:stretch>
            <a:fillRect/>
          </a:stretch>
        </p:blipFill>
        <p:spPr>
          <a:xfrm>
            <a:off x="4746185" y="1267123"/>
            <a:ext cx="4103980" cy="5397398"/>
          </a:xfrm>
          <a:prstGeom prst="rect">
            <a:avLst/>
          </a:prstGeom>
          <a:ln w="12700">
            <a:miter lim="400000"/>
          </a:ln>
        </p:spPr>
      </p:pic>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Edward Bellamy: Looking Backward"/>
          <p:cNvSpPr txBox="1"/>
          <p:nvPr>
            <p:ph type="title" idx="4294967295"/>
          </p:nvPr>
        </p:nvSpPr>
        <p:spPr>
          <a:xfrm>
            <a:off x="277663" y="-2"/>
            <a:ext cx="8572501" cy="1267126"/>
          </a:xfrm>
          <a:prstGeom prst="rect">
            <a:avLst/>
          </a:prstGeom>
        </p:spPr>
        <p:txBody>
          <a:bodyPr lIns="45718" tIns="45718" rIns="45718" bIns="45718"/>
          <a:lstStyle/>
          <a:p>
            <a:pPr defTabSz="292606">
              <a:defRPr sz="3800">
                <a:uFill>
                  <a:solidFill>
                    <a:srgbClr val="000000"/>
                  </a:solidFill>
                </a:uFill>
              </a:defRPr>
            </a:pPr>
            <a:r>
              <a:t>Edward Bellamy: </a:t>
            </a:r>
            <a:r>
              <a:rPr i="1"/>
              <a:t>Looking Backward</a:t>
            </a:r>
          </a:p>
        </p:txBody>
      </p:sp>
      <p:sp>
        <p:nvSpPr>
          <p:cNvPr id="183" name="Edward Bellamy: Looking Backward &lt;https://delong.typepad.com/files/bellamy-backward.pdf&gt;: Perhaps the third best-selling novel of the 19th century in the United States…"/>
          <p:cNvSpPr txBox="1"/>
          <p:nvPr>
            <p:ph type="body" sz="half" idx="4294967295"/>
          </p:nvPr>
        </p:nvSpPr>
        <p:spPr>
          <a:xfrm>
            <a:off x="277663" y="1267121"/>
            <a:ext cx="4545065" cy="5397503"/>
          </a:xfrm>
          <a:prstGeom prst="rect">
            <a:avLst/>
          </a:prstGeom>
        </p:spPr>
        <p:txBody>
          <a:bodyPr lIns="45718" tIns="45718" rIns="45718" bIns="45718" anchor="t"/>
          <a:lstStyle/>
          <a:p>
            <a:pPr marL="0" indent="0" defTabSz="288036">
              <a:spcBef>
                <a:spcPts val="700"/>
              </a:spcBef>
              <a:buSzTx/>
              <a:buFont typeface="Arial"/>
              <a:buNone/>
              <a:defRPr b="1" sz="1500">
                <a:uFill>
                  <a:solidFill>
                    <a:srgbClr val="000000"/>
                  </a:solidFill>
                </a:uFill>
                <a:latin typeface="+mn-lt"/>
                <a:ea typeface="+mn-ea"/>
                <a:cs typeface="+mn-cs"/>
                <a:sym typeface="Helvetica"/>
              </a:defRPr>
            </a:pPr>
            <a:r>
              <a:t>Edward Bellamy:</a:t>
            </a:r>
            <a:r>
              <a:rPr i="1"/>
              <a:t> Looking Backward </a:t>
            </a:r>
            <a:r>
              <a:t>&lt;</a:t>
            </a:r>
            <a:r>
              <a:rPr u="sng">
                <a:solidFill>
                  <a:srgbClr val="0000FF"/>
                </a:solidFill>
                <a:uFill>
                  <a:solidFill>
                    <a:srgbClr val="0000FF"/>
                  </a:solidFill>
                </a:uFill>
                <a:hlinkClick r:id="rId2" invalidUrl="" action="" tgtFrame="" tooltip="" history="1" highlightClick="0" endSnd="0"/>
              </a:rPr>
              <a:t>https://delong.typepad.com/files/bellamy-backward.pdf</a:t>
            </a:r>
            <a:r>
              <a:t>&gt;: Perhaps the third best-selling novel of the 19th century in the United States</a:t>
            </a:r>
          </a:p>
          <a:p>
            <a:pPr marL="151596" indent="-151596" defTabSz="288036">
              <a:spcBef>
                <a:spcPts val="700"/>
              </a:spcBef>
              <a:buSzPct val="100000"/>
              <a:defRPr sz="1500">
                <a:uFill>
                  <a:solidFill>
                    <a:srgbClr val="000000"/>
                  </a:solidFill>
                </a:uFill>
                <a:latin typeface="Times New Roman"/>
                <a:ea typeface="Times New Roman"/>
                <a:cs typeface="Times New Roman"/>
                <a:sym typeface="Times New Roman"/>
              </a:defRPr>
            </a:pPr>
            <a:r>
              <a:t>2000 is a utopia…</a:t>
            </a:r>
          </a:p>
          <a:p>
            <a:pPr marL="151596" indent="-151596" defTabSz="288036">
              <a:spcBef>
                <a:spcPts val="700"/>
              </a:spcBef>
              <a:buSzPct val="100000"/>
              <a:defRPr sz="1500">
                <a:uFill>
                  <a:solidFill>
                    <a:srgbClr val="000000"/>
                  </a:solidFill>
                </a:uFill>
                <a:latin typeface="Times New Roman"/>
                <a:ea typeface="Times New Roman"/>
                <a:cs typeface="Times New Roman"/>
                <a:sym typeface="Times New Roman"/>
              </a:defRPr>
            </a:pPr>
            <a:r>
              <a:t>The narrator is carried forward in time from 1887-2000 by an implausible plot device:</a:t>
            </a:r>
          </a:p>
          <a:p>
            <a:pPr lvl="1" marL="391626" indent="-151596" defTabSz="288036">
              <a:spcBef>
                <a:spcPts val="700"/>
              </a:spcBef>
              <a:buSzPct val="100000"/>
              <a:defRPr sz="1500">
                <a:uFill>
                  <a:solidFill>
                    <a:srgbClr val="000000"/>
                  </a:solidFill>
                </a:uFill>
                <a:latin typeface="Times New Roman"/>
                <a:ea typeface="Times New Roman"/>
                <a:cs typeface="Times New Roman"/>
                <a:sym typeface="Times New Roman"/>
              </a:defRPr>
            </a:pPr>
            <a:r>
              <a:t>‘“This is the tenth day of September in the year 2000, and you have slept exactly one hundred and thirteen years, three months, and eleven days…”’</a:t>
            </a:r>
          </a:p>
          <a:p>
            <a:pPr marL="151596" indent="-151596" defTabSz="288036">
              <a:spcBef>
                <a:spcPts val="700"/>
              </a:spcBef>
              <a:buSzPct val="100000"/>
              <a:defRPr sz="1500">
                <a:uFill>
                  <a:solidFill>
                    <a:srgbClr val="000000"/>
                  </a:solidFill>
                </a:uFill>
                <a:latin typeface="Times New Roman"/>
                <a:ea typeface="Times New Roman"/>
                <a:cs typeface="Times New Roman"/>
                <a:sym typeface="Times New Roman"/>
              </a:defRPr>
            </a:pPr>
            <a:r>
              <a:t>He then wanders around, looking at the utopia of 2000…</a:t>
            </a:r>
          </a:p>
          <a:p>
            <a:pPr marL="151596" indent="-151596" defTabSz="288036">
              <a:spcBef>
                <a:spcPts val="700"/>
              </a:spcBef>
              <a:buSzPct val="100000"/>
              <a:defRPr sz="1500">
                <a:uFill>
                  <a:solidFill>
                    <a:srgbClr val="000000"/>
                  </a:solidFill>
                </a:uFill>
                <a:latin typeface="Times New Roman"/>
                <a:ea typeface="Times New Roman"/>
                <a:cs typeface="Times New Roman"/>
                <a:sym typeface="Times New Roman"/>
              </a:defRPr>
            </a:pPr>
            <a:r>
              <a:t>The opening:</a:t>
            </a:r>
          </a:p>
          <a:p>
            <a:pPr lvl="1" marL="391626" indent="-151596" defTabSz="288036">
              <a:spcBef>
                <a:spcPts val="700"/>
              </a:spcBef>
              <a:buSzPct val="100000"/>
              <a:defRPr sz="1500">
                <a:uFill>
                  <a:solidFill>
                    <a:srgbClr val="000000"/>
                  </a:solidFill>
                </a:uFill>
                <a:latin typeface="Times New Roman"/>
                <a:ea typeface="Times New Roman"/>
                <a:cs typeface="Times New Roman"/>
                <a:sym typeface="Times New Roman"/>
              </a:defRPr>
            </a:pPr>
            <a:r>
              <a:t>‘“How could I live without service to the world?” you ask…. The answer is that my great-grandfather had accumulated a sum of money on which his descendants had ever since…. The sum had been originally by no means large. It was, in fact, much larger now that three generations had been supported upon it in idleness, than it was at first…’</a:t>
            </a:r>
          </a:p>
        </p:txBody>
      </p:sp>
      <p:pic>
        <p:nvPicPr>
          <p:cNvPr id="184" name="Image" descr="Image"/>
          <p:cNvPicPr>
            <a:picLocks noChangeAspect="1"/>
          </p:cNvPicPr>
          <p:nvPr/>
        </p:nvPicPr>
        <p:blipFill>
          <a:blip r:embed="rId3">
            <a:extLst/>
          </a:blip>
          <a:stretch>
            <a:fillRect/>
          </a:stretch>
        </p:blipFill>
        <p:spPr>
          <a:xfrm>
            <a:off x="4822726" y="1267121"/>
            <a:ext cx="4027439" cy="5397503"/>
          </a:xfrm>
          <a:prstGeom prst="rect">
            <a:avLst/>
          </a:prstGeom>
          <a:ln w="12700">
            <a:miter lim="400000"/>
          </a:ln>
        </p:spPr>
      </p:pic>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The Stagecoach of Society"/>
          <p:cNvSpPr txBox="1"/>
          <p:nvPr>
            <p:ph type="title" idx="4294967295"/>
          </p:nvPr>
        </p:nvSpPr>
        <p:spPr>
          <a:xfrm>
            <a:off x="277663" y="-2"/>
            <a:ext cx="8572501" cy="1267126"/>
          </a:xfrm>
          <a:prstGeom prst="rect">
            <a:avLst/>
          </a:prstGeom>
        </p:spPr>
        <p:txBody>
          <a:bodyPr lIns="45718" tIns="45718" rIns="45718" bIns="45718"/>
          <a:lstStyle>
            <a:lvl1pPr defTabSz="397763">
              <a:defRPr sz="5200">
                <a:solidFill>
                  <a:srgbClr val="000080"/>
                </a:solidFill>
                <a:uFill>
                  <a:solidFill>
                    <a:srgbClr val="000000"/>
                  </a:solidFill>
                </a:uFill>
              </a:defRPr>
            </a:lvl1pPr>
          </a:lstStyle>
          <a:p>
            <a:pPr/>
            <a:r>
              <a:t>The Stagecoach of Society</a:t>
            </a:r>
          </a:p>
        </p:txBody>
      </p:sp>
      <p:sp>
        <p:nvSpPr>
          <p:cNvPr id="187" name="Those who ride and this who pull:…"/>
          <p:cNvSpPr txBox="1"/>
          <p:nvPr>
            <p:ph type="body" idx="4294967295"/>
          </p:nvPr>
        </p:nvSpPr>
        <p:spPr>
          <a:xfrm>
            <a:off x="277663" y="1267121"/>
            <a:ext cx="8572501" cy="5397503"/>
          </a:xfrm>
          <a:prstGeom prst="rect">
            <a:avLst/>
          </a:prstGeom>
        </p:spPr>
        <p:txBody>
          <a:bodyPr lIns="45718" tIns="45718" rIns="45718" bIns="45718" anchor="t"/>
          <a:lstStyle/>
          <a:p>
            <a:pPr marL="0" indent="0" defTabSz="342900">
              <a:spcBef>
                <a:spcPts val="900"/>
              </a:spcBef>
              <a:buSzTx/>
              <a:buFont typeface="Arial"/>
              <a:buNone/>
              <a:defRPr b="1" sz="1800">
                <a:uFill>
                  <a:solidFill>
                    <a:srgbClr val="000000"/>
                  </a:solidFill>
                </a:uFill>
                <a:latin typeface="+mn-lt"/>
                <a:ea typeface="+mn-ea"/>
                <a:cs typeface="+mn-cs"/>
                <a:sym typeface="Helvetica"/>
              </a:defRPr>
            </a:pPr>
            <a:r>
              <a:t>Those who ride and this who pull:</a:t>
            </a:r>
          </a:p>
          <a:p>
            <a:pPr marL="180472" indent="-180472" defTabSz="342900">
              <a:spcBef>
                <a:spcPts val="900"/>
              </a:spcBef>
              <a:buSzPct val="100000"/>
              <a:defRPr sz="1800">
                <a:uFill>
                  <a:solidFill>
                    <a:srgbClr val="000000"/>
                  </a:solidFill>
                </a:uFill>
                <a:latin typeface="Times New Roman"/>
                <a:ea typeface="Times New Roman"/>
                <a:cs typeface="Times New Roman"/>
                <a:sym typeface="Times New Roman"/>
              </a:defRPr>
            </a:pPr>
            <a:r>
              <a:t>‘Commiseration was frequently expressed by those who rode for those who had to pull the coach, especially when the vehicle came to a bad place in the road, as it was constantly doing, or to a particularly steep hill. At such times, the desperate straining of the team, their agonized leaping and plunging under the pitiless lashing of hunger, the many who fainted at the rope and were trampled in the mire, made a very distressing spectacle, which often called forth highly creditable displays of feeling on the top of the coach. </a:t>
            </a:r>
          </a:p>
          <a:p>
            <a:pPr marL="180472" indent="-180472" defTabSz="342900">
              <a:spcBef>
                <a:spcPts val="900"/>
              </a:spcBef>
              <a:buSzPct val="100000"/>
              <a:defRPr sz="1800">
                <a:uFill>
                  <a:solidFill>
                    <a:srgbClr val="000000"/>
                  </a:solidFill>
                </a:uFill>
                <a:latin typeface="Times New Roman"/>
                <a:ea typeface="Times New Roman"/>
                <a:cs typeface="Times New Roman"/>
                <a:sym typeface="Times New Roman"/>
              </a:defRPr>
            </a:pPr>
            <a:r>
              <a:t>‘At such times the passengers would call down encouragingly to the toilers of the rope, exhorting them to patience, and holding out hopes of possible compensation in another world for the hardness of their lot, while others contributed to buy salves and liniments for the crippled and injured. It was agreed that it was a great pity that the coach should be so hard to pull, and there was a sense of general relief when the specially bad piece of road was gotten over. This relief was not, indeed, wholly on account of the team, for there was always some danger at these bad places of a general overturn in which all would lose their seats. </a:t>
            </a:r>
          </a:p>
          <a:p>
            <a:pPr marL="180472" indent="-180472" defTabSz="342900">
              <a:spcBef>
                <a:spcPts val="900"/>
              </a:spcBef>
              <a:buSzPct val="100000"/>
              <a:defRPr sz="1800">
                <a:uFill>
                  <a:solidFill>
                    <a:srgbClr val="000000"/>
                  </a:solidFill>
                </a:uFill>
                <a:latin typeface="Times New Roman"/>
                <a:ea typeface="Times New Roman"/>
                <a:cs typeface="Times New Roman"/>
                <a:sym typeface="Times New Roman"/>
              </a:defRPr>
            </a:pPr>
            <a:r>
              <a:t>‘It must in truth be admitted that the main effect of the spectacle of the misery of the toilers at the rope was to enhance the passengers’ sense of the value of their seats upon the coach, and to cause them to hold on to them more desperately than before…</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The Stagecoach of Society II"/>
          <p:cNvSpPr txBox="1"/>
          <p:nvPr>
            <p:ph type="title" idx="4294967295"/>
          </p:nvPr>
        </p:nvSpPr>
        <p:spPr>
          <a:xfrm>
            <a:off x="277663" y="-2"/>
            <a:ext cx="8572501" cy="1267126"/>
          </a:xfrm>
          <a:prstGeom prst="rect">
            <a:avLst/>
          </a:prstGeom>
        </p:spPr>
        <p:txBody>
          <a:bodyPr lIns="45718" tIns="45718" rIns="45718" bIns="45718"/>
          <a:lstStyle>
            <a:lvl1pPr defTabSz="374904">
              <a:defRPr sz="4900">
                <a:solidFill>
                  <a:srgbClr val="000080"/>
                </a:solidFill>
                <a:uFill>
                  <a:solidFill>
                    <a:srgbClr val="000000"/>
                  </a:solidFill>
                </a:uFill>
              </a:defRPr>
            </a:lvl1pPr>
          </a:lstStyle>
          <a:p>
            <a:pPr/>
            <a:r>
              <a:t>The Stagecoach of Society II</a:t>
            </a:r>
          </a:p>
        </p:txBody>
      </p:sp>
      <p:sp>
        <p:nvSpPr>
          <p:cNvPr id="190" name="“Finer clay”:…"/>
          <p:cNvSpPr txBox="1"/>
          <p:nvPr>
            <p:ph type="body" idx="4294967295"/>
          </p:nvPr>
        </p:nvSpPr>
        <p:spPr>
          <a:xfrm>
            <a:off x="277663" y="1267121"/>
            <a:ext cx="8572501" cy="5397503"/>
          </a:xfrm>
          <a:prstGeom prst="rect">
            <a:avLst/>
          </a:prstGeom>
        </p:spPr>
        <p:txBody>
          <a:bodyPr lIns="45718" tIns="45718" rIns="45718" bIns="45718" anchor="t"/>
          <a:lstStyle/>
          <a:p>
            <a:pPr marL="0" indent="0" defTabSz="370331">
              <a:spcBef>
                <a:spcPts val="900"/>
              </a:spcBef>
              <a:buSzTx/>
              <a:buFont typeface="Arial"/>
              <a:buNone/>
              <a:defRPr b="1" sz="1900">
                <a:uFill>
                  <a:solidFill>
                    <a:srgbClr val="000000"/>
                  </a:solidFill>
                </a:uFill>
                <a:latin typeface="+mn-lt"/>
                <a:ea typeface="+mn-ea"/>
                <a:cs typeface="+mn-cs"/>
                <a:sym typeface="Helvetica"/>
              </a:defRPr>
            </a:pPr>
            <a:r>
              <a:t>“Finer clay”:</a:t>
            </a:r>
          </a:p>
          <a:p>
            <a:pPr marL="194910" indent="-194910" defTabSz="370331">
              <a:spcBef>
                <a:spcPts val="900"/>
              </a:spcBef>
              <a:buSzPct val="100000"/>
              <a:defRPr sz="1900">
                <a:uFill>
                  <a:solidFill>
                    <a:srgbClr val="000000"/>
                  </a:solidFill>
                </a:uFill>
                <a:latin typeface="Times New Roman"/>
                <a:ea typeface="Times New Roman"/>
                <a:cs typeface="Times New Roman"/>
                <a:sym typeface="Times New Roman"/>
              </a:defRPr>
            </a:pPr>
            <a:r>
              <a:t>‘The other fact is yet more curious, consisting in a singular hallucination which those on the top of the coach generally shared, that they were not exactly like their brothers and sisters who pulled at the rope, but of finer clay, in some way belonging to a higher order of beings who might justly expect to be drawn. This seems unaccountable, but, as I once rode on this very coach and shared that very hallucination, I ought to be believed. </a:t>
            </a:r>
          </a:p>
          <a:p>
            <a:pPr marL="194910" indent="-194910" defTabSz="370331">
              <a:spcBef>
                <a:spcPts val="900"/>
              </a:spcBef>
              <a:buSzPct val="100000"/>
              <a:defRPr sz="1900">
                <a:uFill>
                  <a:solidFill>
                    <a:srgbClr val="000000"/>
                  </a:solidFill>
                </a:uFill>
                <a:latin typeface="Times New Roman"/>
                <a:ea typeface="Times New Roman"/>
                <a:cs typeface="Times New Roman"/>
                <a:sym typeface="Times New Roman"/>
              </a:defRPr>
            </a:pPr>
            <a:r>
              <a:t>‘The strangest thing about the hallucination was that those who had but just climbed up from the ground, before they had outgrown the marks of the rope upon their hands, began to fall under its influence. As for those whose parents and grand-parents before them had been so fortunate as to keep their seats on the top, the conviction they cherished of the essential difference between their sort of humanity and the common article was absolute. The effect of such a delusion in moderating fellow feeling for the sufferings of the mass of men into a distant and philosophical compassion is obvious. </a:t>
            </a:r>
          </a:p>
          <a:p>
            <a:pPr marL="194910" indent="-194910" defTabSz="370331">
              <a:spcBef>
                <a:spcPts val="900"/>
              </a:spcBef>
              <a:buSzPct val="100000"/>
              <a:defRPr sz="1900">
                <a:uFill>
                  <a:solidFill>
                    <a:srgbClr val="000000"/>
                  </a:solidFill>
                </a:uFill>
                <a:latin typeface="Times New Roman"/>
                <a:ea typeface="Times New Roman"/>
                <a:cs typeface="Times New Roman"/>
                <a:sym typeface="Times New Roman"/>
              </a:defRPr>
            </a:pPr>
            <a:r>
              <a:t>‘To it I refer as the only extenuation I can offer for the indifference which, at the period I write of, marked my own attitude toward the misery of my brothers…</a:t>
            </a: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The Stagecoach of Society III"/>
          <p:cNvSpPr txBox="1"/>
          <p:nvPr>
            <p:ph type="title" idx="4294967295"/>
          </p:nvPr>
        </p:nvSpPr>
        <p:spPr>
          <a:xfrm>
            <a:off x="277663" y="-2"/>
            <a:ext cx="8572501" cy="1267126"/>
          </a:xfrm>
          <a:prstGeom prst="rect">
            <a:avLst/>
          </a:prstGeom>
        </p:spPr>
        <p:txBody>
          <a:bodyPr lIns="45718" tIns="45718" rIns="45718" bIns="45718"/>
          <a:lstStyle>
            <a:lvl1pPr defTabSz="365759">
              <a:defRPr sz="4800">
                <a:solidFill>
                  <a:srgbClr val="000080"/>
                </a:solidFill>
                <a:uFill>
                  <a:solidFill>
                    <a:srgbClr val="000000"/>
                  </a:solidFill>
                </a:uFill>
              </a:defRPr>
            </a:lvl1pPr>
          </a:lstStyle>
          <a:p>
            <a:pPr/>
            <a:r>
              <a:t>The Stagecoach of Society III</a:t>
            </a:r>
          </a:p>
        </p:txBody>
      </p:sp>
      <p:sp>
        <p:nvSpPr>
          <p:cNvPr id="193" name="Class war:…"/>
          <p:cNvSpPr txBox="1"/>
          <p:nvPr>
            <p:ph type="body" idx="4294967295"/>
          </p:nvPr>
        </p:nvSpPr>
        <p:spPr>
          <a:xfrm>
            <a:off x="277663" y="1267121"/>
            <a:ext cx="8572501" cy="5397503"/>
          </a:xfrm>
          <a:prstGeom prst="rect">
            <a:avLst/>
          </a:prstGeom>
        </p:spPr>
        <p:txBody>
          <a:bodyPr lIns="45718" tIns="45718" rIns="45718" bIns="45718" anchor="t"/>
          <a:lstStyle/>
          <a:p>
            <a:pPr marL="0" indent="0" defTabSz="352042">
              <a:spcBef>
                <a:spcPts val="900"/>
              </a:spcBef>
              <a:buSzTx/>
              <a:buFont typeface="Arial"/>
              <a:buNone/>
              <a:defRPr b="1" sz="1800">
                <a:uFill>
                  <a:solidFill>
                    <a:srgbClr val="000000"/>
                  </a:solidFill>
                </a:uFill>
                <a:latin typeface="+mn-lt"/>
                <a:ea typeface="+mn-ea"/>
                <a:cs typeface="+mn-cs"/>
                <a:sym typeface="Helvetica"/>
              </a:defRPr>
            </a:pPr>
            <a:r>
              <a:t>Class war:</a:t>
            </a:r>
          </a:p>
          <a:p>
            <a:pPr marL="185286" indent="-185286" defTabSz="352042">
              <a:spcBef>
                <a:spcPts val="900"/>
              </a:spcBef>
              <a:buSzPct val="100000"/>
              <a:defRPr sz="1800">
                <a:uFill>
                  <a:solidFill>
                    <a:srgbClr val="000000"/>
                  </a:solidFill>
                </a:uFill>
                <a:latin typeface="Times New Roman"/>
                <a:ea typeface="Times New Roman"/>
                <a:cs typeface="Times New Roman"/>
                <a:sym typeface="Times New Roman"/>
              </a:defRPr>
            </a:pPr>
            <a:r>
              <a:t>‘The sanguine argued very forcibly that it was in the very nature of things impossible that the new hopes of the workingmen could be satisfied, simply because the world had not the wherewithal to satisfy them. It was only because the masses worked very hard and lived on short commons that the race did not starve outright, and no considerable improvement in their condition was possible while the world, as a whole, remained so poor. </a:t>
            </a:r>
          </a:p>
          <a:p>
            <a:pPr marL="185286" indent="-185286" defTabSz="352042">
              <a:spcBef>
                <a:spcPts val="900"/>
              </a:spcBef>
              <a:buSzPct val="100000"/>
              <a:defRPr sz="1800">
                <a:uFill>
                  <a:solidFill>
                    <a:srgbClr val="000000"/>
                  </a:solidFill>
                </a:uFill>
                <a:latin typeface="Times New Roman"/>
                <a:ea typeface="Times New Roman"/>
                <a:cs typeface="Times New Roman"/>
                <a:sym typeface="Times New Roman"/>
              </a:defRPr>
            </a:pPr>
            <a:r>
              <a:t>‘It was not the capitalists whom the laboring men were contending with, these maintained, but the iron-bound environment of humanity, and it was merely a question of the thickness of their skulls when they would discover the fact and make up their minds to endure what they could not cure. </a:t>
            </a:r>
          </a:p>
          <a:p>
            <a:pPr marL="185286" indent="-185286" defTabSz="352042">
              <a:spcBef>
                <a:spcPts val="900"/>
              </a:spcBef>
              <a:buSzPct val="100000"/>
              <a:defRPr sz="1800">
                <a:uFill>
                  <a:solidFill>
                    <a:srgbClr val="000000"/>
                  </a:solidFill>
                </a:uFill>
                <a:latin typeface="Times New Roman"/>
                <a:ea typeface="Times New Roman"/>
                <a:cs typeface="Times New Roman"/>
                <a:sym typeface="Times New Roman"/>
              </a:defRPr>
            </a:pPr>
            <a:r>
              <a:t>The less sanguine admitted all this. Of course the workingmen’s aspirations were impossible of fulfillment for natural reasons, but there were grounds to fear that they would not discover this fact until they had made a sad mess of society. They had the votes and the power to do so if they pleased, and their leaders meant they should. Some of these desponding observers went so far as to predict an impending social cataclysm. Humanity, they argued, having climbed to the top round of the ladder of civilization, was about to take a header into chaos…’</a:t>
            </a: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The Limit of Human Felicity"/>
          <p:cNvSpPr txBox="1"/>
          <p:nvPr>
            <p:ph type="title" idx="4294967295"/>
          </p:nvPr>
        </p:nvSpPr>
        <p:spPr>
          <a:xfrm>
            <a:off x="277663" y="-2"/>
            <a:ext cx="8572501" cy="1267126"/>
          </a:xfrm>
          <a:prstGeom prst="rect">
            <a:avLst/>
          </a:prstGeom>
        </p:spPr>
        <p:txBody>
          <a:bodyPr lIns="45718" tIns="45718" rIns="45718" bIns="45718"/>
          <a:lstStyle>
            <a:lvl1pPr defTabSz="388620">
              <a:defRPr sz="5100">
                <a:solidFill>
                  <a:srgbClr val="000080"/>
                </a:solidFill>
                <a:uFill>
                  <a:solidFill>
                    <a:srgbClr val="000000"/>
                  </a:solidFill>
                </a:uFill>
              </a:defRPr>
            </a:lvl1pPr>
          </a:lstStyle>
          <a:p>
            <a:pPr/>
            <a:r>
              <a:t>The Limit of Human Felicity</a:t>
            </a:r>
          </a:p>
        </p:txBody>
      </p:sp>
      <p:sp>
        <p:nvSpPr>
          <p:cNvPr id="196" name="Technological marvels of 2000: great cities, Amazon drop-shipments, music…"/>
          <p:cNvSpPr txBox="1"/>
          <p:nvPr>
            <p:ph type="body" idx="4294967295"/>
          </p:nvPr>
        </p:nvSpPr>
        <p:spPr>
          <a:xfrm>
            <a:off x="277663" y="1267121"/>
            <a:ext cx="8572501" cy="5397503"/>
          </a:xfrm>
          <a:prstGeom prst="rect">
            <a:avLst/>
          </a:prstGeom>
        </p:spPr>
        <p:txBody>
          <a:bodyPr lIns="45718" tIns="45718" rIns="45718" bIns="45718" anchor="t"/>
          <a:lstStyle/>
          <a:p>
            <a:pPr marL="0" indent="0" defTabSz="393191">
              <a:spcBef>
                <a:spcPts val="1000"/>
              </a:spcBef>
              <a:buSzTx/>
              <a:buFont typeface="Arial"/>
              <a:buNone/>
              <a:defRPr b="1" sz="2000">
                <a:uFill>
                  <a:solidFill>
                    <a:srgbClr val="000000"/>
                  </a:solidFill>
                </a:uFill>
                <a:latin typeface="+mn-lt"/>
                <a:ea typeface="+mn-ea"/>
                <a:cs typeface="+mn-cs"/>
                <a:sym typeface="Helvetica"/>
              </a:defRPr>
            </a:pPr>
            <a:r>
              <a:t>Technological marvels of 2000: great cities, Amazon drop-shipments, music</a:t>
            </a:r>
          </a:p>
          <a:p>
            <a:pPr marL="206942" indent="-206942" defTabSz="393191">
              <a:spcBef>
                <a:spcPts val="1000"/>
              </a:spcBef>
              <a:buSzPct val="100000"/>
              <a:defRPr sz="2000">
                <a:uFill>
                  <a:solidFill>
                    <a:srgbClr val="000000"/>
                  </a:solidFill>
                </a:uFill>
                <a:latin typeface="Times New Roman"/>
                <a:ea typeface="Times New Roman"/>
                <a:cs typeface="Times New Roman"/>
                <a:sym typeface="Times New Roman"/>
              </a:defRPr>
            </a:pPr>
            <a:r>
              <a:t>Julian West expects Edith Leete to play the piano, but:</a:t>
            </a:r>
          </a:p>
          <a:p>
            <a:pPr marL="206942" indent="-206942" defTabSz="393191">
              <a:spcBef>
                <a:spcPts val="1000"/>
              </a:spcBef>
              <a:buSzPct val="100000"/>
              <a:defRPr sz="2000">
                <a:uFill>
                  <a:solidFill>
                    <a:srgbClr val="000000"/>
                  </a:solidFill>
                </a:uFill>
                <a:latin typeface="Times New Roman"/>
                <a:ea typeface="Times New Roman"/>
                <a:cs typeface="Times New Roman"/>
                <a:sym typeface="Times New Roman"/>
              </a:defRPr>
            </a:pPr>
            <a:r>
              <a:t>‘“Nothing would delight me so much as to listen to you,” I said. </a:t>
            </a:r>
          </a:p>
          <a:p>
            <a:pPr marL="206942" indent="-206942" defTabSz="393191">
              <a:spcBef>
                <a:spcPts val="1000"/>
              </a:spcBef>
              <a:buSzPct val="100000"/>
              <a:defRPr sz="2000">
                <a:uFill>
                  <a:solidFill>
                    <a:srgbClr val="000000"/>
                  </a:solidFill>
                </a:uFill>
                <a:latin typeface="Times New Roman"/>
                <a:ea typeface="Times New Roman"/>
                <a:cs typeface="Times New Roman"/>
                <a:sym typeface="Times New Roman"/>
              </a:defRPr>
            </a:pPr>
            <a:r>
              <a:t>‘“To me!” she exclaimed, laughing. “Did you think I was going to play or sing to you?” </a:t>
            </a:r>
          </a:p>
          <a:p>
            <a:pPr marL="206942" indent="-206942" defTabSz="393191">
              <a:spcBef>
                <a:spcPts val="1000"/>
              </a:spcBef>
              <a:buSzPct val="100000"/>
              <a:defRPr sz="2000">
                <a:uFill>
                  <a:solidFill>
                    <a:srgbClr val="000000"/>
                  </a:solidFill>
                </a:uFill>
                <a:latin typeface="Times New Roman"/>
                <a:ea typeface="Times New Roman"/>
                <a:cs typeface="Times New Roman"/>
                <a:sym typeface="Times New Roman"/>
              </a:defRPr>
            </a:pPr>
            <a:r>
              <a:t>‘“I hoped so, certainly,” I replied. </a:t>
            </a:r>
          </a:p>
          <a:p>
            <a:pPr marL="206942" indent="-206942" defTabSz="393191">
              <a:spcBef>
                <a:spcPts val="1000"/>
              </a:spcBef>
              <a:buSzPct val="100000"/>
              <a:defRPr sz="2000">
                <a:uFill>
                  <a:solidFill>
                    <a:srgbClr val="000000"/>
                  </a:solidFill>
                </a:uFill>
                <a:latin typeface="Times New Roman"/>
                <a:ea typeface="Times New Roman"/>
                <a:cs typeface="Times New Roman"/>
                <a:sym typeface="Times New Roman"/>
              </a:defRPr>
            </a:pPr>
            <a:r>
              <a:t>‘Seeing that I was a little abashed, she subdued her merriment and explained. “Of course, we all sing nowadays as a matter of course in the training of the voice, and some learn to play instruments for their private amusement; but the professional music is so much grander and more perfect than any performance of ours, and so easily com- manded when we wish to hear it, that we don’t think of calling our singing or playing music at all. All the really fine singers and players are in the musical service, and the rest of us hold our peace for the main part. But would you really like to hear some music?”…’ </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 name="Administration, etc."/>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Administration, etc.</a:t>
            </a:r>
          </a:p>
        </p:txBody>
      </p:sp>
      <p:sp>
        <p:nvSpPr>
          <p:cNvPr id="49" name="bCourses website &lt;https://bcourses.berkeley.edu/courses/1487684&gt;…"/>
          <p:cNvSpPr txBox="1"/>
          <p:nvPr>
            <p:ph type="body" idx="4294967295"/>
          </p:nvPr>
        </p:nvSpPr>
        <p:spPr>
          <a:xfrm>
            <a:off x="277663" y="1267121"/>
            <a:ext cx="8572501" cy="5397503"/>
          </a:xfrm>
          <a:prstGeom prst="rect">
            <a:avLst/>
          </a:prstGeom>
        </p:spPr>
        <p:txBody>
          <a:bodyPr lIns="45718" tIns="45718" rIns="45718" bIns="45718" anchor="t"/>
          <a:lstStyle/>
          <a:p>
            <a:pPr marL="0" indent="0" defTabSz="388620">
              <a:spcBef>
                <a:spcPts val="1000"/>
              </a:spcBef>
              <a:buSzTx/>
              <a:buFont typeface="Arial"/>
              <a:buNone/>
              <a:defRPr b="1" sz="2000">
                <a:uFill>
                  <a:solidFill>
                    <a:srgbClr val="000000"/>
                  </a:solidFill>
                </a:uFill>
                <a:latin typeface="+mn-lt"/>
                <a:ea typeface="+mn-ea"/>
                <a:cs typeface="+mn-cs"/>
                <a:sym typeface="Helvetica"/>
              </a:defRPr>
            </a:pPr>
            <a:r>
              <a:t>bCourses website &lt;</a:t>
            </a:r>
            <a:r>
              <a:rPr u="sng">
                <a:solidFill>
                  <a:srgbClr val="0000FF"/>
                </a:solidFill>
                <a:uFill>
                  <a:solidFill>
                    <a:srgbClr val="0000FF"/>
                  </a:solidFill>
                </a:uFill>
                <a:hlinkClick r:id="rId2" invalidUrl="" action="" tgtFrame="" tooltip="" history="1" highlightClick="0" endSnd="0"/>
              </a:rPr>
              <a:t>https://bcourses.berkeley.edu/courses/1487684</a:t>
            </a:r>
            <a:r>
              <a:t>&gt;</a:t>
            </a:r>
          </a:p>
          <a:p>
            <a:pPr marL="204535" indent="-204535" defTabSz="388620">
              <a:spcBef>
                <a:spcPts val="1000"/>
              </a:spcBef>
              <a:buSzPct val="100000"/>
              <a:defRPr sz="2000">
                <a:uFill>
                  <a:solidFill>
                    <a:srgbClr val="000000"/>
                  </a:solidFill>
                </a:uFill>
                <a:latin typeface="Times New Roman"/>
                <a:ea typeface="Times New Roman"/>
                <a:cs typeface="Times New Roman"/>
                <a:sym typeface="Times New Roman"/>
              </a:defRPr>
            </a:pPr>
            <a:r>
              <a:t>Essential administrative details for economics courses &lt;</a:t>
            </a:r>
            <a:r>
              <a:rPr u="sng">
                <a:solidFill>
                  <a:srgbClr val="0000FF"/>
                </a:solidFill>
                <a:uFill>
                  <a:solidFill>
                    <a:srgbClr val="0000FF"/>
                  </a:solidFill>
                </a:uFill>
                <a:hlinkClick r:id="rId3" invalidUrl="" action="" tgtFrame="" tooltip="" history="1" highlightClick="0" endSnd="0"/>
              </a:rPr>
              <a:t>https://bcourses.berkeley.edu/courses/1487684/discussion_topics/5655555</a:t>
            </a:r>
            <a:r>
              <a:t>&gt;</a:t>
            </a:r>
          </a:p>
          <a:p>
            <a:pPr marL="204535" indent="-204535" defTabSz="388620">
              <a:spcBef>
                <a:spcPts val="1000"/>
              </a:spcBef>
              <a:buSzPct val="100000"/>
              <a:defRPr sz="2000">
                <a:uFill>
                  <a:solidFill>
                    <a:srgbClr val="000000"/>
                  </a:solidFill>
                </a:uFill>
                <a:latin typeface="Times New Roman"/>
                <a:ea typeface="Times New Roman"/>
                <a:cs typeface="Times New Roman"/>
                <a:sym typeface="Times New Roman"/>
              </a:defRPr>
            </a:pPr>
            <a:r>
              <a:t>Course procedures &lt;</a:t>
            </a:r>
            <a:r>
              <a:rPr u="sng">
                <a:solidFill>
                  <a:srgbClr val="0000FF"/>
                </a:solidFill>
                <a:uFill>
                  <a:solidFill>
                    <a:srgbClr val="0000FF"/>
                  </a:solidFill>
                </a:uFill>
                <a:hlinkClick r:id="rId4" invalidUrl="" action="" tgtFrame="" tooltip="" history="1" highlightClick="0" endSnd="0"/>
              </a:rPr>
              <a:t>https://bcourses.berkeley.edu/courses/1487684/discussion_topics/5655977</a:t>
            </a:r>
            <a:r>
              <a:t>&gt;</a:t>
            </a:r>
          </a:p>
          <a:p>
            <a:pPr marL="204535" indent="-204535" defTabSz="388620">
              <a:spcBef>
                <a:spcPts val="1000"/>
              </a:spcBef>
              <a:buSzPct val="100000"/>
              <a:defRPr sz="2000">
                <a:uFill>
                  <a:solidFill>
                    <a:srgbClr val="000000"/>
                  </a:solidFill>
                </a:uFill>
                <a:latin typeface="Times New Roman"/>
                <a:ea typeface="Times New Roman"/>
                <a:cs typeface="Times New Roman"/>
                <a:sym typeface="Times New Roman"/>
              </a:defRPr>
            </a:pPr>
            <a:r>
              <a:t>Discussions &lt;</a:t>
            </a:r>
            <a:r>
              <a:rPr u="sng">
                <a:solidFill>
                  <a:srgbClr val="0000FF"/>
                </a:solidFill>
                <a:uFill>
                  <a:solidFill>
                    <a:srgbClr val="0000FF"/>
                  </a:solidFill>
                </a:uFill>
                <a:hlinkClick r:id="rId5" invalidUrl="" action="" tgtFrame="" tooltip="" history="1" highlightClick="0" endSnd="0"/>
              </a:rPr>
              <a:t>https://bcourses.berkeley.edu/courses/1487684/discussion_topics</a:t>
            </a:r>
            <a:r>
              <a:t>&gt;</a:t>
            </a:r>
          </a:p>
          <a:p>
            <a:pPr marL="204535" indent="-204535" defTabSz="388620">
              <a:spcBef>
                <a:spcPts val="1000"/>
              </a:spcBef>
              <a:buSzPct val="100000"/>
              <a:defRPr sz="2000">
                <a:uFill>
                  <a:solidFill>
                    <a:srgbClr val="000000"/>
                  </a:solidFill>
                </a:uFill>
                <a:latin typeface="Times New Roman"/>
                <a:ea typeface="Times New Roman"/>
                <a:cs typeface="Times New Roman"/>
                <a:sym typeface="Times New Roman"/>
              </a:defRPr>
            </a:pPr>
            <a:r>
              <a:t>Readings:</a:t>
            </a:r>
          </a:p>
          <a:p>
            <a:pPr lvl="1" marL="528386" indent="-204535" defTabSz="388620">
              <a:spcBef>
                <a:spcPts val="1000"/>
              </a:spcBef>
              <a:buSzPct val="100000"/>
              <a:defRPr sz="2000">
                <a:uFill>
                  <a:solidFill>
                    <a:srgbClr val="000000"/>
                  </a:solidFill>
                </a:uFill>
                <a:latin typeface="Times New Roman"/>
                <a:ea typeface="Times New Roman"/>
                <a:cs typeface="Times New Roman"/>
                <a:sym typeface="Times New Roman"/>
              </a:defRPr>
            </a:pPr>
            <a:r>
              <a:t>Major reading: &lt;</a:t>
            </a:r>
            <a:r>
              <a:rPr u="sng">
                <a:solidFill>
                  <a:srgbClr val="0000FF"/>
                </a:solidFill>
                <a:uFill>
                  <a:solidFill>
                    <a:srgbClr val="0000FF"/>
                  </a:solidFill>
                </a:uFill>
                <a:hlinkClick r:id="rId6" invalidUrl="" action="" tgtFrame="" tooltip="" history="1" highlightClick="0" endSnd="0"/>
              </a:rPr>
              <a:t>https://delong.typepad.com/files/slouching-towards-utopia-fall-2019.zip</a:t>
            </a:r>
            <a:r>
              <a:t>&gt;</a:t>
            </a:r>
          </a:p>
          <a:p>
            <a:pPr lvl="2" marL="1118935" indent="-204535" defTabSz="388620">
              <a:spcBef>
                <a:spcPts val="1000"/>
              </a:spcBef>
              <a:buSzPct val="100000"/>
              <a:defRPr sz="2000">
                <a:uFill>
                  <a:solidFill>
                    <a:srgbClr val="000000"/>
                  </a:solidFill>
                </a:uFill>
                <a:latin typeface="Times New Roman"/>
                <a:ea typeface="Times New Roman"/>
                <a:cs typeface="Times New Roman"/>
                <a:sym typeface="Times New Roman"/>
              </a:defRPr>
            </a:pPr>
            <a:r>
              <a:t>&lt;</a:t>
            </a:r>
            <a:r>
              <a:rPr u="sng">
                <a:solidFill>
                  <a:srgbClr val="0000FF"/>
                </a:solidFill>
                <a:uFill>
                  <a:solidFill>
                    <a:srgbClr val="0000FF"/>
                  </a:solidFill>
                </a:uFill>
                <a:hlinkClick r:id="rId7" invalidUrl="" action="" tgtFrame="" tooltip="" history="1" highlightClick="0" endSnd="0"/>
              </a:rPr>
              <a:t>https://github.com/braddelong/public-files</a:t>
            </a:r>
            <a:r>
              <a:t>&gt;</a:t>
            </a:r>
          </a:p>
          <a:p>
            <a:pPr lvl="1" marL="528386" indent="-204535" defTabSz="388620">
              <a:spcBef>
                <a:spcPts val="1000"/>
              </a:spcBef>
              <a:buSzPct val="100000"/>
              <a:defRPr sz="2000">
                <a:uFill>
                  <a:solidFill>
                    <a:srgbClr val="000000"/>
                  </a:solidFill>
                </a:uFill>
                <a:latin typeface="Times New Roman"/>
                <a:ea typeface="Times New Roman"/>
                <a:cs typeface="Times New Roman"/>
                <a:sym typeface="Times New Roman"/>
              </a:defRPr>
            </a:pPr>
            <a:r>
              <a:t>Five books: Allen: </a:t>
            </a:r>
            <a:r>
              <a:rPr i="1"/>
              <a:t>Global Economic History; </a:t>
            </a:r>
            <a:r>
              <a:t>Cohen and DeLong: </a:t>
            </a:r>
            <a:r>
              <a:rPr i="1"/>
              <a:t>Concrete Economics</a:t>
            </a:r>
            <a:r>
              <a:t>; Dasgupta: </a:t>
            </a:r>
            <a:r>
              <a:rPr i="1"/>
              <a:t>Economics</a:t>
            </a:r>
            <a:r>
              <a:t>; Eichengreen: </a:t>
            </a:r>
            <a:r>
              <a:rPr i="1"/>
              <a:t>Globalizing</a:t>
            </a:r>
            <a:r>
              <a:t> </a:t>
            </a:r>
            <a:r>
              <a:rPr i="1"/>
              <a:t>Capital</a:t>
            </a:r>
            <a:r>
              <a:t>; Skidelsky: </a:t>
            </a:r>
            <a:r>
              <a:rPr i="1"/>
              <a:t>Keynes.</a:t>
            </a:r>
            <a:endParaRPr i="1"/>
          </a:p>
          <a:p>
            <a:pPr marL="204535" indent="-204535" defTabSz="388620">
              <a:spcBef>
                <a:spcPts val="1000"/>
              </a:spcBef>
              <a:buSzPct val="100000"/>
              <a:defRPr sz="2000">
                <a:uFill>
                  <a:solidFill>
                    <a:srgbClr val="000000"/>
                  </a:solidFill>
                </a:uFill>
                <a:latin typeface="Times New Roman"/>
                <a:ea typeface="Times New Roman"/>
                <a:cs typeface="Times New Roman"/>
                <a:sym typeface="Times New Roman"/>
              </a:defRPr>
            </a:pPr>
            <a:r>
              <a:t>Questions?</a:t>
            </a: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The Limit of Human Felicity II"/>
          <p:cNvSpPr txBox="1"/>
          <p:nvPr>
            <p:ph type="title" idx="4294967295"/>
          </p:nvPr>
        </p:nvSpPr>
        <p:spPr>
          <a:xfrm>
            <a:off x="277663" y="-2"/>
            <a:ext cx="8572501" cy="1267126"/>
          </a:xfrm>
          <a:prstGeom prst="rect">
            <a:avLst/>
          </a:prstGeom>
        </p:spPr>
        <p:txBody>
          <a:bodyPr lIns="45718" tIns="45718" rIns="45718" bIns="45718"/>
          <a:lstStyle>
            <a:lvl1pPr defTabSz="365759">
              <a:defRPr sz="4800">
                <a:solidFill>
                  <a:srgbClr val="000080"/>
                </a:solidFill>
                <a:uFill>
                  <a:solidFill>
                    <a:srgbClr val="000000"/>
                  </a:solidFill>
                </a:uFill>
              </a:defRPr>
            </a:lvl1pPr>
          </a:lstStyle>
          <a:p>
            <a:pPr/>
            <a:r>
              <a:t>The Limit of Human Felicity II</a:t>
            </a:r>
          </a:p>
        </p:txBody>
      </p:sp>
      <p:sp>
        <p:nvSpPr>
          <p:cNvPr id="199" name="In the music room:…"/>
          <p:cNvSpPr txBox="1"/>
          <p:nvPr>
            <p:ph type="body" idx="4294967295"/>
          </p:nvPr>
        </p:nvSpPr>
        <p:spPr>
          <a:xfrm>
            <a:off x="277663" y="1267121"/>
            <a:ext cx="8572501" cy="5397503"/>
          </a:xfrm>
          <a:prstGeom prst="rect">
            <a:avLst/>
          </a:prstGeom>
        </p:spPr>
        <p:txBody>
          <a:bodyPr lIns="45718" tIns="45718" rIns="45718" bIns="45718" anchor="t"/>
          <a:lstStyle/>
          <a:p>
            <a:pPr marL="0" indent="0" defTabSz="411479">
              <a:spcBef>
                <a:spcPts val="1000"/>
              </a:spcBef>
              <a:buSzTx/>
              <a:buFont typeface="Arial"/>
              <a:buNone/>
              <a:defRPr b="1" sz="2100">
                <a:uFill>
                  <a:solidFill>
                    <a:srgbClr val="000000"/>
                  </a:solidFill>
                </a:uFill>
                <a:latin typeface="+mn-lt"/>
                <a:ea typeface="+mn-ea"/>
                <a:cs typeface="+mn-cs"/>
                <a:sym typeface="Helvetica"/>
              </a:defRPr>
            </a:pPr>
            <a:r>
              <a:t>In the music room:</a:t>
            </a:r>
          </a:p>
          <a:p>
            <a:pPr marL="216568" indent="-216568" defTabSz="411479">
              <a:spcBef>
                <a:spcPts val="1000"/>
              </a:spcBef>
              <a:buSzPct val="100000"/>
              <a:defRPr sz="2100">
                <a:uFill>
                  <a:solidFill>
                    <a:srgbClr val="000000"/>
                  </a:solidFill>
                </a:uFill>
                <a:latin typeface="Times New Roman"/>
                <a:ea typeface="Times New Roman"/>
                <a:cs typeface="Times New Roman"/>
                <a:sym typeface="Times New Roman"/>
              </a:defRPr>
            </a:pPr>
            <a:r>
              <a:t>‘She made me sit down comfortably, and, crossing the room, so far as I could see, merely touched one or two screws, and at once the room was filled with the music of a grand organ anthem; filled, not flooded, for, by some means, the volume of melody had been per- fectly graduated to the size of the apartment. I listened, scarcely breathing, to the close. Such music, so perfectly rendered, I had never expected to hear. </a:t>
            </a:r>
          </a:p>
          <a:p>
            <a:pPr marL="216568" indent="-216568" defTabSz="411479">
              <a:spcBef>
                <a:spcPts val="1000"/>
              </a:spcBef>
              <a:buSzPct val="100000"/>
              <a:defRPr sz="2100">
                <a:uFill>
                  <a:solidFill>
                    <a:srgbClr val="000000"/>
                  </a:solidFill>
                </a:uFill>
                <a:latin typeface="Times New Roman"/>
                <a:ea typeface="Times New Roman"/>
                <a:cs typeface="Times New Roman"/>
                <a:sym typeface="Times New Roman"/>
              </a:defRPr>
            </a:pPr>
            <a:r>
              <a:t>‘“Grand!” I cried, as the last great wave of sound broke and ebbed away into silence. “Bach must be at the keys of that organ; but where is the organ?”…</a:t>
            </a:r>
          </a:p>
          <a:p>
            <a:pPr marL="216568" indent="-216568" defTabSz="411479">
              <a:spcBef>
                <a:spcPts val="1000"/>
              </a:spcBef>
              <a:buSzPct val="100000"/>
              <a:defRPr sz="2100">
                <a:uFill>
                  <a:solidFill>
                    <a:srgbClr val="000000"/>
                  </a:solidFill>
                </a:uFill>
                <a:latin typeface="Times New Roman"/>
                <a:ea typeface="Times New Roman"/>
                <a:cs typeface="Times New Roman"/>
                <a:sym typeface="Times New Roman"/>
              </a:defRPr>
            </a:pPr>
            <a:r>
              <a:t>‘“There are a number of music rooms in the city, perfectly adapted acoustically to the different sorts of music. These halls are connected by telephone with all the houses of the city…. Any one of the four pieces now going on that you prefer, you can hear by merely pressing the button which will connect your house-wire with the hall where it is being rendered…”’</a:t>
            </a: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The Limit of Human Felicity III"/>
          <p:cNvSpPr txBox="1"/>
          <p:nvPr>
            <p:ph type="title" idx="4294967295"/>
          </p:nvPr>
        </p:nvSpPr>
        <p:spPr>
          <a:xfrm>
            <a:off x="277663" y="-2"/>
            <a:ext cx="8572501" cy="1267126"/>
          </a:xfrm>
          <a:prstGeom prst="rect">
            <a:avLst/>
          </a:prstGeom>
        </p:spPr>
        <p:txBody>
          <a:bodyPr lIns="45718" tIns="45718" rIns="45718" bIns="45718"/>
          <a:lstStyle>
            <a:lvl1pPr defTabSz="356615">
              <a:defRPr sz="4600">
                <a:solidFill>
                  <a:srgbClr val="000080"/>
                </a:solidFill>
                <a:uFill>
                  <a:solidFill>
                    <a:srgbClr val="000000"/>
                  </a:solidFill>
                </a:uFill>
              </a:defRPr>
            </a:lvl1pPr>
          </a:lstStyle>
          <a:p>
            <a:pPr/>
            <a:r>
              <a:t>The Limit of Human Felicity III</a:t>
            </a:r>
          </a:p>
        </p:txBody>
      </p:sp>
      <p:sp>
        <p:nvSpPr>
          <p:cNvPr id="202" name="Four live orchestras you can listen to on the speakerphone!…"/>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Four live orchestras you can listen to on the speakerphone!</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‘“It appears to me, Miss Leete,” I said, “that if we could have devised an arrangement for providing everybody with music in their homes, perfect in quality, unlimited in quantity, suited to every mood, and beginning and ceasing at will, we should have considered the limit of human felicity already attained, and ceased to strive for further improvements…”’</a:t>
            </a:r>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Feminism"/>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Feminism</a:t>
            </a:r>
          </a:p>
        </p:txBody>
      </p:sp>
      <p:sp>
        <p:nvSpPr>
          <p:cNvPr id="205" name="The elimination of housework—and of the servant class:…"/>
          <p:cNvSpPr txBox="1"/>
          <p:nvPr>
            <p:ph type="body" idx="4294967295"/>
          </p:nvPr>
        </p:nvSpPr>
        <p:spPr>
          <a:xfrm>
            <a:off x="277663" y="1267121"/>
            <a:ext cx="8572501" cy="5397503"/>
          </a:xfrm>
          <a:prstGeom prst="rect">
            <a:avLst/>
          </a:prstGeom>
        </p:spPr>
        <p:txBody>
          <a:bodyPr lIns="45718" tIns="45718" rIns="45718" bIns="45718" anchor="t"/>
          <a:lstStyle/>
          <a:p>
            <a:pPr marL="0" indent="0" defTabSz="452627">
              <a:spcBef>
                <a:spcPts val="1100"/>
              </a:spcBef>
              <a:buSzTx/>
              <a:buFont typeface="Arial"/>
              <a:buNone/>
              <a:defRPr b="1" sz="2300">
                <a:uFill>
                  <a:solidFill>
                    <a:srgbClr val="000000"/>
                  </a:solidFill>
                </a:uFill>
                <a:latin typeface="+mn-lt"/>
                <a:ea typeface="+mn-ea"/>
                <a:cs typeface="+mn-cs"/>
                <a:sym typeface="Helvetica"/>
              </a:defRPr>
            </a:pPr>
            <a:r>
              <a:t>The elimination of housework—and of the servant class:</a:t>
            </a:r>
          </a:p>
          <a:p>
            <a:pPr marL="238224" indent="-238224" defTabSz="452627">
              <a:spcBef>
                <a:spcPts val="1100"/>
              </a:spcBef>
              <a:buSzPct val="100000"/>
              <a:defRPr sz="2300">
                <a:uFill>
                  <a:solidFill>
                    <a:srgbClr val="000000"/>
                  </a:solidFill>
                </a:uFill>
                <a:latin typeface="Times New Roman"/>
                <a:ea typeface="Times New Roman"/>
                <a:cs typeface="Times New Roman"/>
                <a:sym typeface="Times New Roman"/>
              </a:defRPr>
            </a:pPr>
            <a:r>
              <a:t>‘“Who does your house-work, then?” I asked. </a:t>
            </a:r>
          </a:p>
          <a:p>
            <a:pPr marL="238224" indent="-238224" defTabSz="452627">
              <a:spcBef>
                <a:spcPts val="1100"/>
              </a:spcBef>
              <a:buSzPct val="100000"/>
              <a:defRPr sz="2300">
                <a:uFill>
                  <a:solidFill>
                    <a:srgbClr val="000000"/>
                  </a:solidFill>
                </a:uFill>
                <a:latin typeface="Times New Roman"/>
                <a:ea typeface="Times New Roman"/>
                <a:cs typeface="Times New Roman"/>
                <a:sym typeface="Times New Roman"/>
              </a:defRPr>
            </a:pPr>
            <a:r>
              <a:t>‘“There is none to do,” said Mrs. Leete.… “Our washing is all done at public laundries at exces- sively cheap rates, and our cooking at public kitchens. The making and repairing of all we wear are done outside in public shops. Elec- tricity,* of course, takes the place of all fires and lighting. We choose houses no larger than we need, and furnish them so as to involve the minimum of trouble to keep them in order. We have no use for domestic servants….</a:t>
            </a:r>
          </a:p>
          <a:p>
            <a:pPr marL="238224" indent="-238224" defTabSz="452627">
              <a:spcBef>
                <a:spcPts val="1100"/>
              </a:spcBef>
              <a:buSzPct val="100000"/>
              <a:defRPr sz="2300">
                <a:uFill>
                  <a:solidFill>
                    <a:srgbClr val="000000"/>
                  </a:solidFill>
                </a:uFill>
                <a:latin typeface="Times New Roman"/>
                <a:ea typeface="Times New Roman"/>
                <a:cs typeface="Times New Roman"/>
                <a:sym typeface="Times New Roman"/>
              </a:defRPr>
            </a:pPr>
            <a:r>
              <a:t>‘“What a paradise for womankind the world must be now!” I exclaimed. “In my day, even wealth and unlimited servants did not enfranchise their possessors from household cares, while the women of the merely well-to-do and poorer classes lived and died martyrs to them…”’</a:t>
            </a:r>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Preview: Next Time"/>
          <p:cNvSpPr txBox="1"/>
          <p:nvPr>
            <p:ph type="title" idx="4294967295"/>
          </p:nvPr>
        </p:nvSpPr>
        <p:spPr>
          <a:xfrm>
            <a:off x="277663" y="-2"/>
            <a:ext cx="8572501" cy="1267126"/>
          </a:xfrm>
          <a:prstGeom prst="rect">
            <a:avLst/>
          </a:prstGeom>
        </p:spPr>
        <p:txBody>
          <a:bodyPr lIns="45718" tIns="45718" rIns="45718" bIns="45718"/>
          <a:lstStyle>
            <a:lvl1pPr defTabSz="457200">
              <a:defRPr sz="6000">
                <a:uFill>
                  <a:solidFill>
                    <a:srgbClr val="000000"/>
                  </a:solidFill>
                </a:uFill>
              </a:defRPr>
            </a:lvl1pPr>
          </a:lstStyle>
          <a:p>
            <a:pPr/>
            <a:r>
              <a:t>Preview: Next Time</a:t>
            </a:r>
          </a:p>
        </p:txBody>
      </p:sp>
      <p:sp>
        <p:nvSpPr>
          <p:cNvPr id="208" name="On to Chapter 3: Globalizing the World, 1870-1914 (&amp; Eichengreen, 1&amp;2):…"/>
          <p:cNvSpPr txBox="1"/>
          <p:nvPr>
            <p:ph type="body" idx="4294967295"/>
          </p:nvPr>
        </p:nvSpPr>
        <p:spPr>
          <a:xfrm>
            <a:off x="277663" y="1267121"/>
            <a:ext cx="8572501" cy="5397503"/>
          </a:xfrm>
          <a:prstGeom prst="rect">
            <a:avLst/>
          </a:prstGeom>
        </p:spPr>
        <p:txBody>
          <a:bodyPr lIns="45718" tIns="45718" rIns="45718" bIns="45718" anchor="t"/>
          <a:lstStyle/>
          <a:p>
            <a:pPr marL="0" indent="0" defTabSz="429768">
              <a:spcBef>
                <a:spcPts val="0"/>
              </a:spcBef>
              <a:buSzTx/>
              <a:buFont typeface="Arial"/>
              <a:buNone/>
              <a:defRPr b="1" sz="2200">
                <a:uFill>
                  <a:solidFill>
                    <a:srgbClr val="000000"/>
                  </a:solidFill>
                </a:uFill>
                <a:latin typeface="+mn-lt"/>
                <a:ea typeface="+mn-ea"/>
                <a:cs typeface="+mn-cs"/>
                <a:sym typeface="Helvetica"/>
              </a:defRPr>
            </a:pPr>
            <a:r>
              <a:t>On to Chapter 5: North Atlantic Political Economy, 1870-1914:</a:t>
            </a:r>
          </a:p>
          <a:p>
            <a:pPr marL="0" indent="0" defTabSz="429768">
              <a:spcBef>
                <a:spcPts val="0"/>
              </a:spcBef>
              <a:buSzTx/>
              <a:buFont typeface="Arial"/>
              <a:buNone/>
              <a:defRPr b="1" sz="2200">
                <a:uFill>
                  <a:solidFill>
                    <a:srgbClr val="000000"/>
                  </a:solidFill>
                </a:uFill>
                <a:latin typeface="+mn-lt"/>
                <a:ea typeface="+mn-ea"/>
                <a:cs typeface="+mn-cs"/>
                <a:sym typeface="Helvetica"/>
              </a:defRPr>
            </a:pPr>
          </a:p>
          <a:p>
            <a:pPr marL="226193"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Stepping away from monarchy and aristocracy</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Fears of </a:t>
            </a:r>
            <a:r>
              <a:rPr i="1"/>
              <a:t>democracy</a:t>
            </a:r>
            <a:endParaRPr i="1"/>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Extending the franchise</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“Educating our masters”</a:t>
            </a:r>
          </a:p>
          <a:p>
            <a:pPr marL="226193"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Popular government and market economy</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Market rights and spontaneous orders</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Spontaneous orders and politics</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Karl Polanyi</a:t>
            </a:r>
          </a:p>
          <a:p>
            <a:pPr marL="226193"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Governing America in 1900</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The “aristocracy of manufactures”</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Populists and progressives</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Chicagoland</a:t>
            </a:r>
          </a:p>
          <a:p>
            <a:pPr marL="226193"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Over in Europe</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Paris in 1848</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The shadow of the French Revolution</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European normal politics</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The rise of social darwinism…</a:t>
            </a:r>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What Was Unconvincing Today?"/>
          <p:cNvSpPr txBox="1"/>
          <p:nvPr>
            <p:ph type="title" idx="4294967295"/>
          </p:nvPr>
        </p:nvSpPr>
        <p:spPr>
          <a:xfrm>
            <a:off x="277663" y="-2"/>
            <a:ext cx="8572501" cy="1267126"/>
          </a:xfrm>
          <a:prstGeom prst="rect">
            <a:avLst/>
          </a:prstGeom>
        </p:spPr>
        <p:txBody>
          <a:bodyPr lIns="45718" tIns="45718" rIns="45718" bIns="45718"/>
          <a:lstStyle>
            <a:lvl1pPr defTabSz="329184">
              <a:defRPr sz="4300">
                <a:uFill>
                  <a:solidFill>
                    <a:srgbClr val="000000"/>
                  </a:solidFill>
                </a:uFill>
              </a:defRPr>
            </a:lvl1pPr>
          </a:lstStyle>
          <a:p>
            <a:pPr/>
            <a:r>
              <a:t>What Was Unconvincing Today?</a:t>
            </a:r>
          </a:p>
        </p:txBody>
      </p:sp>
      <p:sp>
        <p:nvSpPr>
          <p:cNvPr id="211" name="Mistakes and unclarities: typos, wordos, and mindos……"/>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Mistakes and unclarities: typos, wordos, and mindos…</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In the DRAFT textbook?</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In the lecture?</a:t>
            </a:r>
          </a:p>
        </p:txBody>
      </p:sp>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Catch Our Breath…"/>
          <p:cNvSpPr txBox="1"/>
          <p:nvPr>
            <p:ph type="title"/>
          </p:nvPr>
        </p:nvSpPr>
        <p:spPr>
          <a:xfrm>
            <a:off x="276457" y="-2"/>
            <a:ext cx="8572501" cy="1270003"/>
          </a:xfrm>
          <a:prstGeom prst="rect">
            <a:avLst/>
          </a:prstGeom>
        </p:spPr>
        <p:txBody>
          <a:bodyPr/>
          <a:lstStyle/>
          <a:p>
            <a:pPr/>
            <a:r>
              <a:t>Catch Our Breath…</a:t>
            </a:r>
          </a:p>
        </p:txBody>
      </p:sp>
      <p:sp>
        <p:nvSpPr>
          <p:cNvPr id="214" name="Ask a couple of questions?…"/>
          <p:cNvSpPr txBox="1"/>
          <p:nvPr>
            <p:ph type="body" sz="half" idx="1"/>
          </p:nvPr>
        </p:nvSpPr>
        <p:spPr>
          <a:xfrm>
            <a:off x="276456" y="1270000"/>
            <a:ext cx="3810003" cy="4762500"/>
          </a:xfrm>
          <a:prstGeom prst="rect">
            <a:avLst/>
          </a:prstGeom>
        </p:spPr>
        <p:txBody>
          <a:bodyPr anchor="t"/>
          <a:lstStyle/>
          <a:p>
            <a:pPr>
              <a:spcBef>
                <a:spcPts val="1200"/>
              </a:spcBef>
            </a:pPr>
            <a:r>
              <a:t>Ask a couple of questions? </a:t>
            </a:r>
          </a:p>
          <a:p>
            <a:pPr>
              <a:spcBef>
                <a:spcPts val="1200"/>
              </a:spcBef>
            </a:pPr>
            <a:r>
              <a:t>Make a couple of comments?</a:t>
            </a:r>
          </a:p>
          <a:p>
            <a:pPr>
              <a:spcBef>
                <a:spcPts val="1200"/>
              </a:spcBef>
            </a:pPr>
            <a:r>
              <a:t>Any more readings to recommend?</a:t>
            </a:r>
          </a:p>
        </p:txBody>
      </p:sp>
      <p:pic>
        <p:nvPicPr>
          <p:cNvPr id="215" name="Image" descr="Image"/>
          <p:cNvPicPr>
            <a:picLocks noChangeAspect="1"/>
          </p:cNvPicPr>
          <p:nvPr/>
        </p:nvPicPr>
        <p:blipFill>
          <a:blip r:embed="rId2">
            <a:extLst/>
          </a:blip>
          <a:stretch>
            <a:fillRect/>
          </a:stretch>
        </p:blipFill>
        <p:spPr>
          <a:xfrm>
            <a:off x="4086457" y="1270000"/>
            <a:ext cx="4762502" cy="4762500"/>
          </a:xfrm>
          <a:prstGeom prst="rect">
            <a:avLst/>
          </a:prstGeom>
          <a:ln w="12700">
            <a:miter lim="400000"/>
          </a:ln>
        </p:spPr>
      </p:pic>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2. The View from 3000: Themes &amp; Big Ideas"/>
          <p:cNvSpPr txBox="1"/>
          <p:nvPr>
            <p:ph type="title" idx="4294967295"/>
          </p:nvPr>
        </p:nvSpPr>
        <p:spPr>
          <a:xfrm>
            <a:off x="277663" y="-2"/>
            <a:ext cx="8572501" cy="1267126"/>
          </a:xfrm>
          <a:prstGeom prst="rect">
            <a:avLst/>
          </a:prstGeom>
        </p:spPr>
        <p:txBody>
          <a:bodyPr lIns="45718" tIns="45718" rIns="45718" bIns="45718"/>
          <a:lstStyle>
            <a:lvl1pPr defTabSz="288036">
              <a:defRPr sz="3700">
                <a:uFill>
                  <a:solidFill>
                    <a:srgbClr val="000000"/>
                  </a:solidFill>
                </a:uFill>
              </a:defRPr>
            </a:lvl1pPr>
          </a:lstStyle>
          <a:p>
            <a:pPr/>
            <a:r>
              <a:t>The View from 3000: Themes &amp; Big Ideas</a:t>
            </a:r>
          </a:p>
        </p:txBody>
      </p:sp>
      <p:sp>
        <p:nvSpPr>
          <p:cNvPr id="218" name="Science reaches critical mass and from it springs engineering—all of the engineering subdisciplines, including the management of human resources and of organizations. From a liberal political order spring national and then the global market economy. And from engineering and the market then, over the course of 1870-2016, spring……"/>
          <p:cNvSpPr txBox="1"/>
          <p:nvPr>
            <p:ph type="body" idx="4294967295"/>
          </p:nvPr>
        </p:nvSpPr>
        <p:spPr>
          <a:xfrm>
            <a:off x="277663" y="1267121"/>
            <a:ext cx="8572501" cy="5397503"/>
          </a:xfrm>
          <a:prstGeom prst="rect">
            <a:avLst/>
          </a:prstGeom>
        </p:spPr>
        <p:txBody>
          <a:bodyPr lIns="45718" tIns="45718" rIns="45718" bIns="45718" anchor="t"/>
          <a:lstStyle/>
          <a:p>
            <a:pPr marL="0" indent="0" defTabSz="379474">
              <a:spcBef>
                <a:spcPts val="900"/>
              </a:spcBef>
              <a:buSzTx/>
              <a:buFont typeface="Arial"/>
              <a:buNone/>
              <a:defRPr b="1" sz="1900">
                <a:uFill>
                  <a:solidFill>
                    <a:srgbClr val="000000"/>
                  </a:solidFill>
                </a:uFill>
                <a:latin typeface="+mn-lt"/>
                <a:ea typeface="+mn-ea"/>
                <a:cs typeface="+mn-cs"/>
                <a:sym typeface="Helvetica"/>
              </a:defRPr>
            </a:pPr>
            <a:r>
              <a:t>Science reaches critical mass and from it springs engineering—all of the engineering subdisciplines, including the management of human resources and of organizations. From a liberal political order spring national and then the global market economy. And from engineering and the market then, over the course of 1870-2016, spring…</a:t>
            </a:r>
          </a:p>
          <a:p>
            <a:pPr marL="199724" indent="-199724" defTabSz="379474">
              <a:spcBef>
                <a:spcPts val="900"/>
              </a:spcBef>
              <a:buSzPct val="100000"/>
              <a:defRPr sz="1900">
                <a:uFill>
                  <a:solidFill>
                    <a:srgbClr val="000000"/>
                  </a:solidFill>
                </a:uFill>
                <a:latin typeface="Times New Roman"/>
                <a:ea typeface="Times New Roman"/>
                <a:cs typeface="Times New Roman"/>
                <a:sym typeface="Times New Roman"/>
              </a:defRPr>
            </a:pPr>
            <a:r>
              <a:t>History was economic…</a:t>
            </a:r>
          </a:p>
          <a:p>
            <a:pPr marL="199724" indent="-199724" defTabSz="379474">
              <a:spcBef>
                <a:spcPts val="900"/>
              </a:spcBef>
              <a:buSzPct val="100000"/>
              <a:defRPr sz="1900">
                <a:uFill>
                  <a:solidFill>
                    <a:srgbClr val="000000"/>
                  </a:solidFill>
                </a:uFill>
                <a:latin typeface="Times New Roman"/>
                <a:ea typeface="Times New Roman"/>
                <a:cs typeface="Times New Roman"/>
                <a:sym typeface="Times New Roman"/>
              </a:defRPr>
            </a:pPr>
            <a:r>
              <a:t>Explosion of wealth…</a:t>
            </a:r>
          </a:p>
          <a:p>
            <a:pPr marL="199724" indent="-199724" defTabSz="379474">
              <a:spcBef>
                <a:spcPts val="900"/>
              </a:spcBef>
              <a:buSzPct val="100000"/>
              <a:defRPr sz="1900">
                <a:uFill>
                  <a:solidFill>
                    <a:srgbClr val="000000"/>
                  </a:solidFill>
                </a:uFill>
                <a:latin typeface="Times New Roman"/>
                <a:ea typeface="Times New Roman"/>
                <a:cs typeface="Times New Roman"/>
                <a:sym typeface="Times New Roman"/>
              </a:defRPr>
            </a:pPr>
            <a:r>
              <a:t>Cornucopia of technology…</a:t>
            </a:r>
          </a:p>
          <a:p>
            <a:pPr marL="199724" indent="-199724" defTabSz="379474">
              <a:spcBef>
                <a:spcPts val="900"/>
              </a:spcBef>
              <a:buSzPct val="100000"/>
              <a:defRPr sz="1900">
                <a:uFill>
                  <a:solidFill>
                    <a:srgbClr val="000000"/>
                  </a:solidFill>
                </a:uFill>
                <a:latin typeface="Times New Roman"/>
                <a:ea typeface="Times New Roman"/>
                <a:cs typeface="Times New Roman"/>
                <a:sym typeface="Times New Roman"/>
              </a:defRPr>
            </a:pPr>
            <a:r>
              <a:t>Demographic transition…</a:t>
            </a:r>
          </a:p>
          <a:p>
            <a:pPr marL="199724" indent="-199724" defTabSz="379474">
              <a:spcBef>
                <a:spcPts val="900"/>
              </a:spcBef>
              <a:buSzPct val="100000"/>
              <a:defRPr sz="1900">
                <a:uFill>
                  <a:solidFill>
                    <a:srgbClr val="000000"/>
                  </a:solidFill>
                </a:uFill>
                <a:latin typeface="Times New Roman"/>
                <a:ea typeface="Times New Roman"/>
                <a:cs typeface="Times New Roman"/>
                <a:sym typeface="Times New Roman"/>
              </a:defRPr>
            </a:pPr>
            <a:r>
              <a:t>Feminist revolution…</a:t>
            </a:r>
          </a:p>
          <a:p>
            <a:pPr marL="199724" indent="-199724" defTabSz="379474">
              <a:spcBef>
                <a:spcPts val="900"/>
              </a:spcBef>
              <a:buSzPct val="100000"/>
              <a:defRPr sz="1900">
                <a:uFill>
                  <a:solidFill>
                    <a:srgbClr val="000000"/>
                  </a:solidFill>
                </a:uFill>
                <a:latin typeface="Times New Roman"/>
                <a:ea typeface="Times New Roman"/>
                <a:cs typeface="Times New Roman"/>
                <a:sym typeface="Times New Roman"/>
              </a:defRPr>
            </a:pPr>
            <a:r>
              <a:t>Empowered tyrannies…</a:t>
            </a:r>
          </a:p>
          <a:p>
            <a:pPr marL="199724" indent="-199724" defTabSz="379474">
              <a:spcBef>
                <a:spcPts val="900"/>
              </a:spcBef>
              <a:buSzPct val="100000"/>
              <a:defRPr sz="1900">
                <a:uFill>
                  <a:solidFill>
                    <a:srgbClr val="000000"/>
                  </a:solidFill>
                </a:uFill>
                <a:latin typeface="Times New Roman"/>
                <a:ea typeface="Times New Roman"/>
                <a:cs typeface="Times New Roman"/>
                <a:sym typeface="Times New Roman"/>
              </a:defRPr>
            </a:pPr>
            <a:r>
              <a:t>Wealth gulfs…</a:t>
            </a:r>
          </a:p>
          <a:p>
            <a:pPr marL="199724" indent="-199724" defTabSz="379474">
              <a:spcBef>
                <a:spcPts val="900"/>
              </a:spcBef>
              <a:buSzPct val="100000"/>
              <a:defRPr sz="1900">
                <a:uFill>
                  <a:solidFill>
                    <a:srgbClr val="000000"/>
                  </a:solidFill>
                </a:uFill>
                <a:latin typeface="Times New Roman"/>
                <a:ea typeface="Times New Roman"/>
                <a:cs typeface="Times New Roman"/>
                <a:sym typeface="Times New Roman"/>
              </a:defRPr>
            </a:pPr>
            <a:r>
              <a:t>Inclusion and hierarchy attenuation…</a:t>
            </a:r>
          </a:p>
          <a:p>
            <a:pPr marL="199724" indent="-199724" defTabSz="379474">
              <a:spcBef>
                <a:spcPts val="900"/>
              </a:spcBef>
              <a:buSzPct val="100000"/>
              <a:defRPr sz="1900">
                <a:uFill>
                  <a:solidFill>
                    <a:srgbClr val="000000"/>
                  </a:solidFill>
                </a:uFill>
                <a:latin typeface="Times New Roman"/>
                <a:ea typeface="Times New Roman"/>
                <a:cs typeface="Times New Roman"/>
                <a:sym typeface="Times New Roman"/>
              </a:defRPr>
            </a:pPr>
            <a:r>
              <a:t>Mismanagement and insecurity…</a:t>
            </a:r>
          </a:p>
        </p:txBody>
      </p:sp>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Measuring Growth"/>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Measuring Growth</a:t>
            </a:r>
          </a:p>
        </p:txBody>
      </p:sp>
      <p:sp>
        <p:nvSpPr>
          <p:cNvPr id="221" name="Is it the case that British Queen Victoria I Hanover was a better queen but not a happier woman than Queen Elizabeth I Tudor?…"/>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Is it the case that British Queen Victoria I Hanover was a better queen but not a happier woman than Queen Elizabeth I Tudor?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Yes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Not sure</a:t>
            </a:r>
          </a:p>
        </p:txBody>
      </p:sp>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Measuring Growth II"/>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Measuring Growth II</a:t>
            </a:r>
          </a:p>
        </p:txBody>
      </p:sp>
      <p:sp>
        <p:nvSpPr>
          <p:cNvPr id="224" name="What are my estimates of the rate of growth of economically-useful human knowledge over 1-1500, 1500-1800, 1800-1870, and 1870-2000?…"/>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What are my estimates of the rate of growth of economically-useful human knowledge over 1-1500, 1500-1800, 1800-1870, and 1870-2000?</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0.02%/year, 0.2%/year, 0.5%/year, and 0.8%/year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0.000%/year, 0.02%/year, 0.2%/year, and 0.8%/year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0.02%/year, 0.2%/year, 0.8%/year, and 2.3%/year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0.2%/year, 0.8%/year, 2.3%/year, and 4.7%/year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What Is the Key Factor in the Explosion of Wealth in the 20th Century?"/>
          <p:cNvSpPr txBox="1"/>
          <p:nvPr>
            <p:ph type="title" idx="4294967295"/>
          </p:nvPr>
        </p:nvSpPr>
        <p:spPr>
          <a:xfrm>
            <a:off x="277663" y="-2"/>
            <a:ext cx="8572501" cy="1267126"/>
          </a:xfrm>
          <a:prstGeom prst="rect">
            <a:avLst/>
          </a:prstGeom>
        </p:spPr>
        <p:txBody>
          <a:bodyPr lIns="45718" tIns="45718" rIns="45718" bIns="45718"/>
          <a:lstStyle>
            <a:lvl1pPr defTabSz="269747">
              <a:defRPr sz="3500">
                <a:solidFill>
                  <a:srgbClr val="000080"/>
                </a:solidFill>
                <a:uFill>
                  <a:solidFill>
                    <a:srgbClr val="000000"/>
                  </a:solidFill>
                </a:uFill>
              </a:defRPr>
            </a:lvl1pPr>
          </a:lstStyle>
          <a:p>
            <a:pPr/>
            <a:r>
              <a:t>What Is the Key Factor in the Explosion of Wealth in the 20th Century?</a:t>
            </a:r>
          </a:p>
        </p:txBody>
      </p:sp>
      <p:sp>
        <p:nvSpPr>
          <p:cNvPr id="227" name="Yes, many things contributed. But suppose you have to pick just one"/>
          <p:cNvSpPr txBox="1"/>
          <p:nvPr>
            <p:ph type="body" idx="4294967295"/>
          </p:nvPr>
        </p:nvSpPr>
        <p:spPr>
          <a:xfrm>
            <a:off x="277663" y="1267121"/>
            <a:ext cx="8572501" cy="5397503"/>
          </a:xfrm>
          <a:prstGeom prst="rect">
            <a:avLst/>
          </a:prstGeom>
        </p:spPr>
        <p:txBody>
          <a:bodyPr lIns="45718" tIns="45718" rIns="45718" bIns="45718" anchor="t"/>
          <a:lstStyle>
            <a:lvl1pPr marL="0" indent="0" defTabSz="457200">
              <a:spcBef>
                <a:spcPts val="1200"/>
              </a:spcBef>
              <a:buSzTx/>
              <a:buFont typeface="Arial"/>
              <a:buNone/>
              <a:defRPr b="1">
                <a:uFill>
                  <a:solidFill>
                    <a:srgbClr val="000000"/>
                  </a:solidFill>
                </a:uFill>
                <a:latin typeface="+mn-lt"/>
                <a:ea typeface="+mn-ea"/>
                <a:cs typeface="+mn-cs"/>
                <a:sym typeface="Helvetica"/>
              </a:defRPr>
            </a:lvl1pPr>
          </a:lstStyle>
          <a:p>
            <a:pPr/>
            <a:r>
              <a:t>Yes, many things contributed. But suppose you have to pick just one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 name="1. My Grand Narrative"/>
          <p:cNvSpPr txBox="1"/>
          <p:nvPr>
            <p:ph type="title" idx="4294967295"/>
          </p:nvPr>
        </p:nvSpPr>
        <p:spPr>
          <a:xfrm>
            <a:off x="277663" y="-2"/>
            <a:ext cx="8572501" cy="1267126"/>
          </a:xfrm>
          <a:prstGeom prst="rect">
            <a:avLst/>
          </a:prstGeom>
        </p:spPr>
        <p:txBody>
          <a:bodyPr lIns="45718" tIns="45718" rIns="45718" bIns="45718"/>
          <a:lstStyle>
            <a:lvl1pPr defTabSz="288036">
              <a:defRPr sz="3780">
                <a:uFill>
                  <a:solidFill>
                    <a:srgbClr val="000000"/>
                  </a:solidFill>
                </a:uFill>
              </a:defRPr>
            </a:lvl1pPr>
          </a:lstStyle>
          <a:p>
            <a:pPr/>
            <a:r>
              <a:t>The Watershed: 1870 as an Inflection Point</a:t>
            </a:r>
          </a:p>
        </p:txBody>
      </p:sp>
      <p:sp>
        <p:nvSpPr>
          <p:cNvPr id="52" name="This course covers the history of the long twentieth century, beginning in 1870 and ending in 2016:…"/>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As of 1870, had the Industrial Revolution raised the standard of living or lightened the toil of the working class in England, the country at its center?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Yes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It’s not clear</a:t>
            </a:r>
          </a:p>
          <a:p>
            <a:pPr marL="0" indent="0" defTabSz="457200">
              <a:spcBef>
                <a:spcPts val="1200"/>
              </a:spcBef>
              <a:buSzTx/>
              <a:buNone/>
              <a:defRPr>
                <a:uFill>
                  <a:solidFill>
                    <a:srgbClr val="000000"/>
                  </a:solidFill>
                </a:uFill>
                <a:latin typeface="Times New Roman"/>
                <a:ea typeface="Times New Roman"/>
                <a:cs typeface="Times New Roman"/>
                <a:sym typeface="Times New Roman"/>
              </a:defRPr>
            </a:pP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Why?</a:t>
            </a:r>
          </a:p>
        </p:txBody>
      </p:sp>
    </p:spTree>
  </p:cSld>
  <p:clrMapOvr>
    <a:masterClrMapping/>
  </p:clrMapOvr>
  <p:transition xmlns:p14="http://schemas.microsoft.com/office/powerpoint/2010/main" spd="med" advClick="1"/>
</p:sld>
</file>

<file path=ppt/slides/slide6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What Are the Four Factors That I See as Making for the Explosion of Wealth in the 20th Century?"/>
          <p:cNvSpPr txBox="1"/>
          <p:nvPr>
            <p:ph type="title" idx="4294967295"/>
          </p:nvPr>
        </p:nvSpPr>
        <p:spPr>
          <a:xfrm>
            <a:off x="277663" y="-2"/>
            <a:ext cx="8572501" cy="1267126"/>
          </a:xfrm>
          <a:prstGeom prst="rect">
            <a:avLst/>
          </a:prstGeom>
        </p:spPr>
        <p:txBody>
          <a:bodyPr lIns="45718" tIns="45718" rIns="45718" bIns="45718"/>
          <a:lstStyle>
            <a:lvl1pPr defTabSz="219454">
              <a:defRPr sz="2800">
                <a:solidFill>
                  <a:srgbClr val="000080"/>
                </a:solidFill>
                <a:uFill>
                  <a:solidFill>
                    <a:srgbClr val="000000"/>
                  </a:solidFill>
                </a:uFill>
              </a:defRPr>
            </a:lvl1pPr>
          </a:lstStyle>
          <a:p>
            <a:pPr/>
            <a:r>
              <a:t>What Are the Four Factors That I See as Making for the Explosion of Wealth in the 20th Century?</a:t>
            </a:r>
          </a:p>
        </p:txBody>
      </p:sp>
      <p:sp>
        <p:nvSpPr>
          <p:cNvPr id="230" name="Yes, there are many, many more things that contributed. But suppose you have to pick just four:"/>
          <p:cNvSpPr txBox="1"/>
          <p:nvPr>
            <p:ph type="body" idx="4294967295"/>
          </p:nvPr>
        </p:nvSpPr>
        <p:spPr>
          <a:xfrm>
            <a:off x="277663" y="1267121"/>
            <a:ext cx="8572501" cy="5397503"/>
          </a:xfrm>
          <a:prstGeom prst="rect">
            <a:avLst/>
          </a:prstGeom>
        </p:spPr>
        <p:txBody>
          <a:bodyPr lIns="45718" tIns="45718" rIns="45718" bIns="45718" anchor="t"/>
          <a:lstStyle>
            <a:lvl1pPr marL="0" indent="0" defTabSz="457200">
              <a:spcBef>
                <a:spcPts val="1200"/>
              </a:spcBef>
              <a:buSzTx/>
              <a:buFont typeface="Arial"/>
              <a:buNone/>
              <a:defRPr b="1">
                <a:uFill>
                  <a:solidFill>
                    <a:srgbClr val="000000"/>
                  </a:solidFill>
                </a:uFill>
                <a:latin typeface="+mn-lt"/>
                <a:ea typeface="+mn-ea"/>
                <a:cs typeface="+mn-cs"/>
                <a:sym typeface="Helvetica"/>
              </a:defRPr>
            </a:lvl1pPr>
          </a:lstStyle>
          <a:p>
            <a:pPr/>
            <a:r>
              <a:t>Yes, there are many, many more things that contributed. But suppose you have to pick just four:</a:t>
            </a:r>
          </a:p>
        </p:txBody>
      </p:sp>
    </p:spTree>
  </p:cSld>
  <p:clrMapOvr>
    <a:masterClrMapping/>
  </p:clrMapOvr>
  <p:transition xmlns:p14="http://schemas.microsoft.com/office/powerpoint/2010/main" spd="med" advClick="1"/>
</p:sld>
</file>

<file path=ppt/slides/slide6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2" name="Demography"/>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Demography</a:t>
            </a:r>
          </a:p>
        </p:txBody>
      </p:sp>
      <p:sp>
        <p:nvSpPr>
          <p:cNvPr id="233" name="What is the “demographic transition”?"/>
          <p:cNvSpPr txBox="1"/>
          <p:nvPr>
            <p:ph type="body" idx="4294967295"/>
          </p:nvPr>
        </p:nvSpPr>
        <p:spPr>
          <a:xfrm>
            <a:off x="277663" y="1267121"/>
            <a:ext cx="8572501" cy="5397503"/>
          </a:xfrm>
          <a:prstGeom prst="rect">
            <a:avLst/>
          </a:prstGeom>
        </p:spPr>
        <p:txBody>
          <a:bodyPr lIns="45718" tIns="45718" rIns="45718" bIns="45718" anchor="t"/>
          <a:lstStyle>
            <a:lvl1pPr marL="0" indent="0" defTabSz="457200">
              <a:spcBef>
                <a:spcPts val="1200"/>
              </a:spcBef>
              <a:buSzTx/>
              <a:buFont typeface="Arial"/>
              <a:buNone/>
              <a:defRPr b="1">
                <a:uFill>
                  <a:solidFill>
                    <a:srgbClr val="000000"/>
                  </a:solidFill>
                </a:uFill>
                <a:latin typeface="+mn-lt"/>
                <a:ea typeface="+mn-ea"/>
                <a:cs typeface="+mn-cs"/>
                <a:sym typeface="Helvetica"/>
              </a:defRPr>
            </a:lvl1pPr>
          </a:lstStyle>
          <a:p>
            <a:pPr/>
            <a:r>
              <a:t>What is the “demographic transition”?</a:t>
            </a:r>
          </a:p>
        </p:txBody>
      </p:sp>
    </p:spTree>
  </p:cSld>
  <p:clrMapOvr>
    <a:masterClrMapping/>
  </p:clrMapOvr>
  <p:transition xmlns:p14="http://schemas.microsoft.com/office/powerpoint/2010/main" spd="med" advClick="1"/>
</p:sld>
</file>

<file path=ppt/slides/slide6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5" name="Demography II"/>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Demography II</a:t>
            </a:r>
          </a:p>
        </p:txBody>
      </p:sp>
      <p:sp>
        <p:nvSpPr>
          <p:cNvPr id="236" name="What is the principal cause of the demographic transition?…"/>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What is the principal cause of the demographic transition?</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Female wealth and control of property.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Female literacy.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Falling infant and child mortality.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Land shortages and high unemployment.</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Something else.</a:t>
            </a:r>
          </a:p>
        </p:txBody>
      </p:sp>
    </p:spTree>
  </p:cSld>
  <p:clrMapOvr>
    <a:masterClrMapping/>
  </p:clrMapOvr>
  <p:transition xmlns:p14="http://schemas.microsoft.com/office/powerpoint/2010/main" spd="med" advClick="1"/>
</p:sld>
</file>

<file path=ppt/slides/slide6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8" name="Feminism"/>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Feminism</a:t>
            </a:r>
          </a:p>
        </p:txBody>
      </p:sp>
      <p:sp>
        <p:nvSpPr>
          <p:cNvPr id="239" name="How many pregnancies do we think Abigail Smith Adams had between when she was 20 and 34?…"/>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How many pregnancies do we think Abigail Smith Adams had between when she was 20 and 34?</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2.</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4.</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6.</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8.</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18.</a:t>
            </a:r>
          </a:p>
        </p:txBody>
      </p:sp>
    </p:spTree>
  </p:cSld>
  <p:clrMapOvr>
    <a:masterClrMapping/>
  </p:clrMapOvr>
  <p:transition xmlns:p14="http://schemas.microsoft.com/office/powerpoint/2010/main" spd="med" advClick="1"/>
</p:sld>
</file>

<file path=ppt/slides/slide6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1" name="Empowered Tyrannies II"/>
          <p:cNvSpPr txBox="1"/>
          <p:nvPr>
            <p:ph type="title" idx="4294967295"/>
          </p:nvPr>
        </p:nvSpPr>
        <p:spPr>
          <a:xfrm>
            <a:off x="277663" y="-2"/>
            <a:ext cx="8572501" cy="1267126"/>
          </a:xfrm>
          <a:prstGeom prst="rect">
            <a:avLst/>
          </a:prstGeom>
        </p:spPr>
        <p:txBody>
          <a:bodyPr lIns="45718" tIns="45718" rIns="45718" bIns="45718"/>
          <a:lstStyle>
            <a:lvl1pPr defTabSz="443483">
              <a:defRPr sz="5800">
                <a:solidFill>
                  <a:srgbClr val="000080"/>
                </a:solidFill>
                <a:uFill>
                  <a:solidFill>
                    <a:srgbClr val="000000"/>
                  </a:solidFill>
                </a:uFill>
              </a:defRPr>
            </a:lvl1pPr>
          </a:lstStyle>
          <a:p>
            <a:pPr/>
            <a:r>
              <a:t>Empowered Tyrannies II</a:t>
            </a:r>
          </a:p>
        </p:txBody>
      </p:sp>
      <p:sp>
        <p:nvSpPr>
          <p:cNvPr id="242" name="How many world leaders are members of the 10-million club?…"/>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How many world leaders are members of the 10-million club?</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2.</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4.</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6.</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8.</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18.</a:t>
            </a:r>
          </a:p>
        </p:txBody>
      </p:sp>
    </p:spTree>
  </p:cSld>
  <p:clrMapOvr>
    <a:masterClrMapping/>
  </p:clrMapOvr>
  <p:transition xmlns:p14="http://schemas.microsoft.com/office/powerpoint/2010/main" spd="med" advClick="1"/>
</p:sld>
</file>

<file path=ppt/slides/slide6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4" name="Wealth Gulfs"/>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Wealth Gulfs</a:t>
            </a:r>
          </a:p>
        </p:txBody>
      </p:sp>
      <p:sp>
        <p:nvSpPr>
          <p:cNvPr id="245" name="What fraction of humanity has not climbed onto the “escalator to modernity”?…"/>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What fraction of humanity has not climbed onto the “escalator to modernity”?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10%</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50%</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75%</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We cannot yet tell.</a:t>
            </a:r>
          </a:p>
        </p:txBody>
      </p:sp>
    </p:spTree>
  </p:cSld>
  <p:clrMapOvr>
    <a:masterClrMapping/>
  </p:clrMapOvr>
  <p:transition xmlns:p14="http://schemas.microsoft.com/office/powerpoint/2010/main" spd="med" advClick="1"/>
</p:sld>
</file>

<file path=ppt/slides/slide6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7" name="Inclusion and Hierarchy Attenuation"/>
          <p:cNvSpPr txBox="1"/>
          <p:nvPr>
            <p:ph type="title" idx="4294967295"/>
          </p:nvPr>
        </p:nvSpPr>
        <p:spPr>
          <a:xfrm>
            <a:off x="277663" y="-2"/>
            <a:ext cx="8572501" cy="1267126"/>
          </a:xfrm>
          <a:prstGeom prst="rect">
            <a:avLst/>
          </a:prstGeom>
        </p:spPr>
        <p:txBody>
          <a:bodyPr lIns="45718" tIns="45718" rIns="45718" bIns="45718"/>
          <a:lstStyle>
            <a:lvl1pPr defTabSz="292606">
              <a:defRPr sz="3800">
                <a:solidFill>
                  <a:srgbClr val="000080"/>
                </a:solidFill>
                <a:uFill>
                  <a:solidFill>
                    <a:srgbClr val="000000"/>
                  </a:solidFill>
                </a:uFill>
              </a:defRPr>
            </a:lvl1pPr>
          </a:lstStyle>
          <a:p>
            <a:pPr/>
            <a:r>
              <a:t>Inclusion and Hierarchy Attenuation</a:t>
            </a:r>
          </a:p>
        </p:txBody>
      </p:sp>
      <p:sp>
        <p:nvSpPr>
          <p:cNvPr id="248" name="At the start of the 1970s, future President Ronald Reagan said that diplomats from Tanzania appeared uncomfortable:…"/>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At the start of the 1970s, future President Ronald Reagan said that diplomats from Tanzania appeared uncomfortable:</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resisting pressure to vote with the Soviet Union at the United Nations.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making small talk with New York socialites.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wearing shoes.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in formal tuxedos.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6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0" name="Economic Mismanagement and Insecurity"/>
          <p:cNvSpPr txBox="1"/>
          <p:nvPr>
            <p:ph type="title" idx="4294967295"/>
          </p:nvPr>
        </p:nvSpPr>
        <p:spPr>
          <a:xfrm>
            <a:off x="277663" y="-2"/>
            <a:ext cx="8572501" cy="1267126"/>
          </a:xfrm>
          <a:prstGeom prst="rect">
            <a:avLst/>
          </a:prstGeom>
        </p:spPr>
        <p:txBody>
          <a:bodyPr lIns="45718" tIns="45718" rIns="45718" bIns="45718"/>
          <a:lstStyle>
            <a:lvl1pPr defTabSz="288036">
              <a:defRPr sz="3700">
                <a:solidFill>
                  <a:srgbClr val="000080"/>
                </a:solidFill>
                <a:uFill>
                  <a:solidFill>
                    <a:srgbClr val="000000"/>
                  </a:solidFill>
                </a:uFill>
              </a:defRPr>
            </a:lvl1pPr>
          </a:lstStyle>
          <a:p>
            <a:pPr/>
            <a:r>
              <a:t>Economic Mismanagement and Insecurity</a:t>
            </a:r>
          </a:p>
        </p:txBody>
      </p:sp>
      <p:sp>
        <p:nvSpPr>
          <p:cNvPr id="251" name="Karl Polanyi argued that people have rights to what things that the market economy turns into “commodities”?…"/>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Karl Polanyi argued that people have rights to what things that the market economy turns into “commodities”?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land (a stable community), labor (a “just” income), and finance (a stable economic place).</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labor (a “just” income), finance (a stable economic place), and property (the ability to keep what you earn).</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labor (a “just” income), finance (a stable economic place), and respect (deference from your peers).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land (a stable community), property (the ability to keep what you earn), and finance (a stable economic place).</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6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3" name="Economic Mismanagement and Insecurity II"/>
          <p:cNvSpPr txBox="1"/>
          <p:nvPr>
            <p:ph type="title" idx="4294967295"/>
          </p:nvPr>
        </p:nvSpPr>
        <p:spPr>
          <a:xfrm>
            <a:off x="277663" y="-2"/>
            <a:ext cx="8572501" cy="1267126"/>
          </a:xfrm>
          <a:prstGeom prst="rect">
            <a:avLst/>
          </a:prstGeom>
        </p:spPr>
        <p:txBody>
          <a:bodyPr lIns="45718" tIns="45718" rIns="45718" bIns="45718"/>
          <a:lstStyle>
            <a:lvl1pPr defTabSz="288036">
              <a:defRPr sz="3700">
                <a:solidFill>
                  <a:srgbClr val="000080"/>
                </a:solidFill>
                <a:uFill>
                  <a:solidFill>
                    <a:srgbClr val="000000"/>
                  </a:solidFill>
                </a:uFill>
              </a:defRPr>
            </a:lvl1pPr>
          </a:lstStyle>
          <a:p>
            <a:pPr/>
            <a:r>
              <a:t>Economic Mismanagement and Insecurity II</a:t>
            </a:r>
          </a:p>
        </p:txBody>
      </p:sp>
      <p:sp>
        <p:nvSpPr>
          <p:cNvPr id="254" name="According to Karl Polanyi, what rights does the market economy respect?…"/>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According to Karl Polanyi, what rights does the market economy respect?</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rights to land (a stable community).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rights to labor (a “just” income).</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rights to finance (a stable economic place).</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rights to property (the ability to keep what you earn).</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 name="1. My Grand Narrative"/>
          <p:cNvSpPr txBox="1"/>
          <p:nvPr>
            <p:ph type="title" idx="4294967295"/>
          </p:nvPr>
        </p:nvSpPr>
        <p:spPr>
          <a:xfrm>
            <a:off x="277663" y="-2"/>
            <a:ext cx="8572501" cy="1267126"/>
          </a:xfrm>
          <a:prstGeom prst="rect">
            <a:avLst/>
          </a:prstGeom>
        </p:spPr>
        <p:txBody>
          <a:bodyPr lIns="45718" tIns="45718" rIns="45718" bIns="45718"/>
          <a:lstStyle>
            <a:lvl1pPr defTabSz="288036">
              <a:defRPr sz="3780">
                <a:solidFill>
                  <a:srgbClr val="000080"/>
                </a:solidFill>
                <a:uFill>
                  <a:solidFill>
                    <a:srgbClr val="000000"/>
                  </a:solidFill>
                </a:uFill>
              </a:defRPr>
            </a:lvl1pPr>
          </a:lstStyle>
          <a:p>
            <a:pPr/>
            <a:r>
              <a:t>The Watershed: 1870 as an Inflection Point</a:t>
            </a:r>
          </a:p>
        </p:txBody>
      </p:sp>
      <p:sp>
        <p:nvSpPr>
          <p:cNvPr id="55" name="This course covers the history of the long twentieth century, beginning in 1870 and ending in 2016:…"/>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In the years around 1870, the pace at which humanity managed to improve its knowledge and application of technology, and its ability to organize itself for production, roughly: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Doubled</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Tripled</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Quadrupled</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Quintupled</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It’s not clear</a:t>
            </a:r>
          </a:p>
          <a:p>
            <a:pPr marL="0" indent="0" defTabSz="457200">
              <a:spcBef>
                <a:spcPts val="1200"/>
              </a:spcBef>
              <a:buSzTx/>
              <a:buNone/>
              <a:defRPr>
                <a:uFill>
                  <a:solidFill>
                    <a:srgbClr val="000000"/>
                  </a:solidFill>
                </a:uFill>
                <a:latin typeface="Times New Roman"/>
                <a:ea typeface="Times New Roman"/>
                <a:cs typeface="Times New Roman"/>
                <a:sym typeface="Times New Roman"/>
              </a:defRPr>
            </a:pP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Why?</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 name="1. My Grand Narrative"/>
          <p:cNvSpPr txBox="1"/>
          <p:nvPr>
            <p:ph type="title" idx="4294967295"/>
          </p:nvPr>
        </p:nvSpPr>
        <p:spPr>
          <a:xfrm>
            <a:off x="277663" y="-2"/>
            <a:ext cx="8572501" cy="1267126"/>
          </a:xfrm>
          <a:prstGeom prst="rect">
            <a:avLst/>
          </a:prstGeom>
        </p:spPr>
        <p:txBody>
          <a:bodyPr lIns="45718" tIns="45718" rIns="45718" bIns="45718"/>
          <a:lstStyle>
            <a:lvl1pPr defTabSz="320039">
              <a:defRPr sz="4200">
                <a:solidFill>
                  <a:srgbClr val="000080"/>
                </a:solidFill>
                <a:uFill>
                  <a:solidFill>
                    <a:srgbClr val="000000"/>
                  </a:solidFill>
                </a:uFill>
              </a:defRPr>
            </a:lvl1pPr>
          </a:lstStyle>
          <a:p>
            <a:pPr/>
            <a:r>
              <a:t>Principle Cause of the Watershed</a:t>
            </a:r>
          </a:p>
        </p:txBody>
      </p:sp>
      <p:sp>
        <p:nvSpPr>
          <p:cNvPr id="58" name="This course covers the history of the long twentieth century, beginning in 1870 and ending in 2016:…"/>
          <p:cNvSpPr txBox="1"/>
          <p:nvPr>
            <p:ph type="body" idx="4294967295"/>
          </p:nvPr>
        </p:nvSpPr>
        <p:spPr>
          <a:xfrm>
            <a:off x="277663" y="1267121"/>
            <a:ext cx="8572501" cy="5397503"/>
          </a:xfrm>
          <a:prstGeom prst="rect">
            <a:avLst/>
          </a:prstGeom>
        </p:spPr>
        <p:txBody>
          <a:bodyPr lIns="45718" tIns="45718" rIns="45718" bIns="45718" anchor="t"/>
          <a:lstStyle/>
          <a:p>
            <a:pPr marL="0" indent="0" defTabSz="429768">
              <a:spcBef>
                <a:spcPts val="1100"/>
              </a:spcBef>
              <a:buSzTx/>
              <a:buFont typeface="Arial"/>
              <a:buNone/>
              <a:defRPr b="1" sz="2256">
                <a:uFill>
                  <a:solidFill>
                    <a:srgbClr val="000000"/>
                  </a:solidFill>
                </a:uFill>
                <a:latin typeface="+mn-lt"/>
                <a:ea typeface="+mn-ea"/>
                <a:cs typeface="+mn-cs"/>
                <a:sym typeface="Helvetica"/>
              </a:defRPr>
            </a:pPr>
            <a:r>
              <a:t>The principal cause of the speed-up in the underlying factors driving economic growth was primarily:</a:t>
            </a:r>
          </a:p>
          <a:p>
            <a:pPr marL="376989" indent="-376989" defTabSz="429768">
              <a:spcBef>
                <a:spcPts val="1100"/>
              </a:spcBef>
              <a:buSzPct val="100000"/>
              <a:buAutoNum type="alphaUcPeriod" startAt="1"/>
              <a:defRPr sz="2256">
                <a:uFill>
                  <a:solidFill>
                    <a:srgbClr val="000000"/>
                  </a:solidFill>
                </a:uFill>
                <a:latin typeface="Times New Roman"/>
                <a:ea typeface="Times New Roman"/>
                <a:cs typeface="Times New Roman"/>
                <a:sym typeface="Times New Roman"/>
              </a:defRPr>
            </a:pPr>
            <a:r>
              <a:t>Globalization of goods through trade using railroads and iron-hulled steamships</a:t>
            </a:r>
          </a:p>
          <a:p>
            <a:pPr marL="376989" indent="-376989" defTabSz="429768">
              <a:spcBef>
                <a:spcPts val="1100"/>
              </a:spcBef>
              <a:buSzPct val="100000"/>
              <a:buAutoNum type="alphaUcPeriod" startAt="1"/>
              <a:defRPr sz="2256">
                <a:uFill>
                  <a:solidFill>
                    <a:srgbClr val="000000"/>
                  </a:solidFill>
                </a:uFill>
                <a:latin typeface="Times New Roman"/>
                <a:ea typeface="Times New Roman"/>
                <a:cs typeface="Times New Roman"/>
                <a:sym typeface="Times New Roman"/>
              </a:defRPr>
            </a:pPr>
            <a:r>
              <a:t>Globalization of people through migration using railroads and iron-hulled steamships</a:t>
            </a:r>
          </a:p>
          <a:p>
            <a:pPr marL="376989" indent="-376989" defTabSz="429768">
              <a:spcBef>
                <a:spcPts val="1100"/>
              </a:spcBef>
              <a:buSzPct val="100000"/>
              <a:buAutoNum type="alphaUcPeriod" startAt="1"/>
              <a:defRPr sz="2256">
                <a:uFill>
                  <a:solidFill>
                    <a:srgbClr val="000000"/>
                  </a:solidFill>
                </a:uFill>
                <a:latin typeface="Times New Roman"/>
                <a:ea typeface="Times New Roman"/>
                <a:cs typeface="Times New Roman"/>
                <a:sym typeface="Times New Roman"/>
              </a:defRPr>
            </a:pPr>
            <a:r>
              <a:t>Globalization of communications using the telegraph</a:t>
            </a:r>
          </a:p>
          <a:p>
            <a:pPr marL="376989" indent="-376989" defTabSz="429768">
              <a:spcBef>
                <a:spcPts val="1100"/>
              </a:spcBef>
              <a:buSzPct val="100000"/>
              <a:buAutoNum type="alphaUcPeriod" startAt="1"/>
              <a:defRPr sz="2256">
                <a:uFill>
                  <a:solidFill>
                    <a:srgbClr val="000000"/>
                  </a:solidFill>
                </a:uFill>
                <a:latin typeface="Times New Roman"/>
                <a:ea typeface="Times New Roman"/>
                <a:cs typeface="Times New Roman"/>
                <a:sym typeface="Times New Roman"/>
              </a:defRPr>
            </a:pPr>
            <a:r>
              <a:t>The modern corporation and its industrial research labs that made routine the process of developing and then implementing new productive ideas.</a:t>
            </a:r>
          </a:p>
          <a:p>
            <a:pPr marL="376989" indent="-376989" defTabSz="429768">
              <a:spcBef>
                <a:spcPts val="1100"/>
              </a:spcBef>
              <a:buSzPct val="100000"/>
              <a:buAutoNum type="alphaUcPeriod" startAt="1"/>
              <a:defRPr sz="2256">
                <a:uFill>
                  <a:solidFill>
                    <a:srgbClr val="000000"/>
                  </a:solidFill>
                </a:uFill>
                <a:latin typeface="Times New Roman"/>
                <a:ea typeface="Times New Roman"/>
                <a:cs typeface="Times New Roman"/>
                <a:sym typeface="Times New Roman"/>
              </a:defRPr>
            </a:pPr>
            <a:r>
              <a:t>It’s not clear</a:t>
            </a:r>
          </a:p>
          <a:p>
            <a:pPr marL="0" indent="0" defTabSz="429768">
              <a:spcBef>
                <a:spcPts val="1100"/>
              </a:spcBef>
              <a:buSzTx/>
              <a:buNone/>
              <a:defRPr sz="2256">
                <a:uFill>
                  <a:solidFill>
                    <a:srgbClr val="000000"/>
                  </a:solidFill>
                </a:uFill>
                <a:latin typeface="Times New Roman"/>
                <a:ea typeface="Times New Roman"/>
                <a:cs typeface="Times New Roman"/>
                <a:sym typeface="Times New Roman"/>
              </a:defRPr>
            </a:pPr>
          </a:p>
          <a:p>
            <a:pPr marL="226193" indent="-226193" defTabSz="429768">
              <a:spcBef>
                <a:spcPts val="1100"/>
              </a:spcBef>
              <a:buSzPct val="100000"/>
              <a:defRPr sz="2256">
                <a:uFill>
                  <a:solidFill>
                    <a:srgbClr val="000000"/>
                  </a:solidFill>
                </a:uFill>
                <a:latin typeface="Times New Roman"/>
                <a:ea typeface="Times New Roman"/>
                <a:cs typeface="Times New Roman"/>
                <a:sym typeface="Times New Roman"/>
              </a:defRPr>
            </a:pPr>
            <a:r>
              <a:t>Why?</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uFill>
                  <a:solidFill>
                    <a:srgbClr val="000000"/>
                  </a:solidFill>
                </a:uFill>
              </a:defRPr>
            </a:lvl1pPr>
          </a:lstStyle>
          <a:p>
            <a:pPr/>
            <a:r>
              <a:t>Globalization</a:t>
            </a:r>
          </a:p>
        </p:txBody>
      </p:sp>
      <p:sp>
        <p:nvSpPr>
          <p:cNvPr id="61" name="This course covers the history of the long twentieth century, beginning in 1870 and ending in 2016:…"/>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Who called the era of globalization and growth from 1870 to 1914 an “economic El Dorado”?</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Karl Marx</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John Stuart Mill</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Thomas Robert Malthus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John Maynard Keynes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None of the above</a:t>
            </a:r>
          </a:p>
          <a:p>
            <a:pPr marL="0" indent="0" defTabSz="457200">
              <a:spcBef>
                <a:spcPts val="1200"/>
              </a:spcBef>
              <a:buSzTx/>
              <a:buNone/>
              <a:defRPr>
                <a:uFill>
                  <a:solidFill>
                    <a:srgbClr val="000000"/>
                  </a:solidFill>
                </a:uFill>
                <a:latin typeface="Times New Roman"/>
                <a:ea typeface="Times New Roman"/>
                <a:cs typeface="Times New Roman"/>
                <a:sym typeface="Times New Roman"/>
              </a:defRPr>
            </a:pP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What would the others have said</a:t>
            </a:r>
            <a:r>
              <a:t>?</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