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>
            <a:normAutofit fontScale="100000" lnSpcReduction="0"/>
          </a:bodyPr>
          <a:lstStyle>
            <a:lvl1pPr defTabSz="410765">
              <a:defRPr sz="5600"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marL="296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0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85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29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743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4440732" y="6505277"/>
            <a:ext cx="253607" cy="249238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410765">
              <a:defRPr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22352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inyurl.com/dl-2020-01-18g" TargetMode="External"/><Relationship Id="rId3" Type="http://schemas.openxmlformats.org/officeDocument/2006/relationships/hyperlink" Target="https://delong.typepad.com/files/clark-alms-selections.pdf" TargetMode="External"/><Relationship Id="rId4" Type="http://schemas.openxmlformats.org/officeDocument/2006/relationships/hyperlink" Target="https://github.com/braddelong/public-files/blob/master/econ-135-lecture-2.pptx" TargetMode="External"/><Relationship Id="rId5" Type="http://schemas.openxmlformats.org/officeDocument/2006/relationships/hyperlink" Target="https://datahub.berkeley.edu/user/delong@econ.berkeley.edu/notebooks/LS2019/2019-10-14-Ancient_Economies.ipynb" TargetMode="External"/><Relationship Id="rId6" Type="http://schemas.openxmlformats.org/officeDocument/2006/relationships/hyperlink" Target="https://nbviewer.jupyter.org/github/braddelong/LS2019/blob/master/2019-10-14-Ancient_Economies.ipynb" TargetMode="External"/><Relationship Id="rId7" Type="http://schemas.openxmlformats.org/officeDocument/2006/relationships/hyperlink" Target="https://bcourses.berkeley.edu/courses/1487685/assignments/8065917" TargetMode="External"/><Relationship Id="rId8" Type="http://schemas.openxmlformats.org/officeDocument/2006/relationships/hyperlink" Target="https://web.stanford.edu/~chadj/facts.pdf" TargetMode="External"/><Relationship Id="rId9" Type="http://schemas.openxmlformats.org/officeDocument/2006/relationships/hyperlink" Target="https://delong.typepad.com/files/clark-condition.pdf" TargetMode="External"/><Relationship Id="rId10" Type="http://schemas.openxmlformats.org/officeDocument/2006/relationships/hyperlink" Target="https://delong.typepad.com/files/morris-rules-3.pdf" TargetMode="External"/><Relationship Id="rId11" Type="http://schemas.openxmlformats.org/officeDocument/2006/relationships/hyperlink" Target="https://delong.typepad.com/files/crone-pre-selections.pdf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ad Beforehand: J. Bradford DeLong: Lecture Notes: Malthusian Economies &lt;https://tinyurl.com/dl-2020-01-18g&gt;…"/>
          <p:cNvSpPr txBox="1"/>
          <p:nvPr>
            <p:ph type="body" idx="4294967295"/>
          </p:nvPr>
        </p:nvSpPr>
        <p:spPr>
          <a:xfrm>
            <a:off x="277663" y="1267122"/>
            <a:ext cx="8572501" cy="5397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246888">
              <a:spcBef>
                <a:spcPts val="0"/>
              </a:spcBef>
              <a:buSzTx/>
              <a:buFontTx/>
              <a:buNone/>
              <a:defRPr b="1" sz="1296">
                <a:latin typeface="+mj-lt"/>
                <a:ea typeface="+mj-ea"/>
                <a:cs typeface="+mj-cs"/>
                <a:sym typeface="Helvetica"/>
              </a:defRPr>
            </a:pPr>
            <a:r>
              <a:t>Read Beforehand: </a:t>
            </a:r>
            <a:r>
              <a:rPr b="0"/>
              <a:t>J. Bradford DeLong: </a:t>
            </a:r>
            <a:r>
              <a:rPr b="0" i="1"/>
              <a:t>Lecture Notes: Malthusian Economies</a:t>
            </a:r>
            <a:r>
              <a:rPr b="0"/>
              <a:t>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https://tinyurl.com/dl-2020-01-18g</a:t>
            </a:r>
            <a:r>
              <a:rPr b="0"/>
              <a:t>&gt;</a:t>
            </a:r>
            <a:endParaRPr b="0"/>
          </a:p>
          <a:p>
            <a:pPr marL="0" indent="0" defTabSz="246888">
              <a:spcBef>
                <a:spcPts val="0"/>
              </a:spcBef>
              <a:buSzTx/>
              <a:buFontTx/>
              <a:buNone/>
              <a:defRPr b="1" sz="1296">
                <a:latin typeface="+mj-lt"/>
                <a:ea typeface="+mj-ea"/>
                <a:cs typeface="+mj-cs"/>
                <a:sym typeface="Helvetica"/>
              </a:defRPr>
            </a:pPr>
            <a:r>
              <a:t>Read Beforehand: </a:t>
            </a:r>
            <a:r>
              <a:rPr b="0"/>
              <a:t>Greg Clark: </a:t>
            </a:r>
            <a:r>
              <a:rPr b="0" i="1"/>
              <a:t>A Farewell to Alms</a:t>
            </a:r>
            <a:r>
              <a:rPr b="0"/>
              <a:t>,  selections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https://delong.typepad.com/files/clark-alms-selections.pdf</a:t>
            </a:r>
            <a:r>
              <a:rPr b="0"/>
              <a:t>&gt;</a:t>
            </a:r>
            <a:endParaRPr b="0"/>
          </a:p>
          <a:p>
            <a:pPr marL="0" indent="0" defTabSz="246888">
              <a:spcBef>
                <a:spcPts val="0"/>
              </a:spcBef>
              <a:buSzTx/>
              <a:buFontTx/>
              <a:buNone/>
              <a:defRPr b="1" sz="1296">
                <a:latin typeface="+mj-lt"/>
                <a:ea typeface="+mj-ea"/>
                <a:cs typeface="+mj-cs"/>
                <a:sym typeface="Helvetica"/>
              </a:defRPr>
            </a:pPr>
            <a:r>
              <a:t>Slides: </a:t>
            </a:r>
            <a:r>
              <a:rPr b="0"/>
              <a:t>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https://github.com/braddelong/public-files/blob/master/econ-135-lecture-2.pptx</a:t>
            </a:r>
            <a:r>
              <a:rPr b="0"/>
              <a:t>&gt;</a:t>
            </a:r>
            <a:endParaRPr b="0"/>
          </a:p>
          <a:p>
            <a:pPr marL="0" indent="0" defTabSz="246888">
              <a:spcBef>
                <a:spcPts val="0"/>
              </a:spcBef>
              <a:buSzTx/>
              <a:buFontTx/>
              <a:buNone/>
              <a:defRPr b="1" sz="1296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73254" indent="-173254" defTabSz="246888">
              <a:spcBef>
                <a:spcPts val="600"/>
              </a:spcBef>
              <a:buFontTx/>
              <a:buAutoNum type="arabicPeriod" startAt="1"/>
              <a:defRPr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Review</a:t>
            </a:r>
            <a:r>
              <a:t>: Long-run shape of global economic growth</a:t>
            </a:r>
          </a:p>
          <a:p>
            <a:pPr marL="173254" indent="-173254" defTabSz="246888">
              <a:spcBef>
                <a:spcPts val="600"/>
              </a:spcBef>
              <a:buFontTx/>
              <a:buAutoNum type="arabicPeriod" startAt="1"/>
              <a:defRPr b="1"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Lecture:</a:t>
            </a:r>
            <a:r>
              <a:rPr b="0"/>
              <a:t> Solow-Malthus model basics</a:t>
            </a:r>
            <a:endParaRPr b="0"/>
          </a:p>
          <a:p>
            <a:pPr marL="173254" indent="-173254" defTabSz="246888">
              <a:spcBef>
                <a:spcPts val="600"/>
              </a:spcBef>
              <a:buFontTx/>
              <a:buAutoNum type="arabicPeriod" startAt="1"/>
              <a:defRPr b="1"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Review</a:t>
            </a:r>
            <a:r>
              <a:rPr b="0"/>
              <a:t>: Solow model essentials</a:t>
            </a:r>
            <a:endParaRPr b="0"/>
          </a:p>
          <a:p>
            <a:pPr marL="173254" indent="-173254" defTabSz="246888">
              <a:spcBef>
                <a:spcPts val="600"/>
              </a:spcBef>
              <a:buFontTx/>
              <a:buAutoNum type="arabicPeriod" startAt="1"/>
              <a:defRPr b="1"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Lecture:</a:t>
            </a:r>
            <a:r>
              <a:rPr b="0"/>
              <a:t> Applying the Solow-Malthus model</a:t>
            </a:r>
            <a:endParaRPr b="0"/>
          </a:p>
          <a:p>
            <a:pPr lvl="1" marL="335681" indent="-129941" defTabSz="246888">
              <a:spcBef>
                <a:spcPts val="600"/>
              </a:spcBef>
              <a:buFontTx/>
              <a:buChar char="•"/>
              <a:defRPr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https://datahub.berkeley.edu/user/delong@econ.berkeley.edu/notebooks/LS2019/2019-10-14-Ancient_Economies.ipynb</a:t>
            </a:r>
            <a:r>
              <a:t>&gt;</a:t>
            </a:r>
          </a:p>
          <a:p>
            <a:pPr lvl="1" marL="335681" indent="-129941" defTabSz="246888">
              <a:spcBef>
                <a:spcPts val="600"/>
              </a:spcBef>
              <a:buFontTx/>
              <a:buChar char="•"/>
              <a:defRPr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https://nbviewer.jupyter.org/github/braddelong/LS2019/blob/master/2019-10-14-Ancient_Economies.ipynb</a:t>
            </a:r>
            <a:r>
              <a:t>&gt;</a:t>
            </a:r>
          </a:p>
          <a:p>
            <a:pPr marL="173254" indent="-173254" defTabSz="246888">
              <a:spcBef>
                <a:spcPts val="600"/>
              </a:spcBef>
              <a:buFontTx/>
              <a:buAutoNum type="arabicPeriod" startAt="1"/>
              <a:defRPr b="1"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Assignment:</a:t>
            </a:r>
            <a:r>
              <a:rPr b="0"/>
              <a:t> Malthusian economies paper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https://bcourses.berkeley.edu/courses/1487685/assignments/8065917</a:t>
            </a:r>
            <a:r>
              <a:rPr b="0"/>
              <a:t>&gt;</a:t>
            </a:r>
            <a:endParaRPr b="0"/>
          </a:p>
          <a:p>
            <a:pPr marL="173254" indent="-173254" defTabSz="246888">
              <a:spcBef>
                <a:spcPts val="600"/>
              </a:spcBef>
              <a:buFontTx/>
              <a:buAutoNum type="arabicPeriod" startAt="1"/>
              <a:defRPr b="1"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Big Ideas</a:t>
            </a:r>
            <a:r>
              <a:rPr b="0"/>
              <a:t>: Principal takeaways from this class</a:t>
            </a:r>
            <a:endParaRPr b="0"/>
          </a:p>
          <a:p>
            <a:pPr marL="173254" indent="-173254" defTabSz="246888">
              <a:spcBef>
                <a:spcPts val="600"/>
              </a:spcBef>
              <a:buFontTx/>
              <a:buAutoNum type="arabicPeriod" startAt="1"/>
              <a:defRPr b="1"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MOAR</a:t>
            </a:r>
            <a:r>
              <a:rPr b="0"/>
              <a:t> references:</a:t>
            </a:r>
            <a:endParaRPr b="0"/>
          </a:p>
          <a:p>
            <a:pPr lvl="1" marL="335681" indent="-129941" defTabSz="246888">
              <a:spcBef>
                <a:spcPts val="600"/>
              </a:spcBef>
              <a:buFontTx/>
              <a:buChar char="•"/>
              <a:defRPr b="1"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C.I. Jones: The Facts of Economic Growth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https://web.stanford.edu/~chadj/facts.pdf</a:t>
            </a:r>
            <a:r>
              <a:rPr b="0"/>
              <a:t>&gt;... </a:t>
            </a:r>
            <a:endParaRPr b="0"/>
          </a:p>
          <a:p>
            <a:pPr lvl="1" marL="335681" indent="-129941" defTabSz="246888">
              <a:spcBef>
                <a:spcPts val="600"/>
              </a:spcBef>
              <a:buFontTx/>
              <a:buChar char="•"/>
              <a:defRPr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Gregory Clark (2005): The Condition of the Working Class in England, 1209-2003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9" invalidUrl="" action="" tgtFrame="" tooltip="" history="1" highlightClick="0" endSnd="0"/>
              </a:rPr>
              <a:t>https://delong.typepad.com/files/clark-condition.pdf</a:t>
            </a:r>
            <a:r>
              <a:t>&gt;...</a:t>
            </a:r>
          </a:p>
          <a:p>
            <a:pPr lvl="1" marL="335681" indent="-129941" defTabSz="246888">
              <a:spcBef>
                <a:spcPts val="600"/>
              </a:spcBef>
              <a:buFontTx/>
              <a:buChar char="•"/>
              <a:defRPr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Ian Morris (2010): Why the West Rules–For Now, chapter 3: Taking the Measure of the Past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0" invalidUrl="" action="" tgtFrame="" tooltip="" history="1" highlightClick="0" endSnd="0"/>
              </a:rPr>
              <a:t>https://delong.typepad.com/files/morris-rules-3.pdf</a:t>
            </a:r>
            <a:r>
              <a:t>&gt;...</a:t>
            </a:r>
          </a:p>
          <a:p>
            <a:pPr lvl="1" marL="335681" indent="-129941" defTabSz="246888">
              <a:spcBef>
                <a:spcPts val="600"/>
              </a:spcBef>
              <a:buFontTx/>
              <a:buChar char="•"/>
              <a:defRPr sz="129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Patricia Crone: Pre-Industrial Societies, selections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1" invalidUrl="" action="" tgtFrame="" tooltip="" history="1" highlightClick="0" endSnd="0"/>
              </a:rPr>
              <a:t>https://delong.typepad.com/files/crone-pre-selections.pdf</a:t>
            </a:r>
            <a:r>
              <a:t>&gt;...</a:t>
            </a:r>
          </a:p>
        </p:txBody>
      </p:sp>
      <p:sp>
        <p:nvSpPr>
          <p:cNvPr id="37" name="Lecture Outline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Lecture Outline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