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1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1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1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1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199"/>
            <a:ext cx="7924802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6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6" y="6444299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"/>
                <a:ea typeface="Times"/>
                <a:cs typeface="Times"/>
                <a:sym typeface="Times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"/>
                <a:ea typeface="Times"/>
                <a:cs typeface="Times"/>
                <a:sym typeface="Times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"/>
                <a:ea typeface="Times"/>
                <a:cs typeface="Times"/>
                <a:sym typeface="Times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"/>
                <a:ea typeface="Times"/>
                <a:cs typeface="Times"/>
                <a:sym typeface="Times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"/>
                <a:ea typeface="Times"/>
                <a:cs typeface="Times"/>
                <a:sym typeface="Time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www.nytimes.com/interactive/2020/us/coronavirus-us-cases.html" TargetMode="External"/><Relationship Id="rId6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Coronavirus!</a:t>
            </a:r>
          </a:p>
        </p:txBody>
      </p:sp>
      <p:sp>
        <p:nvSpPr>
          <p:cNvPr id="172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73 deaths in the U.S. as of Mar 16, a 1% death rate, and up to 4 weeks between infection and death, that means that as of Feb 17 there were 7300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116,000 people have and in the next week about 116,000 more people in the U.S. will catch coronavirus—which means 1/2700, currently 3000 of the 7.6 million inhabitants of San Francisco Bay. Touch a hard surface that any of those 3000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75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16: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80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85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2" y="1267120"/>
            <a:ext cx="216692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66637">
              <a:spcBef>
                <a:spcPts val="600"/>
              </a:spcBef>
              <a:buSzTx/>
              <a:buNone/>
              <a:defRPr b="1" sz="13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b="1"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_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b="1"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i="1"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</a:p>
          <a:p>
            <a:pPr marL="140335" indent="-140335" defTabSz="266637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https://www.nytimes.com/interactive/2020/us/coronavirus-us-cases.html</a:t>
            </a:r>
            <a:r>
              <a:t>&gt;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44583" y="1267124"/>
            <a:ext cx="6405581" cy="4040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18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8572501" cy="887214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13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It’s a Thing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 sz="13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them…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5" y="2154334"/>
            <a:ext cx="8837049" cy="4391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 II</a:t>
            </a:r>
          </a:p>
        </p:txBody>
      </p:sp>
      <p:sp>
        <p:nvSpPr>
          <p:cNvPr id="193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70331">
              <a:spcBef>
                <a:spcPts val="900"/>
              </a:spcBef>
              <a:buSzTx/>
              <a:buNone/>
              <a:defRPr b="1" sz="19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It!</a:t>
            </a:r>
          </a:p>
          <a:p>
            <a:pPr marL="194910" indent="-194910" defTabSz="370331">
              <a:spcBef>
                <a:spcPts val="900"/>
              </a:spcBef>
              <a:buSzPct val="100000"/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94910" indent="-194910" defTabSz="370331">
              <a:spcBef>
                <a:spcPts val="900"/>
              </a:spcBef>
              <a:buSzPct val="100000"/>
              <a:defRPr sz="19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 III</a:t>
            </a:r>
          </a:p>
        </p:txBody>
      </p:sp>
      <p:sp>
        <p:nvSpPr>
          <p:cNvPr id="197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8572501" cy="1348492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44418">
              <a:spcBef>
                <a:spcPts val="500"/>
              </a:spcBef>
              <a:buSzTx/>
              <a:buNone/>
              <a:defRPr b="1" sz="12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128640" indent="-128640" defTabSz="244418">
              <a:spcBef>
                <a:spcPts val="500"/>
              </a:spcBef>
              <a:buSzPct val="100000"/>
              <a:defRPr sz="1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later…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597" y="2615611"/>
            <a:ext cx="5853745" cy="4052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01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  <a:r>
              <a:t>Ask a couple of questions? </a:t>
            </a:r>
          </a:p>
          <a:p>
            <a:pPr>
              <a:spcBef>
                <a:spcPts val="1200"/>
              </a:spcBef>
            </a:pPr>
            <a:r>
              <a:t>Make a couple of comments?</a:t>
            </a:r>
          </a:p>
          <a:p>
            <a:pPr>
              <a:spcBef>
                <a:spcPts val="1200"/>
              </a:spcBef>
            </a:pPr>
            <a:r>
              <a:t>Any more readings to recommend?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05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