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1" r:id="rId4"/>
    <p:sldId id="265" r:id="rId5"/>
    <p:sldId id="266" r:id="rId6"/>
    <p:sldId id="267" r:id="rId7"/>
    <p:sldId id="268" r:id="rId8"/>
    <p:sldId id="270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5" r:id="rId23"/>
    <p:sldId id="286" r:id="rId24"/>
    <p:sldId id="287" r:id="rId25"/>
    <p:sldId id="288" r:id="rId26"/>
    <p:sldId id="289" r:id="rId27"/>
    <p:sldId id="290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5" r:id="rId40"/>
    <p:sldId id="306" r:id="rId41"/>
    <p:sldId id="307" r:id="rId42"/>
    <p:sldId id="308" r:id="rId43"/>
    <p:sldId id="309" r:id="rId44"/>
    <p:sldId id="310" r:id="rId45"/>
    <p:sldId id="291" r:id="rId4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>
      <p:cViewPr varScale="1">
        <p:scale>
          <a:sx n="92" d="100"/>
          <a:sy n="92" d="100"/>
        </p:scale>
        <p:origin x="840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92BD-C431-42B0-9B3B-215FCDEECBA4}" type="datetimeFigureOut">
              <a:rPr lang="zh-TW" altLang="en-US" smtClean="0"/>
              <a:pPr/>
              <a:t>2015/6/3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EE50-8878-4C0E-A0F7-97B2341F84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92BD-C431-42B0-9B3B-215FCDEECBA4}" type="datetimeFigureOut">
              <a:rPr lang="zh-TW" altLang="en-US" smtClean="0"/>
              <a:pPr/>
              <a:t>2015/6/3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EE50-8878-4C0E-A0F7-97B2341F84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92BD-C431-42B0-9B3B-215FCDEECBA4}" type="datetimeFigureOut">
              <a:rPr lang="zh-TW" altLang="en-US" smtClean="0"/>
              <a:pPr/>
              <a:t>2015/6/3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EE50-8878-4C0E-A0F7-97B2341F84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92BD-C431-42B0-9B3B-215FCDEECBA4}" type="datetimeFigureOut">
              <a:rPr lang="zh-TW" altLang="en-US" smtClean="0"/>
              <a:pPr/>
              <a:t>2015/6/3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EE50-8878-4C0E-A0F7-97B2341F84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92BD-C431-42B0-9B3B-215FCDEECBA4}" type="datetimeFigureOut">
              <a:rPr lang="zh-TW" altLang="en-US" smtClean="0"/>
              <a:pPr/>
              <a:t>2015/6/3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EE50-8878-4C0E-A0F7-97B2341F84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92BD-C431-42B0-9B3B-215FCDEECBA4}" type="datetimeFigureOut">
              <a:rPr lang="zh-TW" altLang="en-US" smtClean="0"/>
              <a:pPr/>
              <a:t>2015/6/3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EE50-8878-4C0E-A0F7-97B2341F84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92BD-C431-42B0-9B3B-215FCDEECBA4}" type="datetimeFigureOut">
              <a:rPr lang="zh-TW" altLang="en-US" smtClean="0"/>
              <a:pPr/>
              <a:t>2015/6/3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EE50-8878-4C0E-A0F7-97B2341F84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92BD-C431-42B0-9B3B-215FCDEECBA4}" type="datetimeFigureOut">
              <a:rPr lang="zh-TW" altLang="en-US" smtClean="0"/>
              <a:pPr/>
              <a:t>2015/6/3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EE50-8878-4C0E-A0F7-97B2341F84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92BD-C431-42B0-9B3B-215FCDEECBA4}" type="datetimeFigureOut">
              <a:rPr lang="zh-TW" altLang="en-US" smtClean="0"/>
              <a:pPr/>
              <a:t>2015/6/3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EE50-8878-4C0E-A0F7-97B2341F84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92BD-C431-42B0-9B3B-215FCDEECBA4}" type="datetimeFigureOut">
              <a:rPr lang="zh-TW" altLang="en-US" smtClean="0"/>
              <a:pPr/>
              <a:t>2015/6/3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EE50-8878-4C0E-A0F7-97B2341F84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92BD-C431-42B0-9B3B-215FCDEECBA4}" type="datetimeFigureOut">
              <a:rPr lang="zh-TW" altLang="en-US" smtClean="0"/>
              <a:pPr/>
              <a:t>2015/6/3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843EE50-8878-4C0E-A0F7-97B2341F84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25792BD-C431-42B0-9B3B-215FCDEECBA4}" type="datetimeFigureOut">
              <a:rPr lang="zh-TW" altLang="en-US" smtClean="0"/>
              <a:pPr/>
              <a:t>2015/6/3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843EE50-8878-4C0E-A0F7-97B2341F84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home.com.tw/node/79813" TargetMode="External"/><Relationship Id="rId2" Type="http://schemas.openxmlformats.org/officeDocument/2006/relationships/hyperlink" Target="http://jjhou.boolan.com/refactoring-ch1-ch6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home.cc/Gossip/DesignPattern/StatePattern.htm" TargetMode="External"/><Relationship Id="rId5" Type="http://schemas.openxmlformats.org/officeDocument/2006/relationships/hyperlink" Target="http://www.dotblogs.com.tw/heckit/archive/2011/06/08/27310.aspx" TargetMode="External"/><Relationship Id="rId4" Type="http://schemas.openxmlformats.org/officeDocument/2006/relationships/hyperlink" Target="http://www.ithome.com.tw/node/7819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Refactoring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Chapter</a:t>
            </a:r>
            <a:r>
              <a:rPr lang="zh-TW" altLang="en-US" dirty="0" smtClean="0"/>
              <a:t> </a:t>
            </a:r>
            <a:r>
              <a:rPr lang="en-US" altLang="zh-TW" dirty="0"/>
              <a:t>0</a:t>
            </a:r>
            <a:r>
              <a:rPr lang="en-US" altLang="zh-TW" dirty="0" smtClean="0"/>
              <a:t>:</a:t>
            </a:r>
            <a:r>
              <a:rPr lang="zh-TW" altLang="en-US" dirty="0" smtClean="0"/>
              <a:t> 序章</a:t>
            </a:r>
            <a:r>
              <a:rPr lang="en-US" altLang="zh-TW" dirty="0" smtClean="0"/>
              <a:t>,</a:t>
            </a:r>
            <a:r>
              <a:rPr lang="zh-TW" altLang="en-US" dirty="0" smtClean="0"/>
              <a:t> 改善既有的程式設計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              </a:t>
            </a:r>
            <a:r>
              <a:rPr lang="en-US" altLang="zh-TW" dirty="0" smtClean="0"/>
              <a:t>Chapter </a:t>
            </a:r>
            <a:r>
              <a:rPr lang="zh-TW" altLang="en-US" dirty="0" smtClean="0"/>
              <a:t> </a:t>
            </a:r>
            <a:r>
              <a:rPr lang="en-US" altLang="zh-TW" dirty="0" smtClean="0"/>
              <a:t>1:</a:t>
            </a:r>
            <a:r>
              <a:rPr lang="zh-TW" altLang="en-US" dirty="0" smtClean="0"/>
              <a:t> 重構</a:t>
            </a:r>
            <a:r>
              <a:rPr lang="en-US" altLang="zh-TW" dirty="0" smtClean="0"/>
              <a:t>,</a:t>
            </a:r>
            <a:r>
              <a:rPr lang="zh-TW" altLang="en-US" dirty="0" smtClean="0"/>
              <a:t> 第一個</a:t>
            </a:r>
            <a:r>
              <a:rPr lang="zh-TW" altLang="en-US" dirty="0" smtClean="0"/>
              <a:t>案例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什麼是重構</a:t>
            </a:r>
            <a:r>
              <a:rPr lang="en-US" altLang="zh-TW" dirty="0" smtClean="0"/>
              <a:t>(Refactoring)?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在不改變程式碼外在行為的前提下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對程式碼做出修改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以改進程式的內部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結構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為軟體增加功能算是重構嗎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改寫程式碼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 使程式碼不改變行為但跑得更快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r>
              <a:rPr lang="zh-TW" altLang="en-US" dirty="0"/>
              <a:t>改寫程式碼 </a:t>
            </a:r>
            <a:r>
              <a:rPr lang="en-US" altLang="zh-TW" dirty="0"/>
              <a:t>, </a:t>
            </a:r>
            <a:r>
              <a:rPr lang="zh-TW" altLang="en-US" dirty="0"/>
              <a:t>增加可讀性</a:t>
            </a:r>
            <a:r>
              <a:rPr lang="en-US" altLang="zh-TW" dirty="0"/>
              <a:t> ,</a:t>
            </a:r>
            <a:r>
              <a:rPr lang="zh-TW" altLang="en-US" dirty="0"/>
              <a:t> 為了日後可能的需求 </a:t>
            </a:r>
            <a:r>
              <a:rPr lang="en-US" altLang="zh-TW" dirty="0"/>
              <a:t>, </a:t>
            </a:r>
            <a:r>
              <a:rPr lang="zh-TW" altLang="en-US" dirty="0"/>
              <a:t>使程式碼更容易因應修改或擴充 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780928"/>
            <a:ext cx="550105" cy="55010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68344" y="3299473"/>
            <a:ext cx="476520" cy="41854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450" y="4189251"/>
            <a:ext cx="833332" cy="83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3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什麼時候該考慮重構</a:t>
            </a:r>
            <a:r>
              <a:rPr lang="en-US" altLang="zh-TW" dirty="0" smtClean="0"/>
              <a:t>?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當你發現原本的程式很難增加新功能 </a:t>
            </a:r>
            <a:r>
              <a:rPr lang="en-US" altLang="zh-TW" dirty="0" smtClean="0"/>
              <a:t>, </a:t>
            </a:r>
            <a:r>
              <a:rPr lang="zh-TW" altLang="en-US" dirty="0" smtClean="0"/>
              <a:t>或是很難修改原本的邏輯的時候</a:t>
            </a:r>
            <a:endParaRPr lang="en-US" altLang="zh-TW" dirty="0" smtClean="0"/>
          </a:p>
          <a:p>
            <a:r>
              <a:rPr lang="zh-TW" altLang="en-US" dirty="0" smtClean="0"/>
              <a:t>假設你原本寫好一個計算機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可以</a:t>
            </a:r>
            <a:r>
              <a:rPr lang="zh-TW" altLang="en-US" dirty="0"/>
              <a:t>跑</a:t>
            </a:r>
            <a:r>
              <a:rPr lang="en-US" altLang="zh-TW" dirty="0"/>
              <a:t>0~9</a:t>
            </a:r>
            <a:r>
              <a:rPr lang="zh-TW" altLang="en-US" dirty="0"/>
              <a:t> </a:t>
            </a:r>
            <a:r>
              <a:rPr lang="en-US" altLang="zh-TW" dirty="0"/>
              <a:t>+-</a:t>
            </a:r>
            <a:r>
              <a:rPr lang="zh-TW" altLang="en-US" dirty="0"/>
              <a:t>*</a:t>
            </a:r>
            <a:r>
              <a:rPr lang="en-US" altLang="zh-TW" dirty="0"/>
              <a:t>/ </a:t>
            </a:r>
            <a:r>
              <a:rPr lang="zh-TW" altLang="en-US" dirty="0"/>
              <a:t>以及</a:t>
            </a:r>
            <a:r>
              <a:rPr lang="zh-TW" altLang="en-US" dirty="0" smtClean="0"/>
              <a:t>支援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寫到最後才發現忘了有</a:t>
            </a:r>
            <a:r>
              <a:rPr lang="zh-TW" altLang="en-US" dirty="0"/>
              <a:t>浮</a:t>
            </a:r>
            <a:r>
              <a:rPr lang="zh-TW" altLang="en-US" dirty="0" smtClean="0"/>
              <a:t>點</a:t>
            </a:r>
            <a:r>
              <a:rPr lang="zh-TW" altLang="en-US" dirty="0"/>
              <a:t>數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644" y="3068960"/>
            <a:ext cx="33337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7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TW" altLang="en-US" dirty="0"/>
              <a:t>什麼時候該考慮重構</a:t>
            </a:r>
            <a:r>
              <a:rPr lang="en-US" altLang="zh-TW" dirty="0"/>
              <a:t>?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59632"/>
            <a:ext cx="5976664" cy="5438069"/>
          </a:xfrm>
        </p:spPr>
      </p:pic>
    </p:spTree>
    <p:extLst>
      <p:ext uri="{BB962C8B-B14F-4D97-AF65-F5344CB8AC3E}">
        <p14:creationId xmlns:p14="http://schemas.microsoft.com/office/powerpoint/2010/main" val="297756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TW" altLang="en-US" dirty="0"/>
              <a:t>什麼時候該考慮重構</a:t>
            </a:r>
            <a:r>
              <a:rPr lang="en-US" altLang="zh-TW" dirty="0"/>
              <a:t>?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/>
          <a:lstStyle/>
          <a:p>
            <a:r>
              <a:rPr lang="zh-TW" altLang="en-US" dirty="0" smtClean="0"/>
              <a:t>不重構 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不想改原本讀字元的方法 </a:t>
            </a:r>
            <a:r>
              <a:rPr lang="en-US" altLang="zh-TW" dirty="0" smtClean="0"/>
              <a:t>,</a:t>
            </a:r>
            <a:r>
              <a:rPr lang="zh-TW" altLang="en-US" dirty="0" smtClean="0"/>
              <a:t> 直接硬爆的結果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00808"/>
            <a:ext cx="6800366" cy="5157192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457200" y="2636912"/>
            <a:ext cx="2592288" cy="20162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9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什麼時候該考慮重構</a:t>
            </a:r>
            <a:r>
              <a:rPr lang="en-US" altLang="zh-TW" dirty="0"/>
              <a:t>?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當你發現原本的程式很難增加新功能 </a:t>
            </a:r>
            <a:r>
              <a:rPr lang="en-US" altLang="zh-TW" dirty="0"/>
              <a:t>, </a:t>
            </a:r>
            <a:r>
              <a:rPr lang="zh-TW" altLang="en-US" dirty="0"/>
              <a:t>或是很難修改原本的邏輯的</a:t>
            </a:r>
            <a:r>
              <a:rPr lang="zh-TW" altLang="en-US" dirty="0" smtClean="0"/>
              <a:t>時候</a:t>
            </a:r>
            <a:endParaRPr lang="en-US" altLang="zh-TW" dirty="0" smtClean="0"/>
          </a:p>
          <a:p>
            <a:r>
              <a:rPr lang="zh-TW" altLang="en-US" dirty="0" smtClean="0"/>
              <a:t>作法</a:t>
            </a:r>
            <a:r>
              <a:rPr lang="en-US" altLang="zh-TW" dirty="0" smtClean="0"/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dirty="0" smtClean="0"/>
              <a:t>先找看看是否有一套可靠的測試方法</a:t>
            </a:r>
            <a:r>
              <a:rPr lang="en-US" altLang="zh-TW" dirty="0" smtClean="0"/>
              <a:t>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dirty="0" smtClean="0"/>
              <a:t>重構程式</a:t>
            </a:r>
            <a:endParaRPr lang="en-US" altLang="zh-TW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dirty="0" smtClean="0"/>
              <a:t>增加新功能</a:t>
            </a:r>
            <a:endParaRPr lang="en-US" altLang="zh-TW" dirty="0" smtClean="0"/>
          </a:p>
          <a:p>
            <a:pPr marL="978408" lvl="3" indent="0">
              <a:buNone/>
            </a:pPr>
            <a:r>
              <a:rPr lang="zh-TW" altLang="en-US" dirty="0" smtClean="0"/>
              <a:t>    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229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重構</a:t>
            </a:r>
            <a:r>
              <a:rPr lang="en-US" altLang="zh-TW" dirty="0" smtClean="0"/>
              <a:t>, </a:t>
            </a:r>
            <a:r>
              <a:rPr lang="zh-TW" altLang="en-US" dirty="0" smtClean="0"/>
              <a:t>第一個案例</a:t>
            </a:r>
            <a:endParaRPr 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47088"/>
            <a:ext cx="8136904" cy="1551604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373734"/>
            <a:ext cx="5976664" cy="329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3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1442" y="-171400"/>
            <a:ext cx="8229600" cy="1143000"/>
          </a:xfrm>
        </p:spPr>
        <p:txBody>
          <a:bodyPr/>
          <a:lstStyle/>
          <a:p>
            <a:r>
              <a:rPr lang="zh-TW" altLang="en-US" dirty="0"/>
              <a:t>重構</a:t>
            </a:r>
            <a:r>
              <a:rPr lang="en-US" altLang="zh-TW" dirty="0"/>
              <a:t>, </a:t>
            </a:r>
            <a:r>
              <a:rPr lang="zh-TW" altLang="en-US" dirty="0"/>
              <a:t>第一個</a:t>
            </a:r>
            <a:r>
              <a:rPr lang="zh-TW" altLang="en-US" dirty="0" smtClean="0"/>
              <a:t>案例 </a:t>
            </a:r>
            <a:r>
              <a:rPr lang="en-US" altLang="zh-TW" dirty="0" smtClean="0"/>
              <a:t>(In Customer)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4370"/>
            <a:ext cx="4800518" cy="5616624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002433"/>
            <a:ext cx="4968552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6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這程式的評價</a:t>
            </a:r>
            <a:r>
              <a:rPr lang="en-US" altLang="zh-TW" dirty="0" smtClean="0"/>
              <a:t>?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快速而隨性地設計簡單的程式並沒有錯</a:t>
            </a:r>
            <a:endParaRPr lang="en-US" altLang="zh-TW" dirty="0" smtClean="0"/>
          </a:p>
          <a:p>
            <a:r>
              <a:rPr lang="zh-TW" altLang="en-US" dirty="0" smtClean="0"/>
              <a:t>如果是複雜系統的一部份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如果發生變化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計算機的例子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 smtClean="0"/>
              <a:t>客戶必須要以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格式印出來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>
                <a:sym typeface="Wingdings" panose="05000000000000000000" pitchFamily="2" charset="2"/>
              </a:rPr>
              <a:t>  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必須另外撰寫</a:t>
            </a:r>
            <a:r>
              <a:rPr lang="en-US" altLang="zh-TW" dirty="0" err="1" smtClean="0">
                <a:sym typeface="Wingdings" panose="05000000000000000000" pitchFamily="2" charset="2"/>
              </a:rPr>
              <a:t>htmlStatement</a:t>
            </a:r>
            <a:r>
              <a:rPr lang="en-US" altLang="zh-TW" dirty="0" smtClean="0">
                <a:sym typeface="Wingdings" panose="05000000000000000000" pitchFamily="2" charset="2"/>
              </a:rPr>
              <a:t>(),</a:t>
            </a:r>
            <a:r>
              <a:rPr lang="zh-TW" altLang="en-US" dirty="0" smtClean="0">
                <a:sym typeface="Wingdings" panose="05000000000000000000" pitchFamily="2" charset="2"/>
              </a:rPr>
              <a:t>不但大量重複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ym typeface="Wingdings" panose="05000000000000000000" pitchFamily="2" charset="2"/>
              </a:rPr>
              <a:t>             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dirty="0" smtClean="0">
                <a:sym typeface="Wingdings" panose="05000000000000000000" pitchFamily="2" charset="2"/>
              </a:rPr>
              <a:t>    </a:t>
            </a:r>
            <a:r>
              <a:rPr lang="en-US" altLang="zh-TW" dirty="0" err="1" smtClean="0">
                <a:sym typeface="Wingdings" panose="05000000000000000000" pitchFamily="2" charset="2"/>
              </a:rPr>
              <a:t>statemant</a:t>
            </a:r>
            <a:r>
              <a:rPr lang="zh-TW" altLang="en-US" dirty="0" smtClean="0">
                <a:sym typeface="Wingdings" panose="05000000000000000000" pitchFamily="2" charset="2"/>
              </a:rPr>
              <a:t>的行為 </a:t>
            </a:r>
            <a:r>
              <a:rPr lang="en-US" altLang="zh-TW" dirty="0" smtClean="0">
                <a:sym typeface="Wingdings" panose="05000000000000000000" pitchFamily="2" charset="2"/>
              </a:rPr>
              <a:t>, </a:t>
            </a:r>
            <a:r>
              <a:rPr lang="zh-TW" altLang="en-US" dirty="0" smtClean="0">
                <a:sym typeface="Wingdings" panose="05000000000000000000" pitchFamily="2" charset="2"/>
              </a:rPr>
              <a:t>之後修改工作量還翻倍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TW" altLang="en-US" dirty="0" smtClean="0"/>
              <a:t>用戶正在討論影片分類規則</a:t>
            </a:r>
            <a:r>
              <a:rPr lang="en-US" altLang="zh-TW" dirty="0"/>
              <a:t> </a:t>
            </a:r>
            <a:r>
              <a:rPr lang="en-US" altLang="zh-TW" dirty="0" smtClean="0"/>
              <a:t>, </a:t>
            </a:r>
            <a:r>
              <a:rPr lang="zh-TW" altLang="en-US" dirty="0" smtClean="0"/>
              <a:t>隨時可能更改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>
                <a:sym typeface="Wingdings" panose="05000000000000000000" pitchFamily="2" charset="2"/>
              </a:rPr>
              <a:t>  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程式隨時面對修改</a:t>
            </a:r>
            <a:endParaRPr lang="en-US" altLang="zh-TW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2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</a:t>
            </a:r>
            <a:r>
              <a:rPr lang="zh-TW" altLang="en-US" dirty="0" smtClean="0"/>
              <a:t>構</a:t>
            </a:r>
            <a:r>
              <a:rPr lang="en-US" altLang="zh-TW" dirty="0" smtClean="0"/>
              <a:t>, </a:t>
            </a:r>
            <a:r>
              <a:rPr lang="zh-TW" altLang="en-US" dirty="0" smtClean="0"/>
              <a:t>重構的第一步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要確保程式碼在經過重構後功能不變</a:t>
            </a:r>
            <a:endParaRPr lang="en-US" altLang="zh-TW" dirty="0" smtClean="0"/>
          </a:p>
          <a:p>
            <a:r>
              <a:rPr lang="zh-TW" altLang="en-US" dirty="0" smtClean="0"/>
              <a:t>需要有自我檢驗</a:t>
            </a:r>
            <a:r>
              <a:rPr lang="en-US" altLang="zh-TW" dirty="0" smtClean="0"/>
              <a:t>(self-checking)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r>
              <a:rPr lang="zh-TW" altLang="en-US" dirty="0" smtClean="0"/>
              <a:t>此案例為例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印出來字串與參考字串無異即正確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67100"/>
            <a:ext cx="54006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79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分解並重組 </a:t>
            </a:r>
            <a:r>
              <a:rPr lang="en-US" altLang="zh-TW" dirty="0" err="1" smtClean="0"/>
              <a:t>statemant</a:t>
            </a:r>
            <a:r>
              <a:rPr lang="en-US" altLang="zh-TW" dirty="0" smtClean="0"/>
              <a:t>()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程式碼越長</a:t>
            </a:r>
            <a:r>
              <a:rPr lang="en-US" altLang="zh-TW" dirty="0"/>
              <a:t> </a:t>
            </a:r>
            <a:r>
              <a:rPr lang="en-US" altLang="zh-TW" dirty="0" smtClean="0"/>
              <a:t>, </a:t>
            </a:r>
            <a:r>
              <a:rPr lang="zh-TW" altLang="en-US" dirty="0" smtClean="0"/>
              <a:t>越容易包含複雜邏輯 </a:t>
            </a:r>
            <a:r>
              <a:rPr lang="en-US" altLang="zh-TW" dirty="0" smtClean="0"/>
              <a:t>, </a:t>
            </a:r>
            <a:r>
              <a:rPr lang="zh-TW" altLang="en-US" dirty="0" smtClean="0"/>
              <a:t>變數越多且難追蹤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 就是容易躲蟲 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邏輯泥團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函式中多邏輯運算的區塊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如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if-else , switch , Loop</a:t>
            </a:r>
            <a:r>
              <a:rPr lang="zh-TW" altLang="en-US" dirty="0" smtClean="0"/>
              <a:t> </a:t>
            </a:r>
            <a:r>
              <a:rPr lang="en-US" altLang="zh-TW" dirty="0" smtClean="0"/>
              <a:t>, Expression ...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861048"/>
            <a:ext cx="3006231" cy="229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6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本書有些什麼</a:t>
            </a:r>
            <a:r>
              <a:rPr lang="en-US" altLang="zh-TW" dirty="0" smtClean="0"/>
              <a:t>?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3682752" cy="4389120"/>
          </a:xfrm>
        </p:spPr>
        <p:txBody>
          <a:bodyPr/>
          <a:lstStyle/>
          <a:p>
            <a:r>
              <a:rPr lang="zh-TW" altLang="en-US" dirty="0" smtClean="0"/>
              <a:t>在 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 中運用重構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展現</a:t>
            </a:r>
            <a:r>
              <a:rPr lang="zh-TW" altLang="en-US" dirty="0"/>
              <a:t>重構的</a:t>
            </a:r>
            <a:r>
              <a:rPr lang="zh-TW" altLang="en-US" dirty="0" smtClean="0"/>
              <a:t>核心 </a:t>
            </a:r>
            <a:endParaRPr lang="en-US" altLang="zh-TW" dirty="0" smtClean="0"/>
          </a:p>
          <a:p>
            <a:r>
              <a:rPr lang="zh-TW" altLang="en-US" dirty="0" smtClean="0"/>
              <a:t>是一本教你如何有規則</a:t>
            </a:r>
            <a:r>
              <a:rPr lang="en-US" altLang="zh-TW" dirty="0" smtClean="0"/>
              <a:t>,</a:t>
            </a:r>
            <a:r>
              <a:rPr lang="zh-TW" altLang="en-US" dirty="0" smtClean="0"/>
              <a:t> 有效率的進行重構</a:t>
            </a:r>
            <a:endParaRPr lang="en-US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875541"/>
            <a:ext cx="3272261" cy="452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7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1993" y="14270"/>
            <a:ext cx="8229600" cy="1143000"/>
          </a:xfrm>
        </p:spPr>
        <p:txBody>
          <a:bodyPr/>
          <a:lstStyle/>
          <a:p>
            <a:r>
              <a:rPr lang="zh-TW" altLang="en-US" dirty="0"/>
              <a:t>分解並重組 </a:t>
            </a:r>
            <a:r>
              <a:rPr lang="en-US" altLang="zh-TW" dirty="0" err="1"/>
              <a:t>statemant</a:t>
            </a:r>
            <a:r>
              <a:rPr lang="en-US" altLang="zh-TW" dirty="0"/>
              <a:t>()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93" y="1916832"/>
            <a:ext cx="4208147" cy="4032448"/>
          </a:xfrm>
        </p:spPr>
      </p:pic>
      <p:sp>
        <p:nvSpPr>
          <p:cNvPr id="6" name="文字方塊 5"/>
          <p:cNvSpPr txBox="1"/>
          <p:nvPr/>
        </p:nvSpPr>
        <p:spPr>
          <a:xfrm>
            <a:off x="241993" y="1157270"/>
            <a:ext cx="3898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/>
              <a:t>修改前</a:t>
            </a:r>
            <a:endParaRPr lang="en-US" sz="36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4450140" y="1141186"/>
            <a:ext cx="3898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/>
              <a:t>修改後</a:t>
            </a:r>
            <a:endParaRPr lang="en-US" sz="36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140" y="1803601"/>
            <a:ext cx="4391671" cy="35182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300" y="2179525"/>
            <a:ext cx="4767920" cy="389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797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測試並除錯</a:t>
            </a:r>
            <a:endParaRPr lang="en-US" dirty="0"/>
          </a:p>
        </p:txBody>
      </p:sp>
      <p:pic>
        <p:nvPicPr>
          <p:cNvPr id="6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16832"/>
            <a:ext cx="4392488" cy="4320480"/>
          </a:xfrm>
        </p:spPr>
      </p:pic>
    </p:spTree>
    <p:extLst>
      <p:ext uri="{BB962C8B-B14F-4D97-AF65-F5344CB8AC3E}">
        <p14:creationId xmlns:p14="http://schemas.microsoft.com/office/powerpoint/2010/main" val="2771023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使變數名稱易讀</a:t>
            </a:r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8840"/>
            <a:ext cx="4474840" cy="4392488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958028"/>
            <a:ext cx="4686954" cy="456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76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搬移程式碼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計算金額及點數的程式碼為何不放在 </a:t>
            </a:r>
            <a:r>
              <a:rPr lang="en-US" altLang="zh-TW" dirty="0" smtClean="0"/>
              <a:t>Rental</a:t>
            </a:r>
            <a:r>
              <a:rPr lang="zh-TW" altLang="en-US" dirty="0"/>
              <a:t> </a:t>
            </a:r>
            <a:r>
              <a:rPr lang="zh-TW" altLang="en-US" dirty="0" smtClean="0"/>
              <a:t>而放在 </a:t>
            </a:r>
            <a:r>
              <a:rPr lang="en-US" altLang="zh-TW" dirty="0" smtClean="0"/>
              <a:t>Customer ? </a:t>
            </a:r>
          </a:p>
          <a:p>
            <a:r>
              <a:rPr lang="zh-TW" altLang="en-US" dirty="0" smtClean="0"/>
              <a:t>大多數情況下 </a:t>
            </a:r>
            <a:r>
              <a:rPr lang="en-US" altLang="zh-TW" dirty="0" smtClean="0"/>
              <a:t>, Method </a:t>
            </a:r>
            <a:r>
              <a:rPr lang="zh-TW" altLang="en-US" dirty="0" smtClean="0"/>
              <a:t>應放在使用他的 </a:t>
            </a:r>
            <a:r>
              <a:rPr lang="en-US" altLang="zh-TW" dirty="0" smtClean="0"/>
              <a:t>object (class) </a:t>
            </a:r>
            <a:r>
              <a:rPr lang="zh-TW" altLang="en-US" dirty="0" smtClean="0"/>
              <a:t>內</a:t>
            </a:r>
            <a:endParaRPr lang="en-US" altLang="zh-TW" dirty="0" smtClean="0"/>
          </a:p>
          <a:p>
            <a:r>
              <a:rPr lang="zh-TW" altLang="en-US" dirty="0" smtClean="0"/>
              <a:t>作法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dirty="0" smtClean="0"/>
              <a:t>Extract Method</a:t>
            </a:r>
          </a:p>
          <a:p>
            <a:pPr marL="0" indent="0">
              <a:buNone/>
            </a:pPr>
            <a:r>
              <a:rPr lang="en-US" dirty="0" smtClean="0"/>
              <a:t>   Move </a:t>
            </a:r>
            <a:r>
              <a:rPr lang="en-US" altLang="zh-TW" dirty="0" smtClean="0"/>
              <a:t>Method</a:t>
            </a:r>
            <a:endParaRPr lang="en-US" altLang="zh-TW" dirty="0"/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798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Move </a:t>
            </a:r>
            <a:r>
              <a:rPr lang="en-US" altLang="zh-TW" dirty="0" smtClean="0"/>
              <a:t>Method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</a:t>
            </a:r>
            <a:r>
              <a:rPr lang="en-US" altLang="zh-TW" dirty="0" smtClean="0"/>
              <a:t>Method</a:t>
            </a:r>
            <a:r>
              <a:rPr lang="zh-TW" altLang="en-US" dirty="0" smtClean="0"/>
              <a:t>搬移到適合的</a:t>
            </a:r>
            <a:r>
              <a:rPr lang="en-US" altLang="zh-TW" dirty="0" smtClean="0"/>
              <a:t>CLASS</a:t>
            </a:r>
          </a:p>
          <a:p>
            <a:r>
              <a:rPr lang="zh-TW" altLang="en-US" dirty="0" smtClean="0"/>
              <a:t>調整程式碼讓他適應新家</a:t>
            </a:r>
            <a:endParaRPr lang="en-US" altLang="zh-TW" dirty="0" smtClean="0"/>
          </a:p>
          <a:p>
            <a:r>
              <a:rPr lang="zh-TW" altLang="en-US" dirty="0" smtClean="0"/>
              <a:t>修改舊家的引用點</a:t>
            </a:r>
            <a:endParaRPr lang="en-US" altLang="zh-TW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47413"/>
            <a:ext cx="4824536" cy="337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63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去除暫時變數 </a:t>
            </a:r>
            <a:r>
              <a:rPr lang="en-US" altLang="zh-TW" dirty="0"/>
              <a:t>(Query Method)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一個簡單例子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00" y="2636912"/>
            <a:ext cx="5372850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15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5112568"/>
          </a:xfrm>
        </p:spPr>
        <p:txBody>
          <a:bodyPr/>
          <a:lstStyle/>
          <a:p>
            <a:r>
              <a:rPr lang="zh-TW" altLang="en-US" dirty="0"/>
              <a:t>首先觀察到，</a:t>
            </a:r>
            <a:r>
              <a:rPr lang="en-US" altLang="zh-TW" dirty="0" err="1"/>
              <a:t>totalPrice</a:t>
            </a:r>
            <a:r>
              <a:rPr lang="zh-TW" altLang="en-US" dirty="0"/>
              <a:t>及</a:t>
            </a:r>
            <a:r>
              <a:rPr lang="en-US" altLang="zh-TW" dirty="0" err="1"/>
              <a:t>discountType</a:t>
            </a:r>
            <a:r>
              <a:rPr lang="zh-TW" altLang="en-US" dirty="0"/>
              <a:t>為暫時變數，由於此兩個暫時變數只被賦予值一次，因為可以將之宣告為</a:t>
            </a:r>
            <a:r>
              <a:rPr lang="en-US" altLang="zh-TW" dirty="0"/>
              <a:t>sealed</a:t>
            </a:r>
            <a:r>
              <a:rPr lang="zh-TW" altLang="en-US" dirty="0"/>
              <a:t>或</a:t>
            </a:r>
            <a:r>
              <a:rPr lang="en-US" altLang="zh-TW" dirty="0" err="1"/>
              <a:t>readonly</a:t>
            </a:r>
            <a:r>
              <a:rPr lang="zh-TW" altLang="en-US" dirty="0"/>
              <a:t>，</a:t>
            </a:r>
          </a:p>
          <a:p>
            <a:r>
              <a:rPr lang="zh-TW" altLang="en-US" dirty="0"/>
              <a:t>接著在在將暫時變數的運算式抽出，此時程式碼為</a:t>
            </a:r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1" y="2924944"/>
            <a:ext cx="3888678" cy="220507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539552" y="5373216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註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C#</a:t>
            </a:r>
            <a:r>
              <a:rPr lang="zh-TW" altLang="en-US" dirty="0" smtClean="0"/>
              <a:t>程式碼 </a:t>
            </a:r>
            <a:r>
              <a:rPr lang="en-US" altLang="zh-TW" dirty="0" smtClean="0"/>
              <a:t>sealed</a:t>
            </a:r>
            <a:r>
              <a:rPr lang="zh-TW" altLang="en-US" dirty="0"/>
              <a:t> </a:t>
            </a:r>
            <a:r>
              <a:rPr lang="zh-TW" altLang="en-US" dirty="0" smtClean="0"/>
              <a:t>相當於 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 </a:t>
            </a:r>
            <a:r>
              <a:rPr lang="en-US" altLang="zh-TW" dirty="0" smtClean="0"/>
              <a:t>final </a:t>
            </a:r>
            <a:r>
              <a:rPr lang="zh-TW" altLang="en-US" dirty="0" smtClean="0"/>
              <a:t>指的是變數不可被子類別修改</a:t>
            </a:r>
            <a:endParaRPr 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708920"/>
            <a:ext cx="4261062" cy="376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03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去除暫時</a:t>
            </a:r>
            <a:r>
              <a:rPr lang="zh-TW" altLang="en-US" dirty="0" smtClean="0"/>
              <a:t>變數 </a:t>
            </a:r>
            <a:r>
              <a:rPr lang="en-US" altLang="zh-TW" dirty="0"/>
              <a:t>(Query Method)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新問題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Performance </a:t>
            </a:r>
            <a:r>
              <a:rPr lang="zh-TW" altLang="en-US" dirty="0" smtClean="0"/>
              <a:t>變差了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少了暫時變數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多用了 </a:t>
            </a:r>
            <a:r>
              <a:rPr lang="en-US" altLang="zh-TW" dirty="0"/>
              <a:t>Query </a:t>
            </a:r>
            <a:r>
              <a:rPr lang="en-US" altLang="zh-TW" dirty="0" smtClean="0"/>
              <a:t>Method</a:t>
            </a:r>
            <a:r>
              <a:rPr lang="zh-TW" altLang="en-US" dirty="0" smtClean="0"/>
              <a:t> </a:t>
            </a:r>
            <a:r>
              <a:rPr lang="en-US" altLang="zh-TW" dirty="0" smtClean="0"/>
              <a:t>, </a:t>
            </a:r>
            <a:r>
              <a:rPr lang="zh-TW" altLang="en-US" dirty="0" smtClean="0"/>
              <a:t>重複呼叫多次</a:t>
            </a:r>
            <a:r>
              <a:rPr lang="zh-TW" altLang="en-US" dirty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效能</a:t>
            </a:r>
            <a:r>
              <a:rPr lang="en-US" altLang="zh-TW" dirty="0" smtClean="0"/>
              <a:t>#$%#$%#</a:t>
            </a:r>
          </a:p>
          <a:p>
            <a:r>
              <a:rPr lang="en-US" altLang="zh-TW" dirty="0" smtClean="0"/>
              <a:t>Performance</a:t>
            </a:r>
            <a:r>
              <a:rPr lang="zh-TW" altLang="en-US" dirty="0" smtClean="0"/>
              <a:t> 應該由工具檢測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肉眼難以看出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 smtClean="0"/>
          </a:p>
          <a:p>
            <a:r>
              <a:rPr lang="zh-TW" altLang="en-US" dirty="0" smtClean="0"/>
              <a:t>回想重構的目的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讓程式碼易讀且易擴充</a:t>
            </a:r>
            <a:endParaRPr lang="en-US" altLang="zh-TW" dirty="0" smtClean="0"/>
          </a:p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140968"/>
            <a:ext cx="2423857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79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回顧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重構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改寫</a:t>
            </a:r>
            <a:r>
              <a:rPr lang="zh-TW" altLang="en-US" dirty="0"/>
              <a:t>程式碼 </a:t>
            </a:r>
            <a:r>
              <a:rPr lang="en-US" altLang="zh-TW" dirty="0"/>
              <a:t>, </a:t>
            </a:r>
            <a:r>
              <a:rPr lang="zh-TW" altLang="en-US" dirty="0"/>
              <a:t>增加可讀性</a:t>
            </a:r>
            <a:r>
              <a:rPr lang="en-US" altLang="zh-TW" dirty="0"/>
              <a:t> ,</a:t>
            </a:r>
            <a:r>
              <a:rPr lang="zh-TW" altLang="en-US" dirty="0"/>
              <a:t> 為了日後可能的需求 </a:t>
            </a:r>
            <a:r>
              <a:rPr lang="en-US" altLang="zh-TW" dirty="0"/>
              <a:t>, </a:t>
            </a:r>
            <a:r>
              <a:rPr lang="zh-TW" altLang="en-US" dirty="0"/>
              <a:t>使程式碼更容易因應修改或</a:t>
            </a:r>
            <a:r>
              <a:rPr lang="zh-TW" altLang="en-US" dirty="0" smtClean="0"/>
              <a:t>擴充</a:t>
            </a:r>
            <a:endParaRPr lang="en-US" altLang="zh-TW" dirty="0"/>
          </a:p>
          <a:p>
            <a:r>
              <a:rPr lang="zh-TW" altLang="en-US" dirty="0" smtClean="0"/>
              <a:t>時機 </a:t>
            </a:r>
            <a:r>
              <a:rPr lang="en-US" altLang="zh-TW" dirty="0" smtClean="0"/>
              <a:t>:</a:t>
            </a:r>
            <a:r>
              <a:rPr lang="zh-TW" altLang="en-US" dirty="0"/>
              <a:t>當你發現原本的程式很難增加新功能 </a:t>
            </a:r>
            <a:r>
              <a:rPr lang="en-US" altLang="zh-TW" dirty="0"/>
              <a:t>, </a:t>
            </a:r>
            <a:r>
              <a:rPr lang="zh-TW" altLang="en-US" dirty="0"/>
              <a:t>或是很難修改原本的邏輯的時候</a:t>
            </a:r>
            <a:endParaRPr lang="en-US" altLang="zh-TW" dirty="0"/>
          </a:p>
          <a:p>
            <a:r>
              <a:rPr lang="zh-TW" altLang="en-US" dirty="0" smtClean="0"/>
              <a:t>起手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確保功能不變 </a:t>
            </a:r>
            <a:r>
              <a:rPr lang="en-US" altLang="zh-TW" dirty="0" smtClean="0"/>
              <a:t>, </a:t>
            </a:r>
            <a:r>
              <a:rPr lang="zh-TW" altLang="en-US" dirty="0" smtClean="0"/>
              <a:t>能在重構過程中校驗</a:t>
            </a:r>
            <a:endParaRPr lang="en-US" altLang="zh-TW" dirty="0" smtClean="0"/>
          </a:p>
          <a:p>
            <a:r>
              <a:rPr lang="zh-TW" altLang="en-US" dirty="0" smtClean="0"/>
              <a:t>過程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分解</a:t>
            </a:r>
            <a:r>
              <a:rPr lang="zh-TW" altLang="en-US" dirty="0"/>
              <a:t>並</a:t>
            </a:r>
            <a:r>
              <a:rPr lang="zh-TW" altLang="en-US" dirty="0" smtClean="0"/>
              <a:t>重組 </a:t>
            </a:r>
            <a:r>
              <a:rPr lang="en-US" altLang="zh-TW" dirty="0" smtClean="0"/>
              <a:t>, </a:t>
            </a:r>
            <a:r>
              <a:rPr lang="zh-TW" altLang="en-US" dirty="0" smtClean="0"/>
              <a:t>提</a:t>
            </a:r>
            <a:r>
              <a:rPr lang="zh-TW" altLang="en-US" dirty="0"/>
              <a:t>出</a:t>
            </a:r>
            <a:r>
              <a:rPr lang="zh-TW" altLang="en-US" dirty="0" smtClean="0"/>
              <a:t>並搬移方法 </a:t>
            </a:r>
            <a:r>
              <a:rPr lang="en-US" altLang="zh-TW" dirty="0" smtClean="0"/>
              <a:t>, </a:t>
            </a:r>
            <a:r>
              <a:rPr lang="zh-TW" altLang="en-US" dirty="0" smtClean="0"/>
              <a:t>使</a:t>
            </a:r>
            <a:r>
              <a:rPr lang="zh-TW" altLang="en-US" dirty="0"/>
              <a:t>變數名稱</a:t>
            </a:r>
            <a:r>
              <a:rPr lang="zh-TW" altLang="en-US" dirty="0" smtClean="0"/>
              <a:t>易讀 </a:t>
            </a:r>
            <a:r>
              <a:rPr lang="en-US" altLang="zh-TW" dirty="0" smtClean="0"/>
              <a:t>,</a:t>
            </a:r>
            <a:r>
              <a:rPr lang="zh-TW" altLang="en-US" dirty="0" smtClean="0"/>
              <a:t>去除暫時變數 </a:t>
            </a:r>
            <a:r>
              <a:rPr lang="en-US" altLang="zh-TW" dirty="0" smtClean="0"/>
              <a:t>…..</a:t>
            </a:r>
            <a:r>
              <a:rPr lang="zh-TW" altLang="en-US" dirty="0" smtClean="0"/>
              <a:t>待續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122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 is good ?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應用上述的方法 </a:t>
            </a:r>
            <a:r>
              <a:rPr lang="en-US" altLang="zh-TW" dirty="0" smtClean="0"/>
              <a:t>, </a:t>
            </a:r>
            <a:r>
              <a:rPr lang="zh-TW" altLang="en-US" dirty="0" smtClean="0"/>
              <a:t>現在可以用少少的修改做出 </a:t>
            </a:r>
            <a:r>
              <a:rPr lang="en-US" altLang="zh-TW" dirty="0" err="1" smtClean="0"/>
              <a:t>htmlStatement</a:t>
            </a:r>
            <a:r>
              <a:rPr lang="en-US" altLang="zh-TW" dirty="0" smtClean="0"/>
              <a:t>() </a:t>
            </a:r>
            <a:r>
              <a:rPr lang="zh-TW" altLang="en-US" dirty="0" smtClean="0"/>
              <a:t>並使用 </a:t>
            </a:r>
            <a:r>
              <a:rPr lang="en-US" altLang="zh-TW" dirty="0" smtClean="0"/>
              <a:t>statement</a:t>
            </a:r>
            <a:r>
              <a:rPr lang="zh-TW" altLang="en-US" dirty="0" smtClean="0"/>
              <a:t> 的所有計算</a:t>
            </a:r>
            <a:endParaRPr lang="en-US" altLang="zh-TW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780928"/>
            <a:ext cx="7440279" cy="394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3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什麼是重構</a:t>
            </a:r>
            <a:r>
              <a:rPr lang="en-US" altLang="zh-TW" dirty="0" smtClean="0"/>
              <a:t>(Refactoring)?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在不改變程式碼外在行為的前提下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對程式碼做出修改 </a:t>
            </a:r>
            <a:r>
              <a:rPr lang="en-US" altLang="zh-TW" dirty="0" smtClean="0"/>
              <a:t>, </a:t>
            </a:r>
            <a:r>
              <a:rPr lang="zh-TW" altLang="en-US" dirty="0" smtClean="0"/>
              <a:t>以改進程式的內部結構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顧客的新要求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現在有</a:t>
            </a:r>
            <a:r>
              <a:rPr lang="en-US" altLang="zh-TW" dirty="0" smtClean="0"/>
              <a:t>Regular , Children , New Release , </a:t>
            </a:r>
            <a:r>
              <a:rPr lang="zh-TW" altLang="en-US" dirty="0" smtClean="0"/>
              <a:t>三種分類</a:t>
            </a:r>
            <a:endParaRPr lang="en-US" altLang="zh-TW" dirty="0" smtClean="0"/>
          </a:p>
          <a:p>
            <a:r>
              <a:rPr lang="zh-TW" altLang="en-US" dirty="0" smtClean="0"/>
              <a:t>顧客想更改分類方法 </a:t>
            </a:r>
            <a:r>
              <a:rPr lang="en-US" altLang="zh-TW" dirty="0" smtClean="0"/>
              <a:t>(</a:t>
            </a:r>
            <a:r>
              <a:rPr lang="zh-TW" altLang="en-US" dirty="0" smtClean="0"/>
              <a:t> 加入 </a:t>
            </a:r>
            <a:r>
              <a:rPr lang="en-US" altLang="zh-TW" dirty="0" smtClean="0"/>
              <a:t>Adult , two-hands ,</a:t>
            </a:r>
            <a:r>
              <a:rPr lang="zh-TW" altLang="en-US" dirty="0" smtClean="0"/>
              <a:t> 或刪除 </a:t>
            </a:r>
            <a:r>
              <a:rPr lang="en-US" altLang="zh-TW" dirty="0" smtClean="0"/>
              <a:t>New</a:t>
            </a:r>
            <a:r>
              <a:rPr lang="zh-TW" altLang="en-US" dirty="0" smtClean="0"/>
              <a:t> </a:t>
            </a:r>
            <a:r>
              <a:rPr lang="en-US" altLang="zh-TW" dirty="0" smtClean="0"/>
              <a:t>Release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對開發者來說 </a:t>
            </a:r>
            <a:r>
              <a:rPr lang="en-US" altLang="zh-TW" dirty="0" smtClean="0"/>
              <a:t>,</a:t>
            </a:r>
            <a:r>
              <a:rPr lang="zh-TW" altLang="en-US" dirty="0" smtClean="0"/>
              <a:t> 每次一個改變就修改</a:t>
            </a:r>
            <a:r>
              <a:rPr lang="en-US" altLang="zh-TW" dirty="0"/>
              <a:t> </a:t>
            </a:r>
            <a:r>
              <a:rPr lang="en-US" altLang="zh-TW" dirty="0" smtClean="0"/>
              <a:t>Switch </a:t>
            </a:r>
            <a:r>
              <a:rPr lang="zh-TW" altLang="en-US" dirty="0" smtClean="0"/>
              <a:t>並不是什麼好主意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8369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因條件而異的程式碼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首先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在 </a:t>
            </a:r>
            <a:r>
              <a:rPr lang="en-US" altLang="zh-TW" dirty="0" smtClean="0"/>
              <a:t>Extract Method </a:t>
            </a:r>
            <a:r>
              <a:rPr lang="zh-TW" altLang="en-US" dirty="0" smtClean="0"/>
              <a:t>談過 </a:t>
            </a:r>
            <a:r>
              <a:rPr lang="en-US" altLang="zh-TW" dirty="0" smtClean="0"/>
              <a:t>, </a:t>
            </a:r>
            <a:r>
              <a:rPr lang="zh-TW" altLang="en-US" dirty="0" smtClean="0"/>
              <a:t>使用物件資料的程式碼應該放在該物件上 </a:t>
            </a:r>
            <a:r>
              <a:rPr lang="en-US" altLang="zh-TW" dirty="0" smtClean="0"/>
              <a:t>, </a:t>
            </a:r>
            <a:r>
              <a:rPr lang="zh-TW" altLang="en-US" dirty="0" smtClean="0"/>
              <a:t>該是 </a:t>
            </a:r>
            <a:r>
              <a:rPr lang="en-US" altLang="zh-TW" dirty="0" smtClean="0"/>
              <a:t>Move Method</a:t>
            </a:r>
            <a:r>
              <a:rPr lang="zh-TW" altLang="en-US" dirty="0" smtClean="0"/>
              <a:t>出場了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924944"/>
            <a:ext cx="382958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40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因條件而異的程式碼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重構後 </a:t>
            </a:r>
            <a:r>
              <a:rPr lang="en-US" altLang="zh-TW" dirty="0" smtClean="0"/>
              <a:t>(</a:t>
            </a:r>
            <a:r>
              <a:rPr lang="zh-TW" altLang="en-US" dirty="0" smtClean="0"/>
              <a:t>過程略</a:t>
            </a:r>
            <a:r>
              <a:rPr lang="en-US" altLang="zh-TW" dirty="0" smtClean="0"/>
              <a:t>)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387" y="2576602"/>
            <a:ext cx="4913971" cy="252028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43608" y="5376836"/>
            <a:ext cx="368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修改前的 </a:t>
            </a:r>
            <a:r>
              <a:rPr lang="en-US" altLang="zh-TW" dirty="0" smtClean="0"/>
              <a:t>class diagram</a:t>
            </a:r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930" y="2583521"/>
            <a:ext cx="4893125" cy="316264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647936" y="5853084"/>
            <a:ext cx="368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修改後的 </a:t>
            </a:r>
            <a:r>
              <a:rPr lang="en-US" altLang="zh-TW" dirty="0" smtClean="0"/>
              <a:t>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17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 smtClean="0"/>
              <a:t>簡化邏輯判</a:t>
            </a:r>
            <a:r>
              <a:rPr lang="zh-TW" altLang="en-US" dirty="0"/>
              <a:t>斷</a:t>
            </a:r>
            <a:r>
              <a:rPr lang="en-US" altLang="zh-TW" dirty="0" smtClean="0"/>
              <a:t> :</a:t>
            </a:r>
            <a:r>
              <a:rPr lang="en-US" altLang="zh-TW" dirty="0"/>
              <a:t> </a:t>
            </a:r>
            <a:r>
              <a:rPr lang="en-US" altLang="zh-TW" dirty="0" smtClean="0"/>
              <a:t>State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Pattern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設計模式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Design Pattern ) </a:t>
            </a:r>
            <a:r>
              <a:rPr lang="zh-TW" altLang="en-US" dirty="0" smtClean="0"/>
              <a:t>是軟工領域對於反覆出現的各種問題所提供的解決法則</a:t>
            </a:r>
            <a:endParaRPr lang="en-US" altLang="zh-TW" dirty="0" smtClean="0"/>
          </a:p>
          <a:p>
            <a:r>
              <a:rPr lang="zh-TW" altLang="en-US" dirty="0" smtClean="0"/>
              <a:t>就是整理過的經驗談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很抽象 </a:t>
            </a:r>
            <a:r>
              <a:rPr lang="en-US" altLang="zh-TW" dirty="0" smtClean="0"/>
              <a:t>, </a:t>
            </a:r>
            <a:r>
              <a:rPr lang="zh-TW" altLang="en-US" dirty="0" smtClean="0"/>
              <a:t>碰到才懂的東西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513257"/>
            <a:ext cx="5544616" cy="309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30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Pattern</a:t>
            </a:r>
            <a:r>
              <a:rPr lang="zh-TW" altLang="en-US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 狀態範式 </a:t>
            </a:r>
            <a:r>
              <a:rPr lang="en-US" altLang="zh-TW" dirty="0" smtClean="0"/>
              <a:t>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別</a:t>
            </a:r>
            <a:r>
              <a:rPr lang="zh-TW" altLang="en-US" dirty="0"/>
              <a:t>名</a:t>
            </a:r>
            <a:r>
              <a:rPr lang="zh-TW" altLang="en-US" dirty="0" smtClean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條件</a:t>
            </a:r>
            <a:r>
              <a:rPr lang="zh-TW" altLang="en-US" dirty="0"/>
              <a:t>判斷式的消除</a:t>
            </a:r>
            <a:r>
              <a:rPr lang="zh-TW" altLang="en-US" dirty="0" smtClean="0"/>
              <a:t>者</a:t>
            </a:r>
            <a:endParaRPr lang="en-US" altLang="zh-TW" dirty="0" smtClean="0"/>
          </a:p>
          <a:p>
            <a:r>
              <a:rPr lang="zh-TW" altLang="en-US" dirty="0" smtClean="0"/>
              <a:t>步驟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pPr lvl="1"/>
            <a:r>
              <a:rPr lang="en-US" altLang="zh-TW" dirty="0" smtClean="0"/>
              <a:t>Replace Type Code with State/Strategy</a:t>
            </a:r>
          </a:p>
          <a:p>
            <a:pPr lvl="1"/>
            <a:r>
              <a:rPr lang="en-US" altLang="zh-TW" dirty="0" smtClean="0"/>
              <a:t>Move Method</a:t>
            </a:r>
          </a:p>
          <a:p>
            <a:pPr lvl="1"/>
            <a:r>
              <a:rPr lang="en-US" altLang="zh-TW" dirty="0" smtClean="0"/>
              <a:t>Replace Conditional with Polymorphism</a:t>
            </a:r>
            <a:endParaRPr lang="zh-TW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042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Pattern</a:t>
            </a:r>
            <a:r>
              <a:rPr lang="zh-TW" altLang="en-US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 狀態範式 </a:t>
            </a:r>
            <a:r>
              <a:rPr lang="en-US" altLang="zh-TW" dirty="0" smtClean="0"/>
              <a:t>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別</a:t>
            </a:r>
            <a:r>
              <a:rPr lang="zh-TW" altLang="en-US" dirty="0"/>
              <a:t>名</a:t>
            </a:r>
            <a:r>
              <a:rPr lang="zh-TW" altLang="en-US" dirty="0" smtClean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條件</a:t>
            </a:r>
            <a:r>
              <a:rPr lang="zh-TW" altLang="en-US" dirty="0"/>
              <a:t>判斷式的消除</a:t>
            </a:r>
            <a:r>
              <a:rPr lang="zh-TW" altLang="en-US" dirty="0" smtClean="0"/>
              <a:t>者</a:t>
            </a:r>
            <a:endParaRPr lang="en-US" altLang="zh-TW" dirty="0" smtClean="0"/>
          </a:p>
          <a:p>
            <a:r>
              <a:rPr lang="zh-TW" altLang="en-US" dirty="0" smtClean="0"/>
              <a:t>步驟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996952"/>
            <a:ext cx="4824536" cy="361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14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</a:t>
            </a:r>
            <a:r>
              <a:rPr lang="zh-TW" altLang="en-US" dirty="0"/>
              <a:t> </a:t>
            </a:r>
            <a:r>
              <a:rPr lang="en-US" altLang="zh-TW" dirty="0"/>
              <a:t>Pattern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 狀態範式 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先從簡單的例子開始</a:t>
            </a:r>
            <a:endParaRPr lang="en-US" altLang="zh-TW" dirty="0" smtClean="0"/>
          </a:p>
          <a:p>
            <a:r>
              <a:rPr lang="zh-TW" altLang="en-US" dirty="0" smtClean="0"/>
              <a:t>假設要設計一個紅綠燈號誌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034651"/>
            <a:ext cx="5256584" cy="327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76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3954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</a:t>
            </a:r>
            <a:r>
              <a:rPr lang="zh-TW" altLang="en-US" dirty="0"/>
              <a:t> </a:t>
            </a:r>
            <a:r>
              <a:rPr lang="en-US" altLang="zh-TW" dirty="0"/>
              <a:t>Pattern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 狀態範式 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3"/>
              </a:buClr>
              <a:buSzPct val="95000"/>
            </a:pPr>
            <a:r>
              <a:rPr lang="zh-TW" altLang="en-US" dirty="0" smtClean="0"/>
              <a:t>開始應用</a:t>
            </a:r>
            <a:r>
              <a:rPr lang="en-US" altLang="zh-TW" dirty="0"/>
              <a:t>State</a:t>
            </a:r>
            <a:r>
              <a:rPr lang="zh-TW" altLang="en-US" dirty="0"/>
              <a:t> </a:t>
            </a:r>
            <a:r>
              <a:rPr lang="en-US" altLang="zh-TW" dirty="0"/>
              <a:t>Pattern</a:t>
            </a:r>
            <a:r>
              <a:rPr lang="zh-TW" altLang="en-US" dirty="0"/>
              <a:t> </a:t>
            </a:r>
            <a:r>
              <a:rPr lang="en-US" altLang="zh-TW" dirty="0" smtClean="0"/>
              <a:t>,</a:t>
            </a:r>
            <a:r>
              <a:rPr lang="zh-TW" altLang="en-US" dirty="0"/>
              <a:t>找到依據不同燈號會有不同動作</a:t>
            </a:r>
            <a:r>
              <a:rPr lang="zh-TW" altLang="en-US" dirty="0" smtClean="0"/>
              <a:t>的變數 </a:t>
            </a:r>
            <a:r>
              <a:rPr lang="en-US" altLang="zh-TW" dirty="0" smtClean="0"/>
              <a:t>, (</a:t>
            </a:r>
            <a:r>
              <a:rPr lang="zh-TW" altLang="en-US" dirty="0" smtClean="0"/>
              <a:t>在此例是</a:t>
            </a:r>
            <a:r>
              <a:rPr lang="en-US" altLang="zh-TW" dirty="0" smtClean="0"/>
              <a:t>state </a:t>
            </a:r>
            <a:r>
              <a:rPr lang="zh-TW" altLang="en-US" dirty="0" smtClean="0"/>
              <a:t>也就是燈號 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對他做 </a:t>
            </a:r>
            <a:r>
              <a:rPr lang="en-US" altLang="zh-TW" dirty="0" smtClean="0"/>
              <a:t>getting &amp; setting , </a:t>
            </a:r>
            <a:r>
              <a:rPr lang="zh-TW" altLang="en-US" dirty="0" smtClean="0"/>
              <a:t>之後都用此方法存取。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212976"/>
            <a:ext cx="4824536" cy="349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471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</a:t>
            </a:r>
            <a:r>
              <a:rPr lang="zh-TW" altLang="en-US" dirty="0"/>
              <a:t> </a:t>
            </a:r>
            <a:r>
              <a:rPr lang="en-US" altLang="zh-TW" dirty="0"/>
              <a:t>Pattern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 狀態範式 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再</a:t>
            </a:r>
            <a:r>
              <a:rPr lang="zh-TW" altLang="en-US" dirty="0"/>
              <a:t>來</a:t>
            </a:r>
            <a:r>
              <a:rPr lang="zh-TW" altLang="en-US" dirty="0" smtClean="0"/>
              <a:t> </a:t>
            </a:r>
            <a:r>
              <a:rPr lang="en-US" altLang="zh-TW" dirty="0" smtClean="0"/>
              <a:t>, </a:t>
            </a:r>
            <a:r>
              <a:rPr lang="zh-TW" altLang="en-US" dirty="0" smtClean="0"/>
              <a:t>找到依據不同燈號會有不同動作的方法 </a:t>
            </a:r>
            <a:r>
              <a:rPr lang="en-US" altLang="zh-TW" dirty="0" smtClean="0"/>
              <a:t>(</a:t>
            </a:r>
            <a:r>
              <a:rPr lang="zh-TW" altLang="en-US" dirty="0" smtClean="0"/>
              <a:t>也就是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</a:t>
            </a:r>
            <a:r>
              <a:rPr lang="en-US" altLang="zh-TW" dirty="0" smtClean="0"/>
              <a:t>case)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加入新的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 並提供方法</a:t>
            </a:r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436" y="2738760"/>
            <a:ext cx="4320480" cy="3923812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983982" y="3573016"/>
            <a:ext cx="352839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到這邊算完成</a:t>
            </a:r>
            <a:endParaRPr lang="en-US" altLang="zh-TW" sz="2800" dirty="0"/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altLang="zh-TW" sz="2800" dirty="0"/>
              <a:t>Replace Type Code with 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altLang="zh-TW" sz="2800" dirty="0"/>
              <a:t>State/Strategy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14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什麼是重構</a:t>
            </a:r>
            <a:r>
              <a:rPr lang="en-US" altLang="zh-TW" dirty="0" smtClean="0"/>
              <a:t>(Refactoring)?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在不改變程式碼外在行為的前提下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對程式碼做出修改 </a:t>
            </a:r>
            <a:r>
              <a:rPr lang="en-US" altLang="zh-TW" dirty="0" smtClean="0"/>
              <a:t>, </a:t>
            </a:r>
            <a:r>
              <a:rPr lang="zh-TW" altLang="en-US" dirty="0" smtClean="0"/>
              <a:t>以改進程式的內部結構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924944"/>
            <a:ext cx="5976664" cy="339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8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</a:t>
            </a:r>
            <a:r>
              <a:rPr lang="zh-TW" altLang="en-US" dirty="0"/>
              <a:t> </a:t>
            </a:r>
            <a:r>
              <a:rPr lang="en-US" altLang="zh-TW" dirty="0"/>
              <a:t>Pattern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 狀態範式 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zh-TW" altLang="en-US" dirty="0" smtClean="0"/>
              <a:t>再來是 </a:t>
            </a:r>
            <a:r>
              <a:rPr lang="en-US" altLang="zh-TW" dirty="0" smtClean="0"/>
              <a:t>Move Method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Replace </a:t>
            </a:r>
            <a:r>
              <a:rPr lang="en-US" altLang="zh-TW" dirty="0"/>
              <a:t>Conditional with </a:t>
            </a:r>
            <a:r>
              <a:rPr lang="en-US" altLang="zh-TW" dirty="0" smtClean="0"/>
              <a:t>Polymorphism</a:t>
            </a:r>
          </a:p>
          <a:p>
            <a:r>
              <a:rPr lang="zh-TW" altLang="en-US" dirty="0" smtClean="0"/>
              <a:t>舉一反三囉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796208"/>
            <a:ext cx="6420518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995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48264"/>
          </a:xfrm>
        </p:spPr>
      </p:pic>
    </p:spTree>
    <p:extLst>
      <p:ext uri="{BB962C8B-B14F-4D97-AF65-F5344CB8AC3E}">
        <p14:creationId xmlns:p14="http://schemas.microsoft.com/office/powerpoint/2010/main" val="34698591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61"/>
            <a:ext cx="9144000" cy="6810910"/>
          </a:xfrm>
        </p:spPr>
      </p:pic>
    </p:spTree>
    <p:extLst>
      <p:ext uri="{BB962C8B-B14F-4D97-AF65-F5344CB8AC3E}">
        <p14:creationId xmlns:p14="http://schemas.microsoft.com/office/powerpoint/2010/main" val="30141267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</a:t>
            </a:r>
            <a:r>
              <a:rPr lang="zh-TW" altLang="en-US" dirty="0"/>
              <a:t> </a:t>
            </a:r>
            <a:r>
              <a:rPr lang="en-US" altLang="zh-TW" dirty="0"/>
              <a:t>Pattern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 狀態</a:t>
            </a:r>
            <a:r>
              <a:rPr lang="zh-TW" altLang="en-US" dirty="0" smtClean="0"/>
              <a:t>範式 </a:t>
            </a:r>
            <a:r>
              <a:rPr lang="en-US" altLang="zh-TW" dirty="0" smtClean="0"/>
              <a:t>)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47088"/>
            <a:ext cx="5872305" cy="5326328"/>
          </a:xfrm>
        </p:spPr>
      </p:pic>
      <p:sp>
        <p:nvSpPr>
          <p:cNvPr id="5" name="文字方塊 4"/>
          <p:cNvSpPr txBox="1"/>
          <p:nvPr/>
        </p:nvSpPr>
        <p:spPr>
          <a:xfrm>
            <a:off x="6012160" y="2348880"/>
            <a:ext cx="3816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大概比較一下</a:t>
            </a:r>
            <a:endParaRPr lang="en-US" altLang="zh-TW" sz="2000" dirty="0" smtClean="0"/>
          </a:p>
          <a:p>
            <a:r>
              <a:rPr lang="en-US" sz="2000" dirty="0" smtClean="0"/>
              <a:t>days = state = </a:t>
            </a:r>
            <a:r>
              <a:rPr lang="zh-TW" altLang="en-US" sz="2000" dirty="0" smtClean="0"/>
              <a:t>燈號</a:t>
            </a:r>
            <a:endParaRPr lang="en-US" altLang="zh-TW" sz="2000" dirty="0" smtClean="0"/>
          </a:p>
          <a:p>
            <a:r>
              <a:rPr lang="en-US" sz="2000" dirty="0" err="1" smtClean="0"/>
              <a:t>getCha</a:t>
            </a:r>
            <a:r>
              <a:rPr lang="en-US" sz="2000" dirty="0" smtClean="0"/>
              <a:t> </a:t>
            </a:r>
            <a:r>
              <a:rPr lang="zh-TW" altLang="en-US" sz="2000" dirty="0" smtClean="0"/>
              <a:t>或 </a:t>
            </a:r>
            <a:r>
              <a:rPr lang="en-US" altLang="zh-TW" sz="2000" dirty="0" err="1" smtClean="0"/>
              <a:t>getFre</a:t>
            </a:r>
            <a:r>
              <a:rPr lang="en-US" altLang="zh-TW" sz="2000" dirty="0" smtClean="0"/>
              <a:t> = change</a:t>
            </a:r>
          </a:p>
          <a:p>
            <a:r>
              <a:rPr lang="en-US" sz="2000" dirty="0" smtClean="0"/>
              <a:t>Movie </a:t>
            </a:r>
            <a:r>
              <a:rPr lang="en-US" sz="2000" b="1" dirty="0" smtClean="0"/>
              <a:t>≒</a:t>
            </a:r>
            <a:r>
              <a:rPr lang="zh-TW" altLang="en-US" sz="2000" b="1" dirty="0"/>
              <a:t> </a:t>
            </a:r>
            <a:r>
              <a:rPr lang="en-US" sz="2000" dirty="0" err="1" smtClean="0"/>
              <a:t>TrafficLight</a:t>
            </a:r>
            <a:endParaRPr lang="en-US" sz="2000" dirty="0" smtClean="0"/>
          </a:p>
          <a:p>
            <a:r>
              <a:rPr lang="en-US" altLang="zh-TW" sz="2000" dirty="0" smtClean="0"/>
              <a:t>Price = Light</a:t>
            </a:r>
          </a:p>
          <a:p>
            <a:r>
              <a:rPr lang="zh-TW" altLang="en-US" sz="2000" dirty="0" smtClean="0"/>
              <a:t>三種影片分類 </a:t>
            </a:r>
            <a:r>
              <a:rPr lang="en-US" altLang="zh-TW" sz="2000" dirty="0" smtClean="0"/>
              <a:t>=</a:t>
            </a:r>
            <a:r>
              <a:rPr lang="zh-TW" altLang="en-US" sz="2000" dirty="0" smtClean="0"/>
              <a:t> 三種燈號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59537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結語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2933" y="1963933"/>
            <a:ext cx="8229600" cy="4389120"/>
          </a:xfrm>
        </p:spPr>
        <p:txBody>
          <a:bodyPr/>
          <a:lstStyle/>
          <a:p>
            <a:r>
              <a:rPr lang="zh-TW" altLang="en-US" dirty="0" smtClean="0"/>
              <a:t>本章用簡單的例子告訴你什麼是重構</a:t>
            </a:r>
            <a:endParaRPr lang="en-US" altLang="zh-TW" dirty="0" smtClean="0"/>
          </a:p>
          <a:p>
            <a:r>
              <a:rPr lang="zh-TW" altLang="en-US" dirty="0" smtClean="0"/>
              <a:t>測試、小改、測試、小改</a:t>
            </a:r>
            <a:r>
              <a:rPr lang="en-US" altLang="zh-TW" dirty="0" smtClean="0"/>
              <a:t>…</a:t>
            </a:r>
          </a:p>
          <a:p>
            <a:r>
              <a:rPr lang="zh-TW" altLang="en-US" dirty="0" smtClean="0"/>
              <a:t>之後幾章會開始介紹重構的原則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472733"/>
            <a:ext cx="216024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231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hlinkClick r:id="rId2"/>
              </a:rPr>
              <a:t>課本試閱版</a:t>
            </a:r>
            <a:endParaRPr lang="en-US" altLang="zh-TW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zh-TW" altLang="en-US" dirty="0" smtClean="0">
                <a:hlinkClick r:id="rId3"/>
              </a:rPr>
              <a:t>對於重構的兩則常見誤解</a:t>
            </a:r>
            <a:endParaRPr lang="en-US" altLang="zh-TW" dirty="0" smtClean="0"/>
          </a:p>
          <a:p>
            <a:r>
              <a:rPr lang="zh-TW" altLang="en-US" dirty="0" smtClean="0">
                <a:hlinkClick r:id="rId4"/>
              </a:rPr>
              <a:t>重構程式碼與演算法</a:t>
            </a:r>
            <a:endParaRPr lang="en-US" altLang="zh-TW" dirty="0" smtClean="0"/>
          </a:p>
          <a:p>
            <a:r>
              <a:rPr lang="en-US" dirty="0" smtClean="0">
                <a:hlinkClick r:id="rId5"/>
              </a:rPr>
              <a:t>Replace Temp with </a:t>
            </a:r>
            <a:r>
              <a:rPr lang="en-US" dirty="0" smtClean="0">
                <a:hlinkClick r:id="rId5"/>
              </a:rPr>
              <a:t>Query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State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2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什麼是重構</a:t>
            </a:r>
            <a:r>
              <a:rPr lang="en-US" altLang="zh-TW" dirty="0" smtClean="0"/>
              <a:t>(Refactoring)?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在不改變程式碼外在行為的前提下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對程式碼做出修改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以改進程式的內部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結構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TW" altLang="en-US" dirty="0" smtClean="0"/>
              <a:t>為</a:t>
            </a:r>
            <a:r>
              <a:rPr lang="zh-TW" altLang="en-US" dirty="0"/>
              <a:t>軟體增加</a:t>
            </a:r>
            <a:r>
              <a:rPr lang="zh-TW" altLang="en-US" dirty="0" smtClean="0"/>
              <a:t>功能算是重構嗎 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1648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什麼是重構</a:t>
            </a:r>
            <a:r>
              <a:rPr lang="en-US" altLang="zh-TW" dirty="0" smtClean="0"/>
              <a:t>(Refactoring)?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在不改變程式碼外在行為的前提下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對程式碼做出修改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以改進程式的內部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結構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TW" altLang="en-US" dirty="0" smtClean="0"/>
              <a:t>為</a:t>
            </a:r>
            <a:r>
              <a:rPr lang="zh-TW" altLang="en-US" dirty="0"/>
              <a:t>軟體增加</a:t>
            </a:r>
            <a:r>
              <a:rPr lang="zh-TW" altLang="en-US" dirty="0" smtClean="0"/>
              <a:t>功能算是重構嗎 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 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780928"/>
            <a:ext cx="550105" cy="55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4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什麼是重構</a:t>
            </a:r>
            <a:r>
              <a:rPr lang="en-US" altLang="zh-TW" dirty="0" smtClean="0"/>
              <a:t>(Refactoring)?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在不改變程式碼外在行為的前提下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對程式碼做出修改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以改進程式的內部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結構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為軟體增加功能算是重構嗎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r>
              <a:rPr lang="zh-TW" altLang="en-US" dirty="0" smtClean="0"/>
              <a:t> 改寫程式碼 </a:t>
            </a:r>
            <a:r>
              <a:rPr lang="en-US" altLang="zh-TW" dirty="0" smtClean="0"/>
              <a:t>,</a:t>
            </a:r>
            <a:r>
              <a:rPr lang="zh-TW" altLang="en-US" dirty="0" smtClean="0"/>
              <a:t> 使程式碼不改變行為但跑得更快</a:t>
            </a:r>
            <a:r>
              <a:rPr lang="en-US" altLang="zh-TW" dirty="0" smtClean="0"/>
              <a:t>?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780928"/>
            <a:ext cx="550105" cy="55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5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什麼是重構</a:t>
            </a:r>
            <a:r>
              <a:rPr lang="en-US" altLang="zh-TW" dirty="0" smtClean="0"/>
              <a:t>(Refactoring)?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在不改變程式碼外在行為的前提下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對程式碼做出修改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以改進程式的內部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結構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為軟體增加功能算是重構嗎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r>
              <a:rPr lang="zh-TW" altLang="en-US" dirty="0" smtClean="0"/>
              <a:t> 改寫程式碼 </a:t>
            </a:r>
            <a:r>
              <a:rPr lang="en-US" altLang="zh-TW" dirty="0" smtClean="0"/>
              <a:t>,</a:t>
            </a:r>
            <a:r>
              <a:rPr lang="zh-TW" altLang="en-US" dirty="0" smtClean="0"/>
              <a:t> 使程式碼不改變行為但跑得更快</a:t>
            </a:r>
            <a:r>
              <a:rPr lang="en-US" altLang="zh-TW" dirty="0" smtClean="0"/>
              <a:t>?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780928"/>
            <a:ext cx="550105" cy="55010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68344" y="3299473"/>
            <a:ext cx="476520" cy="41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9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什麼是重構</a:t>
            </a:r>
            <a:r>
              <a:rPr lang="en-US" altLang="zh-TW" dirty="0" smtClean="0"/>
              <a:t>(Refactoring)?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在不改變程式碼外在行為的前提下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對程式碼做出修改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以改進程式的內部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結構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為軟體增加功能算是重構嗎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改寫程式碼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 使程式碼不改變行為但跑得更快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r>
              <a:rPr lang="zh-TW" altLang="en-US" dirty="0"/>
              <a:t>改寫程式碼 </a:t>
            </a:r>
            <a:r>
              <a:rPr lang="en-US" altLang="zh-TW" dirty="0"/>
              <a:t>, </a:t>
            </a:r>
            <a:r>
              <a:rPr lang="zh-TW" altLang="en-US" dirty="0"/>
              <a:t>增加可讀性</a:t>
            </a:r>
            <a:r>
              <a:rPr lang="en-US" altLang="zh-TW" dirty="0"/>
              <a:t> ,</a:t>
            </a:r>
            <a:r>
              <a:rPr lang="zh-TW" altLang="en-US" dirty="0"/>
              <a:t> 為了日後可能的需求 </a:t>
            </a:r>
            <a:r>
              <a:rPr lang="en-US" altLang="zh-TW" dirty="0"/>
              <a:t>, </a:t>
            </a:r>
            <a:r>
              <a:rPr lang="zh-TW" altLang="en-US" dirty="0"/>
              <a:t>使程式碼更容易因應修改或擴充 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780928"/>
            <a:ext cx="550105" cy="55010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68344" y="3299473"/>
            <a:ext cx="476520" cy="41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3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1814</TotalTime>
  <Words>1452</Words>
  <Application>Microsoft Office PowerPoint</Application>
  <PresentationFormat>如螢幕大小 (4:3)</PresentationFormat>
  <Paragraphs>157</Paragraphs>
  <Slides>45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2" baseType="lpstr">
      <vt:lpstr>微軟正黑體</vt:lpstr>
      <vt:lpstr>新細明體</vt:lpstr>
      <vt:lpstr>Calibri</vt:lpstr>
      <vt:lpstr>Constantia</vt:lpstr>
      <vt:lpstr>Wingdings</vt:lpstr>
      <vt:lpstr>Wingdings 2</vt:lpstr>
      <vt:lpstr>流線</vt:lpstr>
      <vt:lpstr>Refactoring</vt:lpstr>
      <vt:lpstr>本書有些什麼?</vt:lpstr>
      <vt:lpstr>什麼是重構(Refactoring)?</vt:lpstr>
      <vt:lpstr>什麼是重構(Refactoring)?</vt:lpstr>
      <vt:lpstr>什麼是重構(Refactoring)?</vt:lpstr>
      <vt:lpstr>什麼是重構(Refactoring)?</vt:lpstr>
      <vt:lpstr>什麼是重構(Refactoring)?</vt:lpstr>
      <vt:lpstr>什麼是重構(Refactoring)?</vt:lpstr>
      <vt:lpstr>什麼是重構(Refactoring)?</vt:lpstr>
      <vt:lpstr>什麼是重構(Refactoring)?</vt:lpstr>
      <vt:lpstr>什麼時候該考慮重構?</vt:lpstr>
      <vt:lpstr>什麼時候該考慮重構?</vt:lpstr>
      <vt:lpstr>什麼時候該考慮重構?</vt:lpstr>
      <vt:lpstr>什麼時候該考慮重構?</vt:lpstr>
      <vt:lpstr>重構, 第一個案例</vt:lpstr>
      <vt:lpstr>重構, 第一個案例 (In Customer)</vt:lpstr>
      <vt:lpstr>這程式的評價?</vt:lpstr>
      <vt:lpstr>重構, 重構的第一步</vt:lpstr>
      <vt:lpstr>分解並重組 statemant()</vt:lpstr>
      <vt:lpstr>分解並重組 statemant()</vt:lpstr>
      <vt:lpstr>測試並除錯</vt:lpstr>
      <vt:lpstr>使變數名稱易讀</vt:lpstr>
      <vt:lpstr>搬移程式碼</vt:lpstr>
      <vt:lpstr>Move Method</vt:lpstr>
      <vt:lpstr>去除暫時變數 (Query Method)</vt:lpstr>
      <vt:lpstr>PowerPoint 簡報</vt:lpstr>
      <vt:lpstr>去除暫時變數 (Query Method)</vt:lpstr>
      <vt:lpstr>回顧</vt:lpstr>
      <vt:lpstr>So Far is good ?</vt:lpstr>
      <vt:lpstr>顧客的新要求</vt:lpstr>
      <vt:lpstr>因條件而異的程式碼</vt:lpstr>
      <vt:lpstr>因條件而異的程式碼</vt:lpstr>
      <vt:lpstr>簡化邏輯判斷 : State Pattern</vt:lpstr>
      <vt:lpstr>State Pattern ( 狀態範式 )</vt:lpstr>
      <vt:lpstr>State Pattern ( 狀態範式 )</vt:lpstr>
      <vt:lpstr>State Pattern ( 狀態範式 )</vt:lpstr>
      <vt:lpstr>PowerPoint 簡報</vt:lpstr>
      <vt:lpstr>State Pattern ( 狀態範式 )</vt:lpstr>
      <vt:lpstr>State Pattern ( 狀態範式 )</vt:lpstr>
      <vt:lpstr>State Pattern ( 狀態範式 )</vt:lpstr>
      <vt:lpstr>PowerPoint 簡報</vt:lpstr>
      <vt:lpstr>PowerPoint 簡報</vt:lpstr>
      <vt:lpstr>State Pattern ( 狀態範式 )</vt:lpstr>
      <vt:lpstr>結語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sereneyang</dc:creator>
  <cp:lastModifiedBy>研發部 賴建維</cp:lastModifiedBy>
  <cp:revision>139</cp:revision>
  <dcterms:created xsi:type="dcterms:W3CDTF">2015-04-27T03:36:03Z</dcterms:created>
  <dcterms:modified xsi:type="dcterms:W3CDTF">2015-06-03T09:13:36Z</dcterms:modified>
</cp:coreProperties>
</file>