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Lst>
  <p:sldSz cx="9144000" cy="6858000" type="screen4x3"/>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15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34" name="Imagen 33"/>
          <p:cNvPicPr/>
          <p:nvPr/>
        </p:nvPicPr>
        <p:blipFill>
          <a:blip r:embed="rId2"/>
          <a:stretch/>
        </p:blipFill>
        <p:spPr>
          <a:xfrm>
            <a:off x="2079000" y="1604520"/>
            <a:ext cx="4984920" cy="3977280"/>
          </a:xfrm>
          <a:prstGeom prst="rect">
            <a:avLst/>
          </a:prstGeom>
          <a:ln>
            <a:noFill/>
          </a:ln>
        </p:spPr>
      </p:pic>
      <p:pic>
        <p:nvPicPr>
          <p:cNvPr id="35" name="Imagen 34"/>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70" name="Imagen 69"/>
          <p:cNvPicPr/>
          <p:nvPr/>
        </p:nvPicPr>
        <p:blipFill>
          <a:blip r:embed="rId2"/>
          <a:stretch/>
        </p:blipFill>
        <p:spPr>
          <a:xfrm>
            <a:off x="2079000" y="1604520"/>
            <a:ext cx="4984920" cy="3977280"/>
          </a:xfrm>
          <a:prstGeom prst="rect">
            <a:avLst/>
          </a:prstGeom>
          <a:ln>
            <a:noFill/>
          </a:ln>
        </p:spPr>
      </p:pic>
      <p:pic>
        <p:nvPicPr>
          <p:cNvPr id="71" name="Imagen 70"/>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osf.io/3dekm"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869807" y="1162780"/>
            <a:ext cx="7770960" cy="14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600" b="1" i="1" spc="-1" dirty="0">
                <a:solidFill>
                  <a:srgbClr val="333F4F"/>
                </a:solidFill>
                <a:uFill>
                  <a:solidFill>
                    <a:srgbClr val="FFFFFF"/>
                  </a:solidFill>
                </a:uFill>
                <a:latin typeface="+mj-lt"/>
              </a:rPr>
              <a:t>Algorithms as a solution for traffic</a:t>
            </a:r>
            <a:endParaRPr lang="en-US" sz="3600" b="1" strike="noStrike" spc="-1" dirty="0">
              <a:solidFill>
                <a:srgbClr val="000000"/>
              </a:solidFill>
              <a:uFill>
                <a:solidFill>
                  <a:srgbClr val="FFFFFF"/>
                </a:solidFill>
              </a:uFill>
              <a:latin typeface="+mj-lt"/>
            </a:endParaRPr>
          </a:p>
          <a:p>
            <a:pPr algn="ctr">
              <a:lnSpc>
                <a:spcPct val="100000"/>
              </a:lnSpc>
            </a:pPr>
            <a:endParaRPr lang="en-US" sz="1800" b="0" strike="noStrike" spc="-1" dirty="0">
              <a:solidFill>
                <a:srgbClr val="000000"/>
              </a:solidFill>
              <a:uFill>
                <a:solidFill>
                  <a:srgbClr val="FFFFFF"/>
                </a:solidFill>
              </a:uFill>
              <a:latin typeface="Arial"/>
            </a:endParaRPr>
          </a:p>
        </p:txBody>
      </p:sp>
      <p:sp>
        <p:nvSpPr>
          <p:cNvPr id="73" name="CustomShape 2"/>
          <p:cNvSpPr/>
          <p:nvPr/>
        </p:nvSpPr>
        <p:spPr>
          <a:xfrm>
            <a:off x="467640" y="2952959"/>
            <a:ext cx="8456760" cy="18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US" sz="1800" b="0" strike="noStrike" spc="-1" dirty="0">
              <a:solidFill>
                <a:srgbClr val="000000"/>
              </a:solidFill>
              <a:uFill>
                <a:solidFill>
                  <a:srgbClr val="FFFFFF"/>
                </a:solidFill>
              </a:uFill>
              <a:latin typeface="Arial"/>
            </a:endParaRPr>
          </a:p>
          <a:p>
            <a:pPr algn="ctr">
              <a:lnSpc>
                <a:spcPct val="100000"/>
              </a:lnSpc>
            </a:pPr>
            <a:r>
              <a:rPr lang="en-US" sz="2400" b="1" i="1" spc="-1" dirty="0">
                <a:solidFill>
                  <a:srgbClr val="1F4E79"/>
                </a:solidFill>
                <a:uFill>
                  <a:solidFill>
                    <a:srgbClr val="FFFFFF"/>
                  </a:solidFill>
                </a:uFill>
                <a:latin typeface="Calibri"/>
              </a:rPr>
              <a:t>Juan David Valencia Torres</a:t>
            </a:r>
            <a:endParaRPr lang="en-US" sz="1800" b="0" strike="noStrike" spc="-1" dirty="0">
              <a:solidFill>
                <a:srgbClr val="000000"/>
              </a:solidFill>
              <a:uFill>
                <a:solidFill>
                  <a:srgbClr val="FFFFFF"/>
                </a:solidFill>
              </a:uFill>
              <a:latin typeface="Arial"/>
            </a:endParaRPr>
          </a:p>
          <a:p>
            <a:pPr algn="ctr">
              <a:lnSpc>
                <a:spcPct val="100000"/>
              </a:lnSpc>
            </a:pPr>
            <a:r>
              <a:rPr lang="en-US" sz="2400" b="1" i="1" strike="noStrike" spc="-1" dirty="0">
                <a:solidFill>
                  <a:srgbClr val="1F4E79"/>
                </a:solidFill>
                <a:uFill>
                  <a:solidFill>
                    <a:srgbClr val="FFFFFF"/>
                  </a:solidFill>
                </a:uFill>
                <a:latin typeface="Calibri"/>
                <a:ea typeface="DejaVu Sans"/>
              </a:rPr>
              <a:t>David Jose Cardona Nieves</a:t>
            </a:r>
            <a:endParaRPr lang="en-US" sz="1800" b="0" strike="noStrike" spc="-1" dirty="0">
              <a:solidFill>
                <a:srgbClr val="000000"/>
              </a:solidFill>
              <a:uFill>
                <a:solidFill>
                  <a:srgbClr val="FFFFFF"/>
                </a:solidFill>
              </a:uFill>
              <a:latin typeface="Arial"/>
            </a:endParaRPr>
          </a:p>
          <a:p>
            <a:pPr algn="ctr">
              <a:lnSpc>
                <a:spcPct val="100000"/>
              </a:lnSpc>
            </a:pPr>
            <a:r>
              <a:rPr lang="en-US" sz="2400" b="0" i="1" strike="noStrike" spc="-1" dirty="0">
                <a:solidFill>
                  <a:srgbClr val="1F4E79"/>
                </a:solidFill>
                <a:uFill>
                  <a:solidFill>
                    <a:srgbClr val="FFFFFF"/>
                  </a:solidFill>
                </a:uFill>
                <a:latin typeface="Calibri"/>
                <a:ea typeface="DejaVu Sans"/>
              </a:rPr>
              <a:t>Medellín, </a:t>
            </a:r>
            <a:r>
              <a:rPr lang="en-US" sz="2400" i="1" spc="-1" dirty="0">
                <a:solidFill>
                  <a:srgbClr val="1F4E79"/>
                </a:solidFill>
                <a:uFill>
                  <a:solidFill>
                    <a:srgbClr val="FFFFFF"/>
                  </a:solidFill>
                </a:uFill>
                <a:latin typeface="Calibri"/>
                <a:ea typeface="DejaVu Sans"/>
              </a:rPr>
              <a:t>01/06/2021</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257557" y="537579"/>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rgbClr val="333F4F"/>
                </a:solidFill>
                <a:uFill>
                  <a:solidFill>
                    <a:srgbClr val="FFFFFF"/>
                  </a:solidFill>
                </a:uFill>
                <a:latin typeface="+mj-lt"/>
                <a:ea typeface="DejaVu Sans"/>
              </a:rPr>
              <a:t>Data Structures</a:t>
            </a:r>
          </a:p>
        </p:txBody>
      </p:sp>
      <p:sp>
        <p:nvSpPr>
          <p:cNvPr id="76" name="CustomShape 2"/>
          <p:cNvSpPr/>
          <p:nvPr/>
        </p:nvSpPr>
        <p:spPr>
          <a:xfrm>
            <a:off x="660352" y="4327595"/>
            <a:ext cx="7828560"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en-US" sz="1600" b="1" i="1" spc="-1" dirty="0">
                <a:uFill>
                  <a:solidFill>
                    <a:srgbClr val="FFFFFF"/>
                  </a:solidFill>
                </a:uFill>
                <a:latin typeface="+mj-lt"/>
                <a:ea typeface="DejaVu Sans"/>
              </a:rPr>
              <a:t>Figure 1: </a:t>
            </a:r>
            <a:r>
              <a:rPr lang="en-US" sz="1600" i="1" spc="-1" dirty="0">
                <a:uFill>
                  <a:solidFill>
                    <a:srgbClr val="FFFFFF"/>
                  </a:solidFill>
                </a:uFill>
                <a:latin typeface="+mj-lt"/>
                <a:ea typeface="DejaVu Sans"/>
              </a:rPr>
              <a:t>Basic representation of the Adjacency Matrix used in the solution.</a:t>
            </a:r>
            <a:endParaRPr lang="en-US" sz="2000" i="1" strike="noStrike" spc="-1" dirty="0">
              <a:uFill>
                <a:solidFill>
                  <a:srgbClr val="FFFFFF"/>
                </a:solidFill>
              </a:uFill>
              <a:latin typeface="Arial"/>
            </a:endParaRPr>
          </a:p>
        </p:txBody>
      </p:sp>
      <p:pic>
        <p:nvPicPr>
          <p:cNvPr id="2050" name="Picture 2" descr="Graphs: Adjacency Matrices — Visual Tour Behind the Scenes | by Estefania  Cassingena Navone | Techmacademy | Medium">
            <a:extLst>
              <a:ext uri="{FF2B5EF4-FFF2-40B4-BE49-F238E27FC236}">
                <a16:creationId xmlns:a16="http://schemas.microsoft.com/office/drawing/2014/main" id="{69F0FFC0-03B7-46D4-B93A-38B56785B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03" y="1654107"/>
            <a:ext cx="4222380" cy="25447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19D223E-1CAA-433A-A4E9-21811D2E62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0595" y="1895766"/>
            <a:ext cx="3629045" cy="2174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357952" y="348311"/>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rgbClr val="333F4F"/>
                </a:solidFill>
                <a:uFill>
                  <a:solidFill>
                    <a:srgbClr val="FFFFFF"/>
                  </a:solidFill>
                </a:uFill>
                <a:latin typeface="+mj-lt"/>
                <a:ea typeface="DejaVu Sans"/>
              </a:rPr>
              <a:t>Algorithm and Complexity</a:t>
            </a:r>
          </a:p>
        </p:txBody>
      </p:sp>
      <p:sp>
        <p:nvSpPr>
          <p:cNvPr id="79" name="CustomShape 2"/>
          <p:cNvSpPr/>
          <p:nvPr/>
        </p:nvSpPr>
        <p:spPr>
          <a:xfrm>
            <a:off x="325104" y="4464335"/>
            <a:ext cx="4321962"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uFill>
                  <a:solidFill>
                    <a:srgbClr val="FFFFFF"/>
                  </a:solidFill>
                </a:uFill>
                <a:latin typeface="Arial"/>
                <a:ea typeface="Noto Sans CJK SC Regular"/>
              </a:rPr>
              <a:t>Figure 2:</a:t>
            </a:r>
            <a:r>
              <a:rPr lang="en-US" sz="1400" b="0" strike="noStrike" spc="-1" dirty="0">
                <a:solidFill>
                  <a:srgbClr val="000000"/>
                </a:solidFill>
                <a:uFill>
                  <a:solidFill>
                    <a:srgbClr val="FFFFFF"/>
                  </a:solidFill>
                </a:uFill>
                <a:latin typeface="Arial"/>
                <a:ea typeface="Noto Sans CJK SC Regular"/>
              </a:rPr>
              <a:t> </a:t>
            </a:r>
            <a:r>
              <a:rPr lang="en-US" sz="1400" spc="-1" dirty="0" err="1">
                <a:solidFill>
                  <a:srgbClr val="000000"/>
                </a:solidFill>
                <a:uFill>
                  <a:solidFill>
                    <a:srgbClr val="FFFFFF"/>
                  </a:solidFill>
                </a:uFill>
                <a:latin typeface="Arial"/>
                <a:ea typeface="Noto Sans CJK SC Regular"/>
              </a:rPr>
              <a:t>eVRP</a:t>
            </a:r>
            <a:r>
              <a:rPr lang="en-US" sz="1400" spc="-1" dirty="0">
                <a:solidFill>
                  <a:srgbClr val="000000"/>
                </a:solidFill>
                <a:uFill>
                  <a:solidFill>
                    <a:srgbClr val="FFFFFF"/>
                  </a:solidFill>
                </a:uFill>
                <a:latin typeface="Arial"/>
                <a:ea typeface="Noto Sans CJK SC Regular"/>
              </a:rPr>
              <a:t> example solved using the algorithm.</a:t>
            </a:r>
            <a:endParaRPr lang="en-US" sz="1400" b="0" strike="noStrike" spc="-1" dirty="0">
              <a:solidFill>
                <a:srgbClr val="000000"/>
              </a:solidFill>
              <a:uFill>
                <a:solidFill>
                  <a:srgbClr val="FFFFFF"/>
                </a:solidFill>
              </a:uFill>
              <a:latin typeface="Arial"/>
            </a:endParaRPr>
          </a:p>
        </p:txBody>
      </p:sp>
      <p:sp>
        <p:nvSpPr>
          <p:cNvPr id="81" name="CustomShape 3"/>
          <p:cNvSpPr/>
          <p:nvPr/>
        </p:nvSpPr>
        <p:spPr>
          <a:xfrm>
            <a:off x="4679914" y="4464335"/>
            <a:ext cx="4086700"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uFill>
                  <a:solidFill>
                    <a:srgbClr val="FFFFFF"/>
                  </a:solidFill>
                </a:uFill>
                <a:latin typeface="Arial"/>
                <a:ea typeface="Noto Sans CJK SC Regular"/>
              </a:rPr>
              <a:t>Table 1:</a:t>
            </a:r>
            <a:r>
              <a:rPr lang="en-US" sz="1400" b="0" strike="noStrike" spc="-1" dirty="0">
                <a:solidFill>
                  <a:srgbClr val="000000"/>
                </a:solidFill>
                <a:uFill>
                  <a:solidFill>
                    <a:srgbClr val="FFFFFF"/>
                  </a:solidFill>
                </a:uFill>
                <a:latin typeface="Arial"/>
                <a:ea typeface="Noto Sans CJK SC Regular"/>
              </a:rPr>
              <a:t> Time complexity of the algorithm being n the amount of nodes</a:t>
            </a:r>
            <a:r>
              <a:rPr lang="en-US" sz="1400" spc="-1" dirty="0">
                <a:solidFill>
                  <a:srgbClr val="000000"/>
                </a:solidFill>
                <a:uFill>
                  <a:solidFill>
                    <a:srgbClr val="FFFFFF"/>
                  </a:solidFill>
                </a:uFill>
                <a:latin typeface="Arial"/>
                <a:ea typeface="Noto Sans CJK SC Regular"/>
              </a:rPr>
              <a:t>.</a:t>
            </a:r>
            <a:endParaRPr lang="en-US" sz="1400" b="0" strike="noStrike" spc="-1" dirty="0">
              <a:solidFill>
                <a:srgbClr val="000000"/>
              </a:solidFill>
              <a:uFill>
                <a:solidFill>
                  <a:srgbClr val="FFFFFF"/>
                </a:solidFill>
              </a:uFill>
              <a:latin typeface="Arial"/>
            </a:endParaRPr>
          </a:p>
        </p:txBody>
      </p:sp>
      <p:graphicFrame>
        <p:nvGraphicFramePr>
          <p:cNvPr id="4" name="Tabla 4">
            <a:extLst>
              <a:ext uri="{FF2B5EF4-FFF2-40B4-BE49-F238E27FC236}">
                <a16:creationId xmlns:a16="http://schemas.microsoft.com/office/drawing/2014/main" id="{65456D18-C052-4FC6-A43C-48EF01E1C542}"/>
              </a:ext>
            </a:extLst>
          </p:cNvPr>
          <p:cNvGraphicFramePr>
            <a:graphicFrameLocks noGrp="1"/>
          </p:cNvGraphicFramePr>
          <p:nvPr>
            <p:extLst>
              <p:ext uri="{D42A27DB-BD31-4B8C-83A1-F6EECF244321}">
                <p14:modId xmlns:p14="http://schemas.microsoft.com/office/powerpoint/2010/main" val="145951304"/>
              </p:ext>
            </p:extLst>
          </p:nvPr>
        </p:nvGraphicFramePr>
        <p:xfrm>
          <a:off x="4663712" y="1785753"/>
          <a:ext cx="4102902" cy="2583392"/>
        </p:xfrm>
        <a:graphic>
          <a:graphicData uri="http://schemas.openxmlformats.org/drawingml/2006/table">
            <a:tbl>
              <a:tblPr firstRow="1" bandRow="1">
                <a:tableStyleId>{5C22544A-7EE6-4342-B048-85BDC9FD1C3A}</a:tableStyleId>
              </a:tblPr>
              <a:tblGrid>
                <a:gridCol w="2051451">
                  <a:extLst>
                    <a:ext uri="{9D8B030D-6E8A-4147-A177-3AD203B41FA5}">
                      <a16:colId xmlns:a16="http://schemas.microsoft.com/office/drawing/2014/main" val="174442031"/>
                    </a:ext>
                  </a:extLst>
                </a:gridCol>
                <a:gridCol w="2051451">
                  <a:extLst>
                    <a:ext uri="{9D8B030D-6E8A-4147-A177-3AD203B41FA5}">
                      <a16:colId xmlns:a16="http://schemas.microsoft.com/office/drawing/2014/main" val="2636407278"/>
                    </a:ext>
                  </a:extLst>
                </a:gridCol>
              </a:tblGrid>
              <a:tr h="311967">
                <a:tc>
                  <a:txBody>
                    <a:bodyPr/>
                    <a:lstStyle/>
                    <a:p>
                      <a:r>
                        <a:rPr lang="es-CO" sz="1400" dirty="0"/>
                        <a:t>Proceso</a:t>
                      </a:r>
                    </a:p>
                  </a:txBody>
                  <a:tcPr/>
                </a:tc>
                <a:tc>
                  <a:txBody>
                    <a:bodyPr/>
                    <a:lstStyle/>
                    <a:p>
                      <a:r>
                        <a:rPr lang="es-CO" sz="1400" dirty="0"/>
                        <a:t>Complejidad</a:t>
                      </a:r>
                    </a:p>
                  </a:txBody>
                  <a:tcPr/>
                </a:tc>
                <a:extLst>
                  <a:ext uri="{0D108BD9-81ED-4DB2-BD59-A6C34878D82A}">
                    <a16:rowId xmlns:a16="http://schemas.microsoft.com/office/drawing/2014/main" val="3281938197"/>
                  </a:ext>
                </a:extLst>
              </a:tr>
              <a:tr h="313300">
                <a:tc>
                  <a:txBody>
                    <a:bodyPr/>
                    <a:lstStyle/>
                    <a:p>
                      <a:r>
                        <a:rPr lang="es-CO" sz="1400" dirty="0"/>
                        <a:t>Creación matriz</a:t>
                      </a:r>
                    </a:p>
                  </a:txBody>
                  <a:tcPr/>
                </a:tc>
                <a:tc>
                  <a:txBody>
                    <a:bodyPr/>
                    <a:lstStyle/>
                    <a:p>
                      <a:r>
                        <a:rPr lang="es-CO" sz="1400" dirty="0"/>
                        <a:t>O(n^2)</a:t>
                      </a:r>
                    </a:p>
                  </a:txBody>
                  <a:tcPr/>
                </a:tc>
                <a:extLst>
                  <a:ext uri="{0D108BD9-81ED-4DB2-BD59-A6C34878D82A}">
                    <a16:rowId xmlns:a16="http://schemas.microsoft.com/office/drawing/2014/main" val="3727144143"/>
                  </a:ext>
                </a:extLst>
              </a:tr>
              <a:tr h="548275">
                <a:tc>
                  <a:txBody>
                    <a:bodyPr/>
                    <a:lstStyle/>
                    <a:p>
                      <a:r>
                        <a:rPr lang="es-CO" sz="1400" dirty="0"/>
                        <a:t>Búsqueda y acceso</a:t>
                      </a:r>
                    </a:p>
                  </a:txBody>
                  <a:tcPr/>
                </a:tc>
                <a:tc>
                  <a:txBody>
                    <a:bodyPr/>
                    <a:lstStyle/>
                    <a:p>
                      <a:r>
                        <a:rPr lang="es-CO" sz="1400" dirty="0"/>
                        <a:t>O(1)</a:t>
                      </a:r>
                    </a:p>
                  </a:txBody>
                  <a:tcPr/>
                </a:tc>
                <a:extLst>
                  <a:ext uri="{0D108BD9-81ED-4DB2-BD59-A6C34878D82A}">
                    <a16:rowId xmlns:a16="http://schemas.microsoft.com/office/drawing/2014/main" val="130961114"/>
                  </a:ext>
                </a:extLst>
              </a:tr>
              <a:tr h="548275">
                <a:tc>
                  <a:txBody>
                    <a:bodyPr/>
                    <a:lstStyle/>
                    <a:p>
                      <a:r>
                        <a:rPr lang="es-CO" sz="1400" dirty="0"/>
                        <a:t>Búsqueda vecinos</a:t>
                      </a:r>
                    </a:p>
                  </a:txBody>
                  <a:tcPr/>
                </a:tc>
                <a:tc>
                  <a:txBody>
                    <a:bodyPr/>
                    <a:lstStyle/>
                    <a:p>
                      <a:r>
                        <a:rPr lang="es-CO" sz="1400" dirty="0"/>
                        <a:t>O(n)</a:t>
                      </a:r>
                    </a:p>
                  </a:txBody>
                  <a:tcPr/>
                </a:tc>
                <a:extLst>
                  <a:ext uri="{0D108BD9-81ED-4DB2-BD59-A6C34878D82A}">
                    <a16:rowId xmlns:a16="http://schemas.microsoft.com/office/drawing/2014/main" val="3300252971"/>
                  </a:ext>
                </a:extLst>
              </a:tr>
              <a:tr h="313300">
                <a:tc>
                  <a:txBody>
                    <a:bodyPr/>
                    <a:lstStyle/>
                    <a:p>
                      <a:r>
                        <a:rPr lang="es-CO" sz="1400" dirty="0"/>
                        <a:t>Creación rutas</a:t>
                      </a:r>
                    </a:p>
                  </a:txBody>
                  <a:tcPr/>
                </a:tc>
                <a:tc>
                  <a:txBody>
                    <a:bodyPr/>
                    <a:lstStyle/>
                    <a:p>
                      <a:r>
                        <a:rPr lang="es-CO" sz="1400" dirty="0"/>
                        <a:t>O(n^3)</a:t>
                      </a:r>
                    </a:p>
                  </a:txBody>
                  <a:tcPr/>
                </a:tc>
                <a:extLst>
                  <a:ext uri="{0D108BD9-81ED-4DB2-BD59-A6C34878D82A}">
                    <a16:rowId xmlns:a16="http://schemas.microsoft.com/office/drawing/2014/main" val="2383713810"/>
                  </a:ext>
                </a:extLst>
              </a:tr>
              <a:tr h="548275">
                <a:tc>
                  <a:txBody>
                    <a:bodyPr/>
                    <a:lstStyle/>
                    <a:p>
                      <a:r>
                        <a:rPr lang="es-CO" sz="1400" b="1" dirty="0"/>
                        <a:t>COMPLEJIDAD TOTAL</a:t>
                      </a:r>
                    </a:p>
                  </a:txBody>
                  <a:tcPr/>
                </a:tc>
                <a:tc>
                  <a:txBody>
                    <a:bodyPr/>
                    <a:lstStyle/>
                    <a:p>
                      <a:r>
                        <a:rPr lang="es-CO" sz="1400" dirty="0"/>
                        <a:t>O(n^3)</a:t>
                      </a:r>
                    </a:p>
                  </a:txBody>
                  <a:tcPr/>
                </a:tc>
                <a:extLst>
                  <a:ext uri="{0D108BD9-81ED-4DB2-BD59-A6C34878D82A}">
                    <a16:rowId xmlns:a16="http://schemas.microsoft.com/office/drawing/2014/main" val="954139219"/>
                  </a:ext>
                </a:extLst>
              </a:tr>
            </a:tbl>
          </a:graphicData>
        </a:graphic>
      </p:graphicFrame>
      <p:pic>
        <p:nvPicPr>
          <p:cNvPr id="4098" name="Picture 2" descr="Algorithms | Free Full-Text | A Heuristic Approach for a Real-World  Electric Vehicle Routing Problem | HTML">
            <a:extLst>
              <a:ext uri="{FF2B5EF4-FFF2-40B4-BE49-F238E27FC236}">
                <a16:creationId xmlns:a16="http://schemas.microsoft.com/office/drawing/2014/main" id="{1C79AB13-9828-4CE9-A1CD-09BA9EBAEC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626" y="1785753"/>
            <a:ext cx="3502919" cy="25833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57660" y="433215"/>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rgbClr val="333F4F"/>
                </a:solidFill>
                <a:uFill>
                  <a:solidFill>
                    <a:srgbClr val="FFFFFF"/>
                  </a:solidFill>
                </a:uFill>
                <a:latin typeface="+mj-lt"/>
                <a:ea typeface="DejaVu Sans"/>
              </a:rPr>
              <a:t>Algorithm design criteria</a:t>
            </a:r>
          </a:p>
        </p:txBody>
      </p:sp>
      <p:sp>
        <p:nvSpPr>
          <p:cNvPr id="2" name="CuadroTexto 1"/>
          <p:cNvSpPr txBox="1"/>
          <p:nvPr/>
        </p:nvSpPr>
        <p:spPr>
          <a:xfrm>
            <a:off x="545414" y="3218919"/>
            <a:ext cx="8053168" cy="2308324"/>
          </a:xfrm>
          <a:prstGeom prst="rect">
            <a:avLst/>
          </a:prstGeom>
          <a:noFill/>
        </p:spPr>
        <p:txBody>
          <a:bodyPr wrap="square" rtlCol="0">
            <a:spAutoFit/>
          </a:bodyPr>
          <a:lstStyle/>
          <a:p>
            <a:endParaRPr lang="es-CO" sz="1600" dirty="0"/>
          </a:p>
          <a:p>
            <a:endParaRPr lang="es-CO" sz="1600" dirty="0"/>
          </a:p>
          <a:p>
            <a:pPr algn="just"/>
            <a:r>
              <a:rPr lang="en-US" sz="1600" dirty="0"/>
              <a:t>Our algorithm was designed under the premise of obtaining good results with lower processing costs than those offered by other types of algorithms such as genetic algorithms, brute force, among others.</a:t>
            </a:r>
          </a:p>
          <a:p>
            <a:pPr algn="just"/>
            <a:endParaRPr lang="en-US" sz="1600" dirty="0"/>
          </a:p>
          <a:p>
            <a:pPr algn="just"/>
            <a:r>
              <a:rPr lang="en-US" sz="1600" dirty="0"/>
              <a:t>It is for this reason that the algorithm chosen as the fundamental base of our project is the NNA (Nearest Neighbor Algorithm) given the demand for optimization in the processes of product distribution and the particular needs of potential customers.</a:t>
            </a:r>
            <a:endParaRPr lang="es-CO" sz="1600" dirty="0"/>
          </a:p>
        </p:txBody>
      </p:sp>
      <p:pic>
        <p:nvPicPr>
          <p:cNvPr id="3074" name="Picture 2" descr="Distance metrics and K-Nearest Neighbor (KNN) | by Luigi Fiori | Medium">
            <a:extLst>
              <a:ext uri="{FF2B5EF4-FFF2-40B4-BE49-F238E27FC236}">
                <a16:creationId xmlns:a16="http://schemas.microsoft.com/office/drawing/2014/main" id="{9A6BB1DF-698B-4177-9B45-6B3CBB4F26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7257" y="1151466"/>
            <a:ext cx="3629481" cy="2425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243360" y="302378"/>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rgbClr val="333F4F"/>
                </a:solidFill>
                <a:uFill>
                  <a:solidFill>
                    <a:srgbClr val="FFFFFF"/>
                  </a:solidFill>
                </a:uFill>
                <a:latin typeface="+mj-lt"/>
                <a:ea typeface="DejaVu Sans"/>
              </a:rPr>
              <a:t>Time and Memory Consumption</a:t>
            </a:r>
          </a:p>
        </p:txBody>
      </p:sp>
      <p:sp>
        <p:nvSpPr>
          <p:cNvPr id="11" name="CustomShape 2"/>
          <p:cNvSpPr/>
          <p:nvPr/>
        </p:nvSpPr>
        <p:spPr>
          <a:xfrm>
            <a:off x="959646" y="5127008"/>
            <a:ext cx="7224705" cy="48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uFill>
                  <a:solidFill>
                    <a:srgbClr val="FFFFFF"/>
                  </a:solidFill>
                </a:uFill>
                <a:latin typeface="Arial"/>
                <a:ea typeface="Noto Sans CJK SC Regular"/>
              </a:rPr>
              <a:t>Figure 3 &amp; 4 :</a:t>
            </a:r>
            <a:r>
              <a:rPr lang="en-US" sz="1400" b="0" strike="noStrike" spc="-1" dirty="0">
                <a:solidFill>
                  <a:srgbClr val="000000"/>
                </a:solidFill>
                <a:uFill>
                  <a:solidFill>
                    <a:srgbClr val="FFFFFF"/>
                  </a:solidFill>
                </a:uFill>
                <a:latin typeface="Arial"/>
                <a:ea typeface="Noto Sans CJK SC Regular"/>
              </a:rPr>
              <a:t> Time and memory consumption of the algorithm</a:t>
            </a:r>
            <a:endParaRPr lang="en-US" sz="1400" b="0" strike="noStrike" spc="-1" dirty="0">
              <a:solidFill>
                <a:srgbClr val="000000"/>
              </a:solidFill>
              <a:uFill>
                <a:solidFill>
                  <a:srgbClr val="FFFFFF"/>
                </a:solidFill>
              </a:uFill>
              <a:latin typeface="Arial"/>
            </a:endParaRPr>
          </a:p>
        </p:txBody>
      </p:sp>
      <p:pic>
        <p:nvPicPr>
          <p:cNvPr id="7" name="Imagen 6">
            <a:extLst>
              <a:ext uri="{FF2B5EF4-FFF2-40B4-BE49-F238E27FC236}">
                <a16:creationId xmlns:a16="http://schemas.microsoft.com/office/drawing/2014/main" id="{F1C237AD-6779-4384-8490-9C8107FF8FA8}"/>
              </a:ext>
            </a:extLst>
          </p:cNvPr>
          <p:cNvPicPr>
            <a:picLocks noChangeAspect="1"/>
          </p:cNvPicPr>
          <p:nvPr/>
        </p:nvPicPr>
        <p:blipFill>
          <a:blip r:embed="rId2"/>
          <a:stretch>
            <a:fillRect/>
          </a:stretch>
        </p:blipFill>
        <p:spPr>
          <a:xfrm>
            <a:off x="2569854" y="1081425"/>
            <a:ext cx="4004287" cy="1934991"/>
          </a:xfrm>
          <a:prstGeom prst="rect">
            <a:avLst/>
          </a:prstGeom>
        </p:spPr>
      </p:pic>
      <p:pic>
        <p:nvPicPr>
          <p:cNvPr id="13" name="Imagen 12">
            <a:extLst>
              <a:ext uri="{FF2B5EF4-FFF2-40B4-BE49-F238E27FC236}">
                <a16:creationId xmlns:a16="http://schemas.microsoft.com/office/drawing/2014/main" id="{F2D054B4-ED3E-481C-852E-CB54EC88A634}"/>
              </a:ext>
            </a:extLst>
          </p:cNvPr>
          <p:cNvPicPr>
            <a:picLocks noChangeAspect="1"/>
          </p:cNvPicPr>
          <p:nvPr/>
        </p:nvPicPr>
        <p:blipFill>
          <a:blip r:embed="rId3"/>
          <a:stretch>
            <a:fillRect/>
          </a:stretch>
        </p:blipFill>
        <p:spPr>
          <a:xfrm>
            <a:off x="1880810" y="3285487"/>
            <a:ext cx="5382376" cy="167663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271935" y="254160"/>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rgbClr val="333F4F"/>
                </a:solidFill>
                <a:uFill>
                  <a:solidFill>
                    <a:srgbClr val="FFFFFF"/>
                  </a:solidFill>
                </a:uFill>
                <a:latin typeface="+mj-lt"/>
                <a:ea typeface="DejaVu Sans"/>
              </a:rPr>
              <a:t>Software prototype</a:t>
            </a:r>
          </a:p>
        </p:txBody>
      </p:sp>
      <p:sp>
        <p:nvSpPr>
          <p:cNvPr id="88" name="CustomShape 2"/>
          <p:cNvSpPr/>
          <p:nvPr/>
        </p:nvSpPr>
        <p:spPr>
          <a:xfrm>
            <a:off x="1056240" y="5068428"/>
            <a:ext cx="7031520" cy="4552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600" b="1" strike="noStrike" spc="-1" dirty="0">
                <a:solidFill>
                  <a:srgbClr val="000000"/>
                </a:solidFill>
                <a:uFill>
                  <a:solidFill>
                    <a:srgbClr val="FFFFFF"/>
                  </a:solidFill>
                </a:uFill>
                <a:latin typeface="Arial"/>
                <a:ea typeface="Noto Sans CJK SC Regular"/>
              </a:rPr>
              <a:t>Figure 4:</a:t>
            </a:r>
            <a:r>
              <a:rPr lang="en-US" sz="1600" b="0" strike="noStrike" spc="-1" dirty="0">
                <a:solidFill>
                  <a:srgbClr val="000000"/>
                </a:solidFill>
                <a:uFill>
                  <a:solidFill>
                    <a:srgbClr val="FFFFFF"/>
                  </a:solidFill>
                </a:uFill>
                <a:latin typeface="Arial"/>
                <a:ea typeface="Noto Sans CJK SC Regular"/>
              </a:rPr>
              <a:t> </a:t>
            </a:r>
            <a:r>
              <a:rPr lang="en-US" sz="1600" spc="-1" dirty="0">
                <a:solidFill>
                  <a:srgbClr val="000000"/>
                </a:solidFill>
                <a:uFill>
                  <a:solidFill>
                    <a:srgbClr val="FFFFFF"/>
                  </a:solidFill>
                </a:uFill>
                <a:latin typeface="Arial"/>
                <a:ea typeface="Noto Sans CJK SC Regular"/>
              </a:rPr>
              <a:t>Functional use representation of the algorithm</a:t>
            </a:r>
            <a:endParaRPr lang="en-US" sz="1800" b="0" strike="noStrike" spc="-1" dirty="0">
              <a:solidFill>
                <a:srgbClr val="000000"/>
              </a:solidFill>
              <a:uFill>
                <a:solidFill>
                  <a:srgbClr val="FFFFFF"/>
                </a:solidFill>
              </a:uFill>
              <a:latin typeface="Arial"/>
            </a:endParaRPr>
          </a:p>
        </p:txBody>
      </p:sp>
      <p:sp>
        <p:nvSpPr>
          <p:cNvPr id="14" name="CuadroTexto 13"/>
          <p:cNvSpPr txBox="1"/>
          <p:nvPr/>
        </p:nvSpPr>
        <p:spPr>
          <a:xfrm>
            <a:off x="4892319" y="4698771"/>
            <a:ext cx="4671935" cy="307777"/>
          </a:xfrm>
          <a:prstGeom prst="rect">
            <a:avLst/>
          </a:prstGeom>
          <a:noFill/>
        </p:spPr>
        <p:txBody>
          <a:bodyPr wrap="square" rtlCol="0">
            <a:spAutoFit/>
          </a:bodyPr>
          <a:lstStyle/>
          <a:p>
            <a:pPr algn="ctr"/>
            <a:r>
              <a:rPr lang="es-CO" sz="1400" i="1" dirty="0" err="1"/>
              <a:t>Extracted</a:t>
            </a:r>
            <a:r>
              <a:rPr lang="es-CO" sz="1400" i="1" dirty="0"/>
              <a:t> </a:t>
            </a:r>
            <a:r>
              <a:rPr lang="es-CO" sz="1400" i="1" dirty="0" err="1"/>
              <a:t>from</a:t>
            </a:r>
            <a:r>
              <a:rPr lang="es-CO" sz="1400" i="1" dirty="0"/>
              <a:t> https://bit.ly/2TumiiN</a:t>
            </a:r>
          </a:p>
        </p:txBody>
      </p:sp>
      <p:pic>
        <p:nvPicPr>
          <p:cNvPr id="1026" name="Picture 2" descr="Evacuation vehicle routing problem (EVRP). | Download Scientific Diagram">
            <a:extLst>
              <a:ext uri="{FF2B5EF4-FFF2-40B4-BE49-F238E27FC236}">
                <a16:creationId xmlns:a16="http://schemas.microsoft.com/office/drawing/2014/main" id="{450E9D2F-75C7-4715-B128-08DB0166F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164996"/>
            <a:ext cx="8096250" cy="3533775"/>
          </a:xfrm>
          <a:prstGeom prst="rect">
            <a:avLst/>
          </a:prstGeom>
          <a:noFill/>
          <a:ln w="28575">
            <a:solidFill>
              <a:srgbClr val="002060"/>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342900" y="330953"/>
            <a:ext cx="7885440" cy="614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2800" b="1" i="1" spc="-1" dirty="0">
                <a:solidFill>
                  <a:srgbClr val="333F4F"/>
                </a:solidFill>
                <a:uFill>
                  <a:solidFill>
                    <a:srgbClr val="FFFFFF"/>
                  </a:solidFill>
                </a:uFill>
                <a:latin typeface="+mj-lt"/>
                <a:ea typeface="DejaVu Sans"/>
              </a:rPr>
              <a:t>Report uploaded to osf.io</a:t>
            </a:r>
          </a:p>
        </p:txBody>
      </p:sp>
      <p:sp>
        <p:nvSpPr>
          <p:cNvPr id="90" name="TextShape 2"/>
          <p:cNvSpPr txBox="1"/>
          <p:nvPr/>
        </p:nvSpPr>
        <p:spPr>
          <a:xfrm>
            <a:off x="600075" y="1268730"/>
            <a:ext cx="8172450" cy="1393560"/>
          </a:xfrm>
          <a:prstGeom prst="rect">
            <a:avLst/>
          </a:prstGeom>
          <a:noFill/>
          <a:ln>
            <a:noFill/>
          </a:ln>
        </p:spPr>
        <p:txBody>
          <a:bodyPr lIns="90000" tIns="45000" rIns="90000" bIns="45000"/>
          <a:lstStyle/>
          <a:p>
            <a:pPr algn="just">
              <a:buClr>
                <a:srgbClr val="000000"/>
              </a:buClr>
              <a:buSzPct val="45000"/>
            </a:pPr>
            <a:r>
              <a:rPr lang="es-CO" sz="1800" b="0" strike="noStrike" spc="-1" dirty="0">
                <a:solidFill>
                  <a:srgbClr val="00000A"/>
                </a:solidFill>
                <a:uFill>
                  <a:solidFill>
                    <a:srgbClr val="FFFFFF"/>
                  </a:solidFill>
                </a:uFill>
                <a:latin typeface="+mj-lt"/>
              </a:rPr>
              <a:t>Nieves, D. J. C., &amp; Valencia, J. D. (2021, June 2). Proyecto ED2. </a:t>
            </a:r>
            <a:r>
              <a:rPr lang="es-CO" sz="1800" b="0" strike="noStrike" spc="-1" dirty="0" err="1">
                <a:solidFill>
                  <a:srgbClr val="00000A"/>
                </a:solidFill>
                <a:uFill>
                  <a:solidFill>
                    <a:srgbClr val="FFFFFF"/>
                  </a:solidFill>
                </a:uFill>
                <a:latin typeface="+mj-lt"/>
              </a:rPr>
              <a:t>Retrieved</a:t>
            </a:r>
            <a:r>
              <a:rPr lang="es-CO" sz="1800" b="0" strike="noStrike" spc="-1" dirty="0">
                <a:solidFill>
                  <a:srgbClr val="00000A"/>
                </a:solidFill>
                <a:uFill>
                  <a:solidFill>
                    <a:srgbClr val="FFFFFF"/>
                  </a:solidFill>
                </a:uFill>
                <a:latin typeface="+mj-lt"/>
              </a:rPr>
              <a:t> </a:t>
            </a:r>
            <a:r>
              <a:rPr lang="es-CO" sz="1800" b="0" strike="noStrike" spc="-1" dirty="0" err="1">
                <a:solidFill>
                  <a:srgbClr val="00000A"/>
                </a:solidFill>
                <a:uFill>
                  <a:solidFill>
                    <a:srgbClr val="FFFFFF"/>
                  </a:solidFill>
                </a:uFill>
                <a:latin typeface="+mj-lt"/>
              </a:rPr>
              <a:t>from</a:t>
            </a:r>
            <a:r>
              <a:rPr lang="es-CO" sz="1800" b="0" strike="noStrike" spc="-1" dirty="0">
                <a:solidFill>
                  <a:srgbClr val="00000A"/>
                </a:solidFill>
                <a:uFill>
                  <a:solidFill>
                    <a:srgbClr val="FFFFFF"/>
                  </a:solidFill>
                </a:uFill>
                <a:latin typeface="+mj-lt"/>
              </a:rPr>
              <a:t> </a:t>
            </a:r>
            <a:r>
              <a:rPr lang="es-CO" sz="1800" b="0" strike="noStrike" spc="-1" dirty="0">
                <a:solidFill>
                  <a:srgbClr val="00000A"/>
                </a:solidFill>
                <a:uFill>
                  <a:solidFill>
                    <a:srgbClr val="FFFFFF"/>
                  </a:solidFill>
                </a:uFill>
                <a:latin typeface="+mj-lt"/>
                <a:hlinkClick r:id="rId2" action="ppaction://hlinkfile"/>
              </a:rPr>
              <a:t>osf.io/3dekm</a:t>
            </a:r>
            <a:endParaRPr lang="en-US" sz="1800" b="0" strike="noStrike" spc="-1" dirty="0">
              <a:solidFill>
                <a:srgbClr val="000000"/>
              </a:solidFill>
              <a:uFill>
                <a:solidFill>
                  <a:srgbClr val="FFFFFF"/>
                </a:solidFill>
              </a:uFill>
              <a:latin typeface="+mj-lt"/>
            </a:endParaRPr>
          </a:p>
        </p:txBody>
      </p:sp>
      <p:pic>
        <p:nvPicPr>
          <p:cNvPr id="3" name="Imagen 2">
            <a:extLst>
              <a:ext uri="{FF2B5EF4-FFF2-40B4-BE49-F238E27FC236}">
                <a16:creationId xmlns:a16="http://schemas.microsoft.com/office/drawing/2014/main" id="{698BED22-0E78-4C80-AD5D-90C656B6B5FD}"/>
              </a:ext>
            </a:extLst>
          </p:cNvPr>
          <p:cNvPicPr>
            <a:picLocks noChangeAspect="1"/>
          </p:cNvPicPr>
          <p:nvPr/>
        </p:nvPicPr>
        <p:blipFill>
          <a:blip r:embed="rId3"/>
          <a:stretch>
            <a:fillRect/>
          </a:stretch>
        </p:blipFill>
        <p:spPr>
          <a:xfrm>
            <a:off x="1354666" y="2035403"/>
            <a:ext cx="6434667" cy="342686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Presentación2</Template>
  <TotalTime>1644</TotalTime>
  <Words>253</Words>
  <Application>Microsoft Office PowerPoint</Application>
  <PresentationFormat>Presentación en pantalla (4:3)</PresentationFormat>
  <Paragraphs>35</Paragraphs>
  <Slides>7</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7</vt:i4>
      </vt:variant>
    </vt:vector>
  </HeadingPairs>
  <TitlesOfParts>
    <vt:vector size="13" baseType="lpstr">
      <vt:lpstr>Arial</vt:lpstr>
      <vt:lpstr>Calibri</vt:lpstr>
      <vt:lpstr>Symbol</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eafit</dc:creator>
  <dc:description/>
  <cp:lastModifiedBy>David Jose Cardona Nieves</cp:lastModifiedBy>
  <cp:revision>104</cp:revision>
  <dcterms:created xsi:type="dcterms:W3CDTF">2015-03-03T14:30:17Z</dcterms:created>
  <dcterms:modified xsi:type="dcterms:W3CDTF">2021-06-02T02:12:32Z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