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9AE61-E149-4CD7-AAB6-6B2EEB1BDCC4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C6CCE-AC55-41E0-A8F6-1A6DC03C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89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E6C7-C807-456F-A3BF-EE00432FA3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E6C7-C807-456F-A3BF-EE00432FA32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E6C7-C807-456F-A3BF-EE00432FA3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56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7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7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4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5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12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26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CAFA-0F09-408E-96D2-EC835D630F19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46CF-83FD-42E9-ADD2-906F79D0C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8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66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FireBIRD</a:t>
            </a:r>
            <a:r>
              <a:rPr lang="de-DE" dirty="0" smtClean="0"/>
              <a:t> Mission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1772816"/>
            <a:ext cx="7694613" cy="399256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Constellation of </a:t>
            </a:r>
            <a:r>
              <a:rPr lang="en-US" sz="1600" dirty="0" smtClean="0"/>
              <a:t>2 tilting satellites : </a:t>
            </a:r>
            <a:endParaRPr lang="de-DE" sz="1600" dirty="0" smtClean="0"/>
          </a:p>
          <a:p>
            <a:pPr lvl="1"/>
            <a:r>
              <a:rPr lang="de-DE" sz="1600" dirty="0" smtClean="0"/>
              <a:t>TET-1 (</a:t>
            </a:r>
            <a:r>
              <a:rPr lang="de-DE" sz="1600" dirty="0" err="1" smtClean="0"/>
              <a:t>launch</a:t>
            </a:r>
            <a:r>
              <a:rPr lang="de-DE" sz="1600" dirty="0" smtClean="0"/>
              <a:t> </a:t>
            </a:r>
            <a:r>
              <a:rPr lang="de-DE" sz="1600" dirty="0" err="1" smtClean="0"/>
              <a:t>July</a:t>
            </a:r>
            <a:r>
              <a:rPr lang="de-DE" sz="1600" dirty="0" smtClean="0"/>
              <a:t> 2012), </a:t>
            </a:r>
          </a:p>
          <a:p>
            <a:pPr lvl="1"/>
            <a:r>
              <a:rPr lang="de-DE" sz="1600" dirty="0" smtClean="0"/>
              <a:t>BIROS (</a:t>
            </a:r>
            <a:r>
              <a:rPr lang="de-DE" sz="1600" dirty="0" err="1" smtClean="0"/>
              <a:t>launch</a:t>
            </a:r>
            <a:r>
              <a:rPr lang="de-DE" sz="1600" dirty="0" smtClean="0"/>
              <a:t> June 2016)</a:t>
            </a:r>
            <a:br>
              <a:rPr lang="de-DE" sz="1600" dirty="0" smtClean="0"/>
            </a:br>
            <a:endParaRPr lang="de-DE" sz="1600" dirty="0" smtClean="0"/>
          </a:p>
          <a:p>
            <a:r>
              <a:rPr lang="en-US" sz="1600" dirty="0" smtClean="0"/>
              <a:t>Orbit (sun-</a:t>
            </a:r>
            <a:r>
              <a:rPr lang="en-US" sz="1600" dirty="0" err="1" smtClean="0"/>
              <a:t>sychronus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dirty="0" smtClean="0"/>
              <a:t>TET-1:  438 km </a:t>
            </a:r>
            <a:r>
              <a:rPr lang="de-DE" sz="1600" dirty="0" smtClean="0"/>
              <a:t>(</a:t>
            </a:r>
            <a:r>
              <a:rPr lang="de-DE" sz="1600" dirty="0" err="1" smtClean="0"/>
              <a:t>asc</a:t>
            </a:r>
            <a:r>
              <a:rPr lang="de-DE" sz="1600" dirty="0" smtClean="0"/>
              <a:t>.), LTAN </a:t>
            </a:r>
            <a:r>
              <a:rPr lang="en-US" sz="1600" dirty="0" smtClean="0"/>
              <a:t>13:50 UCT</a:t>
            </a:r>
            <a:endParaRPr lang="de-DE" sz="1600" dirty="0"/>
          </a:p>
          <a:p>
            <a:pPr lvl="1"/>
            <a:r>
              <a:rPr lang="en-US" sz="1600" dirty="0" smtClean="0"/>
              <a:t>BIROS: 510 km </a:t>
            </a:r>
            <a:r>
              <a:rPr lang="de-DE" sz="1600" dirty="0" smtClean="0"/>
              <a:t>(</a:t>
            </a:r>
            <a:r>
              <a:rPr lang="de-DE" sz="1600" dirty="0" err="1" smtClean="0"/>
              <a:t>desc</a:t>
            </a:r>
            <a:r>
              <a:rPr lang="de-DE" sz="1600" dirty="0" smtClean="0"/>
              <a:t>.), </a:t>
            </a:r>
            <a:r>
              <a:rPr lang="de-DE" sz="1600" dirty="0"/>
              <a:t>LTAN 21:40 </a:t>
            </a:r>
            <a:r>
              <a:rPr lang="en-US" sz="1600" dirty="0" smtClean="0"/>
              <a:t>UCT</a:t>
            </a:r>
            <a:br>
              <a:rPr lang="en-US" sz="1600" dirty="0" smtClean="0"/>
            </a:br>
            <a:endParaRPr lang="en-US" sz="1600" dirty="0" smtClean="0"/>
          </a:p>
          <a:p>
            <a:pPr marL="0" lvl="1"/>
            <a:r>
              <a:rPr lang="en-US" sz="1600" dirty="0" smtClean="0"/>
              <a:t> </a:t>
            </a:r>
            <a:r>
              <a:rPr lang="de-DE" sz="1600" dirty="0"/>
              <a:t>Repetition rate: </a:t>
            </a:r>
          </a:p>
          <a:p>
            <a:pPr marL="452438" lvl="2"/>
            <a:r>
              <a:rPr lang="de-DE" sz="1600" dirty="0"/>
              <a:t>    &lt; 5 </a:t>
            </a:r>
            <a:r>
              <a:rPr lang="de-DE" sz="1600" dirty="0" err="1"/>
              <a:t>days</a:t>
            </a:r>
            <a:r>
              <a:rPr lang="de-DE" sz="1600" dirty="0"/>
              <a:t> (TET-1)</a:t>
            </a:r>
          </a:p>
          <a:p>
            <a:pPr marL="452438" lvl="2"/>
            <a:r>
              <a:rPr lang="de-DE" sz="1600" dirty="0"/>
              <a:t>    &lt; 3,5 (TET-1 +  BIROS)</a:t>
            </a:r>
            <a:br>
              <a:rPr lang="de-DE" sz="1600" dirty="0"/>
            </a:br>
            <a:endParaRPr lang="de-DE" sz="1600" dirty="0"/>
          </a:p>
          <a:p>
            <a:pPr marL="285750" lvl="1" indent="-285750"/>
            <a:r>
              <a:rPr lang="de-DE" sz="1600" dirty="0" err="1"/>
              <a:t>Depending</a:t>
            </a:r>
            <a:r>
              <a:rPr lang="de-DE" sz="1600" dirty="0"/>
              <a:t> on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on </a:t>
            </a:r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consecutive</a:t>
            </a:r>
            <a:r>
              <a:rPr lang="de-DE" sz="1600" dirty="0"/>
              <a:t> </a:t>
            </a:r>
            <a:r>
              <a:rPr lang="de-DE" sz="1600" dirty="0" err="1"/>
              <a:t>days</a:t>
            </a:r>
            <a:r>
              <a:rPr lang="de-DE" sz="1600" dirty="0"/>
              <a:t> </a:t>
            </a:r>
            <a:r>
              <a:rPr lang="de-DE" sz="1600" dirty="0" err="1"/>
              <a:t>possible</a:t>
            </a:r>
            <a:endParaRPr lang="de-DE" sz="1600" dirty="0"/>
          </a:p>
          <a:p>
            <a:pPr marL="0" lvl="1"/>
            <a:endParaRPr lang="de-DE" sz="1600" dirty="0"/>
          </a:p>
          <a:p>
            <a:pPr marL="0" lvl="1"/>
            <a:endParaRPr lang="de-DE" sz="1600" dirty="0"/>
          </a:p>
          <a:p>
            <a:pPr marL="446087" lvl="1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de-DE" sz="1600" dirty="0" smtClean="0"/>
          </a:p>
          <a:p>
            <a:pPr lvl="1"/>
            <a:endParaRPr lang="en-US" sz="1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Folie </a:t>
            </a:r>
            <a:fld id="{0F56E16D-A5C4-4089-94FB-81F6D6F64B2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80323" y="333128"/>
            <a:ext cx="2520280" cy="72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kern="0" dirty="0"/>
          </a:p>
        </p:txBody>
      </p:sp>
      <p:pic>
        <p:nvPicPr>
          <p:cNvPr id="1026" name="Picture 2" descr="http://www.redshift-live.com/binaries/asset/image/37585/image/TET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04" y="1773238"/>
            <a:ext cx="311534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FireBIRD</a:t>
            </a:r>
            <a:r>
              <a:rPr lang="de-DE" dirty="0" smtClean="0"/>
              <a:t>-Data an </a:t>
            </a:r>
            <a:r>
              <a:rPr lang="de-DE" dirty="0" err="1" smtClean="0"/>
              <a:t>Acquisition</a:t>
            </a:r>
            <a:r>
              <a:rPr lang="de-DE" dirty="0" smtClean="0"/>
              <a:t> Modes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Folie </a:t>
            </a:r>
            <a:fld id="{0F56E16D-A5C4-4089-94FB-81F6D6F64B26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Picture 2" descr="http://www.redshift-live.com/binaries/asset/image/37585/image/TET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37" y="1773238"/>
            <a:ext cx="311534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1061514" y="227874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Sensors: </a:t>
            </a:r>
          </a:p>
          <a:p>
            <a:pPr lvl="1"/>
            <a:r>
              <a:rPr lang="de-DE" sz="1600" dirty="0"/>
              <a:t>2 Infrared </a:t>
            </a:r>
            <a:r>
              <a:rPr lang="de-DE" sz="1600" dirty="0" err="1"/>
              <a:t>cameras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staggered</a:t>
            </a:r>
            <a:r>
              <a:rPr lang="de-DE" sz="1600" dirty="0"/>
              <a:t>  </a:t>
            </a:r>
            <a:r>
              <a:rPr lang="de-DE" sz="1600" dirty="0" err="1"/>
              <a:t>detectors</a:t>
            </a:r>
            <a:r>
              <a:rPr lang="de-DE" sz="1600" dirty="0"/>
              <a:t> </a:t>
            </a:r>
          </a:p>
          <a:p>
            <a:pPr lvl="1"/>
            <a:r>
              <a:rPr lang="de-DE" sz="1600" dirty="0" err="1"/>
              <a:t>One</a:t>
            </a:r>
            <a:r>
              <a:rPr lang="de-DE" sz="1600" dirty="0"/>
              <a:t> 3-channel VIS/ NIR - </a:t>
            </a:r>
            <a:r>
              <a:rPr lang="de-DE" sz="1600" dirty="0" err="1"/>
              <a:t>camera</a:t>
            </a:r>
            <a:r>
              <a:rPr lang="de-DE" sz="1600" dirty="0"/>
              <a:t> </a:t>
            </a:r>
          </a:p>
        </p:txBody>
      </p:sp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975616"/>
              </p:ext>
            </p:extLst>
          </p:nvPr>
        </p:nvGraphicFramePr>
        <p:xfrm>
          <a:off x="755649" y="4293096"/>
          <a:ext cx="8136832" cy="1728192"/>
        </p:xfrm>
        <a:graphic>
          <a:graphicData uri="http://schemas.openxmlformats.org/drawingml/2006/table">
            <a:tbl>
              <a:tblPr firstRow="1" firstCol="1" bandRow="1"/>
              <a:tblGrid>
                <a:gridCol w="1056909"/>
                <a:gridCol w="2615426"/>
                <a:gridCol w="2160240"/>
                <a:gridCol w="2304257"/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Band </a:t>
                      </a: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No.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Spectral characteristic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Wavelength (nm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)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b="1" dirty="0" smtClean="0">
                          <a:effectLst/>
                          <a:latin typeface="+mn-lt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dirty="0" err="1" smtClean="0">
                          <a:effectLst/>
                          <a:latin typeface="+mn-lt"/>
                          <a:ea typeface="Times New Roman"/>
                          <a:cs typeface="Arial" panose="020B0604020202020204" pitchFamily="34" charset="0"/>
                        </a:rPr>
                        <a:t>Looking</a:t>
                      </a:r>
                      <a:r>
                        <a:rPr lang="de-DE" sz="1600" b="1" dirty="0" smtClean="0">
                          <a:effectLst/>
                          <a:latin typeface="+mn-lt"/>
                          <a:ea typeface="Times New Roman"/>
                          <a:cs typeface="Arial" panose="020B0604020202020204" pitchFamily="34" charset="0"/>
                        </a:rPr>
                        <a:t> angle (</a:t>
                      </a:r>
                      <a:r>
                        <a:rPr lang="de-DE" sz="1600" b="1" dirty="0" err="1" smtClean="0">
                          <a:effectLst/>
                          <a:latin typeface="+mn-lt"/>
                          <a:ea typeface="Times New Roman"/>
                          <a:cs typeface="Arial" panose="020B0604020202020204" pitchFamily="34" charset="0"/>
                        </a:rPr>
                        <a:t>degree</a:t>
                      </a:r>
                      <a:r>
                        <a:rPr lang="de-DE" sz="1600" b="1" dirty="0" smtClean="0">
                          <a:effectLst/>
                          <a:latin typeface="+mn-lt"/>
                          <a:ea typeface="Times New Roman"/>
                          <a:cs typeface="Arial" panose="020B0604020202020204" pitchFamily="34" charset="0"/>
                        </a:rPr>
                        <a:t>)</a:t>
                      </a:r>
                      <a:endParaRPr lang="de-DE" sz="1600" b="1" dirty="0">
                        <a:effectLst/>
                        <a:latin typeface="+mn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Green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460 - 560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6 ° </a:t>
                      </a:r>
                      <a:r>
                        <a:rPr lang="de-D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forward</a:t>
                      </a:r>
                      <a:r>
                        <a:rPr lang="de-DE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Red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565 - 725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nadir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Near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Infrared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(NIR)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790 - 930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de-DE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° </a:t>
                      </a:r>
                      <a:r>
                        <a:rPr lang="de-DE" sz="16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backward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Mid Infrared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(MW)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3400  - 4200 </a:t>
                      </a: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nadir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Long wave Infrared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(LW)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8500  - 9300</a:t>
                      </a: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nadir</a:t>
                      </a: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9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Missions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Folie </a:t>
            </a:r>
            <a:fld id="{0F56E16D-A5C4-4089-94FB-81F6D6F64B26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2050" name="Picture 2" descr="http://article.sciencepublishinggroup.com/journal/162/1621086/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840760" cy="35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1908174" y="4437112"/>
            <a:ext cx="108000" cy="144016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302145" y="4437112"/>
            <a:ext cx="144000" cy="144016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81156" y="4378315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FF9900"/>
                </a:solidFill>
              </a:rPr>
              <a:t>FireBIRD</a:t>
            </a:r>
            <a:endParaRPr lang="en-US" sz="11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48000"/>
            <a:ext cx="8172000" cy="7381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FireBIRD</a:t>
            </a:r>
            <a:r>
              <a:rPr lang="en-US" dirty="0" smtClean="0"/>
              <a:t> Data and Acquisition Modes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58775"/>
              </p:ext>
            </p:extLst>
          </p:nvPr>
        </p:nvGraphicFramePr>
        <p:xfrm>
          <a:off x="753964" y="1628800"/>
          <a:ext cx="7992811" cy="2880322"/>
        </p:xfrm>
        <a:graphic>
          <a:graphicData uri="http://schemas.openxmlformats.org/drawingml/2006/table">
            <a:tbl>
              <a:tblPr firstRow="1" firstCol="1" bandRow="1"/>
              <a:tblGrid>
                <a:gridCol w="1766694"/>
                <a:gridCol w="43193"/>
                <a:gridCol w="350278"/>
                <a:gridCol w="792088"/>
                <a:gridCol w="748454"/>
                <a:gridCol w="692451"/>
                <a:gridCol w="634745"/>
                <a:gridCol w="692451"/>
                <a:gridCol w="1024383"/>
                <a:gridCol w="956959"/>
                <a:gridCol w="291115"/>
              </a:tblGrid>
              <a:tr h="45301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     Spatial resolution* (m)                         Size of scene (km)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46758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Acquisition Mode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Green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Red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NIR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MW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LW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width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length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758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i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Fire Mode (day)</a:t>
                      </a:r>
                      <a:endParaRPr lang="de-DE" sz="1600" i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156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156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156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167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1120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758">
                <a:tc gridSpan="3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i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Fire</a:t>
                      </a:r>
                      <a:r>
                        <a:rPr lang="de-DE" sz="16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Mode (</a:t>
                      </a:r>
                      <a:r>
                        <a:rPr lang="de-DE" sz="1600" i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night</a:t>
                      </a:r>
                      <a:r>
                        <a:rPr lang="de-DE" sz="16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)</a:t>
                      </a:r>
                      <a:endParaRPr lang="de-DE" sz="16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endParaRPr lang="de-D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167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3000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758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VIS 1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Green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39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167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400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758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VIS 1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Red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39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167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400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758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VIS 1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NIR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39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167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400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758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i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VIS 3</a:t>
                      </a:r>
                      <a:endParaRPr lang="de-D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39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39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39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165</a:t>
                      </a:r>
                      <a:endParaRPr lang="de-D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83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200"/>
                        </a:spcAft>
                      </a:pPr>
                      <a:r>
                        <a:rPr lang="de-D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400</a:t>
                      </a:r>
                      <a:endParaRPr lang="de-DE" sz="16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715110" y="5517232"/>
            <a:ext cx="80771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Frutiger 45 Light"/>
                <a:ea typeface="Times New Roman"/>
                <a:cs typeface="Times New Roman"/>
              </a:rPr>
              <a:t>Dynamic Range: </a:t>
            </a:r>
            <a:r>
              <a:rPr lang="en-US" sz="1600" dirty="0">
                <a:latin typeface="Frutiger 45 Light"/>
                <a:ea typeface="Times New Roman"/>
                <a:cs typeface="Times New Roman"/>
              </a:rPr>
              <a:t>14-bit </a:t>
            </a:r>
            <a:r>
              <a:rPr lang="en-US" sz="1600" dirty="0" smtClean="0">
                <a:latin typeface="Frutiger 45 Light"/>
                <a:ea typeface="Times New Roman"/>
                <a:cs typeface="Times New Roman"/>
              </a:rPr>
              <a:t>	except </a:t>
            </a:r>
            <a:r>
              <a:rPr lang="en-US" sz="1600" dirty="0">
                <a:latin typeface="Frutiger 45 Light"/>
                <a:ea typeface="Times New Roman"/>
                <a:cs typeface="Times New Roman"/>
              </a:rPr>
              <a:t>for </a:t>
            </a:r>
            <a:r>
              <a:rPr lang="en-US" sz="1600" dirty="0" smtClean="0">
                <a:latin typeface="Frutiger 45 Light"/>
                <a:ea typeface="Times New Roman"/>
                <a:cs typeface="Times New Roman"/>
              </a:rPr>
              <a:t>TET-1 </a:t>
            </a:r>
            <a:r>
              <a:rPr lang="en-US" sz="1600" dirty="0">
                <a:latin typeface="Frutiger 45 Light"/>
                <a:ea typeface="Times New Roman"/>
                <a:cs typeface="Times New Roman"/>
              </a:rPr>
              <a:t>VIS-3 </a:t>
            </a:r>
            <a:r>
              <a:rPr lang="en-US" sz="1600" dirty="0" smtClean="0">
                <a:latin typeface="Frutiger 45 Light"/>
                <a:ea typeface="Times New Roman"/>
                <a:cs typeface="Times New Roman"/>
              </a:rPr>
              <a:t>Mode: </a:t>
            </a:r>
            <a:r>
              <a:rPr lang="en-US" sz="1600" dirty="0">
                <a:latin typeface="Frutiger 45 Light"/>
                <a:ea typeface="Times New Roman"/>
                <a:cs typeface="Times New Roman"/>
              </a:rPr>
              <a:t>8 bit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98764" y="4563125"/>
            <a:ext cx="6617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* Pixel </a:t>
            </a:r>
            <a:r>
              <a:rPr lang="de-DE" sz="1400" dirty="0" err="1" smtClean="0"/>
              <a:t>size</a:t>
            </a:r>
            <a:r>
              <a:rPr lang="de-DE" sz="1400" dirty="0" smtClean="0"/>
              <a:t> </a:t>
            </a:r>
            <a:r>
              <a:rPr lang="de-DE" sz="1400" dirty="0" err="1" smtClean="0"/>
              <a:t>depending</a:t>
            </a:r>
            <a:r>
              <a:rPr lang="de-DE" sz="1400" dirty="0" smtClean="0"/>
              <a:t> on </a:t>
            </a:r>
            <a:r>
              <a:rPr lang="de-DE" sz="1400" dirty="0" err="1" smtClean="0"/>
              <a:t>acquiusition</a:t>
            </a:r>
            <a:r>
              <a:rPr lang="de-DE" sz="1400" dirty="0" smtClean="0"/>
              <a:t> angle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orbit</a:t>
            </a:r>
            <a:r>
              <a:rPr lang="de-DE" sz="1400" dirty="0" smtClean="0"/>
              <a:t> </a:t>
            </a:r>
            <a:r>
              <a:rPr lang="de-DE" sz="1400" dirty="0" err="1" smtClean="0"/>
              <a:t>hight</a:t>
            </a:r>
            <a:r>
              <a:rPr lang="de-DE" sz="1400" dirty="0" smtClean="0"/>
              <a:t> (= </a:t>
            </a:r>
            <a:r>
              <a:rPr lang="de-DE" sz="1400" dirty="0" err="1" smtClean="0"/>
              <a:t>sampling</a:t>
            </a:r>
            <a:r>
              <a:rPr lang="de-DE" sz="1400" dirty="0" smtClean="0"/>
              <a:t> </a:t>
            </a:r>
            <a:r>
              <a:rPr lang="de-DE" sz="1400" dirty="0" err="1"/>
              <a:t>d</a:t>
            </a:r>
            <a:r>
              <a:rPr lang="de-DE" sz="1400" dirty="0" err="1" smtClean="0"/>
              <a:t>istance</a:t>
            </a:r>
            <a:r>
              <a:rPr lang="de-DE" sz="1400" dirty="0" smtClean="0"/>
              <a:t>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</a:t>
            </a:r>
            <a:r>
              <a:rPr lang="de-DE" sz="1400" dirty="0" err="1" smtClean="0"/>
              <a:t>pixel</a:t>
            </a:r>
            <a:r>
              <a:rPr lang="de-DE" sz="1400" dirty="0" smtClean="0"/>
              <a:t> </a:t>
            </a:r>
            <a:r>
              <a:rPr lang="de-DE" sz="1400" dirty="0" err="1" smtClean="0"/>
              <a:t>resolution</a:t>
            </a:r>
            <a:r>
              <a:rPr lang="de-DE" sz="1400" dirty="0" smtClean="0"/>
              <a:t> MIR /TIR </a:t>
            </a:r>
            <a:r>
              <a:rPr lang="de-DE" sz="1400" dirty="0"/>
              <a:t>~</a:t>
            </a:r>
            <a:r>
              <a:rPr lang="de-DE" sz="1400" dirty="0" smtClean="0"/>
              <a:t> 356 m (= </a:t>
            </a:r>
            <a:r>
              <a:rPr lang="de-DE" sz="1400" dirty="0" err="1" smtClean="0"/>
              <a:t>ground</a:t>
            </a:r>
            <a:r>
              <a:rPr lang="de-DE" sz="1400" dirty="0" smtClean="0"/>
              <a:t> </a:t>
            </a:r>
            <a:r>
              <a:rPr lang="de-DE" sz="1400" dirty="0" err="1" smtClean="0"/>
              <a:t>resolution</a:t>
            </a:r>
            <a:r>
              <a:rPr lang="de-DE" sz="1400" dirty="0" smtClean="0"/>
              <a:t>)</a:t>
            </a:r>
          </a:p>
          <a:p>
            <a:endParaRPr lang="de-DE" sz="1400" dirty="0" smtClean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143000" y="122238"/>
            <a:ext cx="1195388" cy="122237"/>
          </a:xfrm>
        </p:spPr>
        <p:txBody>
          <a:bodyPr/>
          <a:lstStyle/>
          <a:p>
            <a:pPr>
              <a:defRPr/>
            </a:pPr>
            <a:r>
              <a:rPr lang="de-DE" smtClean="0"/>
              <a:t>www.DLR.de  •  Folie </a:t>
            </a:r>
            <a:fld id="{0F56E16D-A5C4-4089-94FB-81F6D6F64B26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3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Bildschirmpräsentation (4:3)</PresentationFormat>
  <Paragraphs>119</Paragraphs>
  <Slides>5</Slides>
  <Notes>4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TET</vt:lpstr>
      <vt:lpstr>FireBIRD Mission</vt:lpstr>
      <vt:lpstr>FireBIRD-Data an Acquisition Modes</vt:lpstr>
      <vt:lpstr>Thermal Missions</vt:lpstr>
      <vt:lpstr>FireBIRD Data and Acquisition Modes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</dc:title>
  <dc:creator>Plank, Simon Manuel</dc:creator>
  <cp:lastModifiedBy>Plank, Simon Manuel</cp:lastModifiedBy>
  <cp:revision>1</cp:revision>
  <dcterms:created xsi:type="dcterms:W3CDTF">2017-10-26T14:44:46Z</dcterms:created>
  <dcterms:modified xsi:type="dcterms:W3CDTF">2017-10-26T14:51:38Z</dcterms:modified>
</cp:coreProperties>
</file>