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5" autoAdjust="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ucumber'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ucumber'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Cucumber's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4770">
            <a:off x="4482332" y="3676523"/>
            <a:ext cx="4392488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33079" y="465138"/>
            <a:ext cx="8279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Using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Cucumber</a:t>
            </a:r>
            <a:r>
              <a:rPr lang="de-DE" sz="4000" dirty="0" smtClean="0">
                <a:solidFill>
                  <a:schemeClr val="bg1"/>
                </a:solidFill>
              </a:rPr>
              <a:t> JVM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Selenium</a:t>
            </a:r>
            <a:r>
              <a:rPr lang="de-DE" sz="4000" dirty="0" smtClean="0">
                <a:solidFill>
                  <a:schemeClr val="bg1"/>
                </a:solidFill>
              </a:rPr>
              <a:t> in </a:t>
            </a:r>
            <a:r>
              <a:rPr lang="de-DE" sz="4000" dirty="0" err="1" smtClean="0">
                <a:solidFill>
                  <a:schemeClr val="bg1"/>
                </a:solidFill>
              </a:rPr>
              <a:t>Eclipse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1033" name="Picture 9" descr="Seleniu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7351">
            <a:off x="784839" y="328573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364088" y="6421978"/>
            <a:ext cx="53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David Lehmann, TINF 16B4</a:t>
            </a:r>
            <a:endParaRPr lang="de-DE" dirty="0"/>
          </a:p>
        </p:txBody>
      </p:sp>
      <p:sp>
        <p:nvSpPr>
          <p:cNvPr id="9" name="AutoShape 11" descr="Bildergebnis für cucumb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229600" cy="1066800"/>
          </a:xfrm>
        </p:spPr>
        <p:txBody>
          <a:bodyPr/>
          <a:lstStyle/>
          <a:p>
            <a:pPr algn="ctr"/>
            <a:r>
              <a:rPr lang="de-DE" sz="5400" dirty="0" smtClean="0"/>
              <a:t>Live</a:t>
            </a:r>
            <a:r>
              <a:rPr lang="de-DE" dirty="0" smtClean="0"/>
              <a:t> </a:t>
            </a:r>
            <a:r>
              <a:rPr lang="de-DE" sz="5400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5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066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2780928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de-DE" dirty="0" err="1" smtClean="0"/>
              <a:t>Questions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9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251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General Infos on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Selenium</a:t>
            </a:r>
            <a:endParaRPr lang="de-DE" sz="2400" dirty="0" smtClean="0"/>
          </a:p>
          <a:p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is</a:t>
            </a:r>
            <a:r>
              <a:rPr lang="de-DE" sz="2400" dirty="0" smtClean="0"/>
              <a:t> </a:t>
            </a:r>
            <a:r>
              <a:rPr lang="de-DE" sz="2400" dirty="0" err="1" smtClean="0"/>
              <a:t>Behavior</a:t>
            </a:r>
            <a:r>
              <a:rPr lang="de-DE" sz="2400" dirty="0" smtClean="0"/>
              <a:t> </a:t>
            </a:r>
            <a:r>
              <a:rPr lang="de-DE" sz="2400" dirty="0" err="1" smtClean="0"/>
              <a:t>Driven</a:t>
            </a:r>
            <a:r>
              <a:rPr lang="de-DE" sz="2400" dirty="0" smtClean="0"/>
              <a:t> Development ?</a:t>
            </a:r>
          </a:p>
          <a:p>
            <a:r>
              <a:rPr lang="de-DE" sz="2400" dirty="0" smtClean="0"/>
              <a:t>Setup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Selenium</a:t>
            </a:r>
            <a:endParaRPr lang="de-DE" sz="2400" dirty="0" smtClean="0"/>
          </a:p>
          <a:p>
            <a:r>
              <a:rPr lang="de-DE" sz="2400" dirty="0" err="1" smtClean="0"/>
              <a:t>Gherkin</a:t>
            </a:r>
            <a:r>
              <a:rPr lang="de-DE" sz="2400" dirty="0" smtClean="0"/>
              <a:t> Language </a:t>
            </a:r>
          </a:p>
          <a:p>
            <a:r>
              <a:rPr lang="de-DE" sz="2400" dirty="0" err="1" smtClean="0"/>
              <a:t>Example</a:t>
            </a:r>
            <a:endParaRPr lang="de-DE" sz="2400" dirty="0"/>
          </a:p>
        </p:txBody>
      </p:sp>
      <p:pic>
        <p:nvPicPr>
          <p:cNvPr id="4" name="Picture 13" descr="https://img.purch.com/h/1000/aHR0cDovL3d3dy5saXZlc2NpZW5jZS5jb20vaW1hZ2VzL2kvMDAwLzA3Ni8yMTkvb3JpZ2luYWwvY3VjdW1iZXJzLmpwZw=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355">
            <a:off x="4795376" y="4054397"/>
            <a:ext cx="2856979" cy="19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124" y="90872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General Infos: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2276872"/>
            <a:ext cx="8892480" cy="3672408"/>
          </a:xfrm>
        </p:spPr>
        <p:txBody>
          <a:bodyPr/>
          <a:lstStyle/>
          <a:p>
            <a:r>
              <a:rPr lang="de-DE" sz="2400" dirty="0" smtClean="0"/>
              <a:t>Software </a:t>
            </a:r>
            <a:r>
              <a:rPr lang="de-DE" sz="2400" dirty="0" err="1" smtClean="0"/>
              <a:t>tool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endParaRPr lang="de-DE" sz="2400" dirty="0" smtClean="0"/>
          </a:p>
          <a:p>
            <a:r>
              <a:rPr lang="de-DE" sz="2400" dirty="0" err="1" smtClean="0"/>
              <a:t>Developed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Aslak</a:t>
            </a:r>
            <a:r>
              <a:rPr lang="de-DE" sz="2400" dirty="0" smtClean="0"/>
              <a:t> </a:t>
            </a:r>
            <a:r>
              <a:rPr lang="de-DE" sz="2400" dirty="0" err="1" smtClean="0"/>
              <a:t>Hellesoy</a:t>
            </a:r>
            <a:r>
              <a:rPr lang="de-DE" sz="2400" dirty="0" smtClean="0"/>
              <a:t>, Joseph Wilk, Matt </a:t>
            </a:r>
            <a:r>
              <a:rPr lang="de-DE" sz="2400" dirty="0" err="1" smtClean="0"/>
              <a:t>Wynne</a:t>
            </a:r>
            <a:r>
              <a:rPr lang="de-DE" sz="2400" dirty="0" smtClean="0"/>
              <a:t>, Gregory </a:t>
            </a:r>
            <a:r>
              <a:rPr lang="de-DE" sz="2400" dirty="0" err="1" smtClean="0"/>
              <a:t>Hnatiuk</a:t>
            </a:r>
            <a:r>
              <a:rPr lang="de-DE" sz="2400" dirty="0" smtClean="0"/>
              <a:t>, Mike </a:t>
            </a:r>
            <a:r>
              <a:rPr lang="de-DE" sz="2400" dirty="0" err="1" smtClean="0"/>
              <a:t>Sassak</a:t>
            </a:r>
            <a:endParaRPr lang="de-DE" sz="2400" dirty="0" smtClean="0"/>
          </a:p>
          <a:p>
            <a:r>
              <a:rPr lang="de-DE" sz="2400" dirty="0" err="1" smtClean="0"/>
              <a:t>Originally</a:t>
            </a:r>
            <a:r>
              <a:rPr lang="de-DE" sz="2400" dirty="0" smtClean="0"/>
              <a:t> </a:t>
            </a:r>
            <a:r>
              <a:rPr lang="de-DE" sz="2400" dirty="0" err="1" smtClean="0"/>
              <a:t>written</a:t>
            </a:r>
            <a:r>
              <a:rPr lang="de-DE" sz="2400" dirty="0" smtClean="0"/>
              <a:t> in Ruby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exclusive</a:t>
            </a:r>
            <a:r>
              <a:rPr lang="de-DE" sz="2400" dirty="0" smtClean="0"/>
              <a:t> Ruby </a:t>
            </a:r>
            <a:r>
              <a:rPr lang="de-DE" sz="2400" dirty="0" err="1" smtClean="0"/>
              <a:t>testing</a:t>
            </a:r>
            <a:endParaRPr lang="de-DE" sz="2400" dirty="0" smtClean="0"/>
          </a:p>
          <a:p>
            <a:r>
              <a:rPr lang="de-DE" sz="2400" dirty="0" smtClean="0"/>
              <a:t>Runs </a:t>
            </a:r>
            <a:r>
              <a:rPr lang="de-DE" sz="2400" dirty="0" err="1" smtClean="0"/>
              <a:t>automated</a:t>
            </a:r>
            <a:r>
              <a:rPr lang="de-DE" sz="2400" dirty="0" smtClean="0"/>
              <a:t> </a:t>
            </a:r>
            <a:r>
              <a:rPr lang="de-DE" sz="2400" dirty="0" err="1" smtClean="0"/>
              <a:t>acceptance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endParaRPr lang="de-DE" sz="2400" dirty="0" smtClean="0"/>
          </a:p>
          <a:p>
            <a:r>
              <a:rPr lang="de-DE" sz="2400" dirty="0" err="1" smtClean="0"/>
              <a:t>Uses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programming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Gherkin</a:t>
            </a:r>
            <a:r>
              <a:rPr lang="de-DE" sz="2400" dirty="0" smtClean="0"/>
              <a:t> 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 But: </a:t>
            </a:r>
            <a:r>
              <a:rPr lang="de-DE" sz="2400" dirty="0" err="1" smtClean="0">
                <a:sym typeface="Wingdings" pitchFamily="2" charset="2"/>
              </a:rPr>
              <a:t>Cucumber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doesn‘t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provide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browser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automation</a:t>
            </a:r>
            <a:endParaRPr lang="de-DE" sz="2400" dirty="0" smtClean="0"/>
          </a:p>
          <a:p>
            <a:endParaRPr lang="de-DE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64704"/>
            <a:ext cx="3129898" cy="103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1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Infos: </a:t>
            </a:r>
            <a:r>
              <a:rPr lang="de-DE" dirty="0" err="1" smtClean="0"/>
              <a:t>Selenium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Software-</a:t>
            </a:r>
            <a:r>
              <a:rPr lang="de-DE" sz="2400" dirty="0" err="1" smtClean="0"/>
              <a:t>testing</a:t>
            </a:r>
            <a:r>
              <a:rPr lang="de-DE" sz="2400" dirty="0" smtClean="0"/>
              <a:t> </a:t>
            </a:r>
            <a:r>
              <a:rPr lang="de-DE" sz="2400" dirty="0" err="1" smtClean="0"/>
              <a:t>framework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web </a:t>
            </a:r>
            <a:r>
              <a:rPr lang="de-DE" sz="2400" dirty="0" err="1" smtClean="0"/>
              <a:t>applications</a:t>
            </a:r>
            <a:endParaRPr lang="de-DE" sz="2400" dirty="0" smtClean="0"/>
          </a:p>
          <a:p>
            <a:r>
              <a:rPr lang="de-DE" sz="2400" dirty="0" err="1" smtClean="0"/>
              <a:t>Written</a:t>
            </a:r>
            <a:r>
              <a:rPr lang="de-DE" sz="2400" dirty="0" smtClean="0"/>
              <a:t> in Java</a:t>
            </a:r>
          </a:p>
          <a:p>
            <a:r>
              <a:rPr lang="de-DE" sz="2400" dirty="0" err="1" smtClean="0"/>
              <a:t>Provides</a:t>
            </a:r>
            <a:r>
              <a:rPr lang="de-DE" sz="2400" dirty="0" smtClean="0"/>
              <a:t> domain-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Selenese</a:t>
            </a:r>
            <a:endParaRPr lang="de-DE" sz="2400" dirty="0" smtClean="0"/>
          </a:p>
          <a:p>
            <a:r>
              <a:rPr lang="de-DE" sz="2400" dirty="0" err="1" smtClean="0"/>
              <a:t>Consists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mulitple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r>
              <a:rPr lang="de-DE" sz="2400" dirty="0" smtClean="0"/>
              <a:t>: </a:t>
            </a:r>
          </a:p>
          <a:p>
            <a:pPr marL="411480" lvl="1" indent="0">
              <a:buNone/>
            </a:pPr>
            <a:r>
              <a:rPr lang="de-DE" sz="2400" dirty="0"/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IDE</a:t>
            </a:r>
          </a:p>
          <a:p>
            <a:pPr marL="411480" lvl="1" indent="0">
              <a:buNone/>
            </a:pPr>
            <a:r>
              <a:rPr lang="de-DE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client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API</a:t>
            </a:r>
          </a:p>
          <a:p>
            <a:pPr marL="411480" lvl="1" indent="0">
              <a:buNone/>
            </a:pPr>
            <a:r>
              <a:rPr lang="de-DE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de-DE" sz="2400" dirty="0" err="1" smtClean="0">
                <a:solidFill>
                  <a:schemeClr val="tx1"/>
                </a:solidFill>
                <a:sym typeface="Wingdings" pitchFamily="2" charset="2"/>
              </a:rPr>
              <a:t>Selenium</a:t>
            </a:r>
            <a:r>
              <a:rPr lang="de-DE" sz="2400" dirty="0" smtClean="0">
                <a:solidFill>
                  <a:schemeClr val="tx1"/>
                </a:solidFill>
                <a:sym typeface="Wingdings" pitchFamily="2" charset="2"/>
              </a:rPr>
              <a:t> Web Driver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4" name="Picture 9" descr="Seleniu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672">
            <a:off x="6776443" y="43255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Behavior</a:t>
            </a:r>
            <a:r>
              <a:rPr lang="de-DE" dirty="0" smtClean="0"/>
              <a:t>-</a:t>
            </a:r>
            <a:r>
              <a:rPr lang="de-DE" dirty="0" err="1" smtClean="0"/>
              <a:t>Driven</a:t>
            </a:r>
            <a:r>
              <a:rPr lang="de-DE" dirty="0" smtClean="0"/>
              <a:t>-Development (BDD)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Describes</a:t>
            </a:r>
            <a:r>
              <a:rPr lang="de-DE" sz="2400" dirty="0" smtClean="0"/>
              <a:t> </a:t>
            </a:r>
            <a:r>
              <a:rPr lang="de-DE" sz="2400" dirty="0" err="1" smtClean="0"/>
              <a:t>software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</a:t>
            </a:r>
            <a:r>
              <a:rPr lang="de-DE" sz="2400" dirty="0" err="1" smtClean="0"/>
              <a:t>process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Combines</a:t>
            </a:r>
            <a:r>
              <a:rPr lang="de-DE" sz="2400" dirty="0" smtClean="0"/>
              <a:t> </a:t>
            </a:r>
            <a:r>
              <a:rPr lang="de-DE" sz="2400" dirty="0" err="1" smtClean="0"/>
              <a:t>principles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test-</a:t>
            </a:r>
            <a:r>
              <a:rPr lang="de-DE" sz="2400" dirty="0" err="1" smtClean="0"/>
              <a:t>driven</a:t>
            </a:r>
            <a:r>
              <a:rPr lang="de-DE" sz="2400" dirty="0" smtClean="0"/>
              <a:t> </a:t>
            </a:r>
            <a:r>
              <a:rPr lang="de-DE" sz="2400" dirty="0" err="1" smtClean="0"/>
              <a:t>development</a:t>
            </a:r>
            <a:r>
              <a:rPr lang="de-DE" sz="2400" dirty="0" smtClean="0"/>
              <a:t> (TDD)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domain</a:t>
            </a:r>
            <a:r>
              <a:rPr lang="de-DE" sz="2400" dirty="0" smtClean="0"/>
              <a:t> </a:t>
            </a:r>
            <a:r>
              <a:rPr lang="de-DE" sz="2400" dirty="0" err="1" smtClean="0"/>
              <a:t>driven</a:t>
            </a:r>
            <a:r>
              <a:rPr lang="de-DE" sz="2400" dirty="0" smtClean="0"/>
              <a:t> design</a:t>
            </a:r>
          </a:p>
          <a:p>
            <a:r>
              <a:rPr lang="de-DE" sz="2400" dirty="0" err="1" smtClean="0"/>
              <a:t>Often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 simple domain-</a:t>
            </a:r>
            <a:r>
              <a:rPr lang="de-DE" sz="2400" dirty="0" err="1" smtClean="0"/>
              <a:t>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languages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Principles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BDD </a:t>
            </a:r>
            <a:r>
              <a:rPr lang="de-DE" sz="2400" dirty="0" err="1" smtClean="0"/>
              <a:t>similar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TDD</a:t>
            </a:r>
          </a:p>
          <a:p>
            <a:pPr marL="411480" lvl="1" indent="0">
              <a:buNone/>
            </a:pPr>
            <a:endParaRPr lang="de-DE" sz="22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https://cdn-images-1.medium.com/max/1600/1*3YramDu6HOAyz8OyDm9D0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9010"/>
            <a:ext cx="5606838" cy="31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5441" y="685800"/>
            <a:ext cx="8229600" cy="1066800"/>
          </a:xfrm>
        </p:spPr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Cucumber</a:t>
            </a:r>
            <a:r>
              <a:rPr lang="de-DE" dirty="0" smtClean="0"/>
              <a:t>-JVM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916832"/>
            <a:ext cx="5328592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pre-configured</a:t>
            </a:r>
            <a:r>
              <a:rPr lang="de-DE" sz="2400" dirty="0" smtClean="0"/>
              <a:t> </a:t>
            </a:r>
            <a:r>
              <a:rPr lang="de-DE" sz="2400" dirty="0" err="1" smtClean="0"/>
              <a:t>setup</a:t>
            </a:r>
            <a:endParaRPr lang="de-DE" sz="2400" dirty="0" smtClean="0"/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</a:t>
            </a:r>
            <a:r>
              <a:rPr lang="de-DE" sz="2400" dirty="0" smtClean="0">
                <a:sym typeface="Wingdings" pitchFamily="2" charset="2"/>
              </a:rPr>
              <a:t> Manual Installation</a:t>
            </a:r>
          </a:p>
          <a:p>
            <a:r>
              <a:rPr lang="de-DE" sz="2400" dirty="0" err="1" smtClean="0">
                <a:sym typeface="Wingdings" pitchFamily="2" charset="2"/>
              </a:rPr>
              <a:t>Functionality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split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up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into</a:t>
            </a:r>
            <a:r>
              <a:rPr lang="de-DE" sz="2400" dirty="0" smtClean="0">
                <a:sym typeface="Wingdings" pitchFamily="2" charset="2"/>
              </a:rPr>
              <a:t> multiple </a:t>
            </a:r>
            <a:r>
              <a:rPr lang="de-DE" sz="2400" dirty="0" err="1" smtClean="0">
                <a:sym typeface="Wingdings" pitchFamily="2" charset="2"/>
              </a:rPr>
              <a:t>jars</a:t>
            </a:r>
            <a:r>
              <a:rPr lang="de-DE" sz="2400" dirty="0" smtClean="0">
                <a:sym typeface="Wingdings" pitchFamily="2" charset="2"/>
              </a:rPr>
              <a:t>/</a:t>
            </a:r>
            <a:r>
              <a:rPr lang="de-DE" sz="2400" dirty="0" err="1" smtClean="0">
                <a:sym typeface="Wingdings" pitchFamily="2" charset="2"/>
              </a:rPr>
              <a:t>modules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Two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methods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installation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109728" indent="0">
              <a:buNone/>
            </a:pPr>
            <a:r>
              <a:rPr lang="de-DE" sz="2400" dirty="0">
                <a:sym typeface="Wingdings" pitchFamily="2" charset="2"/>
              </a:rPr>
              <a:t>  </a:t>
            </a:r>
            <a:r>
              <a:rPr lang="de-DE" sz="2400" dirty="0" smtClean="0">
                <a:sym typeface="Wingdings" pitchFamily="2" charset="2"/>
              </a:rPr>
              <a:t>  </a:t>
            </a:r>
            <a:r>
              <a:rPr lang="de-DE" sz="2400" dirty="0" err="1" smtClean="0">
                <a:sym typeface="Wingdings" pitchFamily="2" charset="2"/>
              </a:rPr>
              <a:t>Build</a:t>
            </a:r>
            <a:r>
              <a:rPr lang="de-DE" sz="2400" dirty="0" smtClean="0">
                <a:sym typeface="Wingdings" pitchFamily="2" charset="2"/>
              </a:rPr>
              <a:t> Tool (</a:t>
            </a:r>
            <a:r>
              <a:rPr lang="de-DE" sz="2400" dirty="0" err="1" smtClean="0">
                <a:sym typeface="Wingdings" pitchFamily="2" charset="2"/>
              </a:rPr>
              <a:t>Maven</a:t>
            </a:r>
            <a:r>
              <a:rPr lang="de-DE" sz="2400" dirty="0" smtClean="0">
                <a:sym typeface="Wingdings" pitchFamily="2" charset="2"/>
              </a:rPr>
              <a:t>, </a:t>
            </a:r>
            <a:r>
              <a:rPr lang="de-DE" sz="2400" dirty="0" err="1" smtClean="0">
                <a:sym typeface="Wingdings" pitchFamily="2" charset="2"/>
              </a:rPr>
              <a:t>Gradle</a:t>
            </a:r>
            <a:r>
              <a:rPr lang="de-DE" sz="2400" dirty="0" smtClean="0">
                <a:sym typeface="Wingdings" pitchFamily="2" charset="2"/>
              </a:rPr>
              <a:t>, etc.)</a:t>
            </a:r>
          </a:p>
          <a:p>
            <a:pPr marL="109728" indent="0">
              <a:buNone/>
            </a:pP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smtClean="0">
                <a:sym typeface="Wingdings" pitchFamily="2" charset="2"/>
              </a:rPr>
              <a:t>   </a:t>
            </a:r>
            <a:r>
              <a:rPr lang="de-DE" sz="2400" dirty="0" err="1" smtClean="0">
                <a:sym typeface="Wingdings" pitchFamily="2" charset="2"/>
              </a:rPr>
              <a:t>Adding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jars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manually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Important</a:t>
            </a:r>
            <a:r>
              <a:rPr lang="de-DE" sz="2400" dirty="0" smtClean="0">
                <a:sym typeface="Wingdings" pitchFamily="2" charset="2"/>
              </a:rPr>
              <a:t>: </a:t>
            </a:r>
            <a:r>
              <a:rPr lang="de-DE" sz="2400" dirty="0" err="1" smtClean="0">
                <a:sym typeface="Wingdings" pitchFamily="2" charset="2"/>
              </a:rPr>
              <a:t>Be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careful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with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versions</a:t>
            </a:r>
            <a:r>
              <a:rPr lang="de-DE" sz="2400" dirty="0" smtClean="0">
                <a:sym typeface="Wingdings" pitchFamily="2" charset="2"/>
              </a:rPr>
              <a:t>!</a:t>
            </a:r>
          </a:p>
          <a:p>
            <a:pPr marL="109728" indent="0">
              <a:buNone/>
            </a:pPr>
            <a:endParaRPr lang="de-DE" dirty="0"/>
          </a:p>
        </p:txBody>
      </p:sp>
      <p:pic>
        <p:nvPicPr>
          <p:cNvPr id="1026" name="Picture 2" descr="Cucumber Plugin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20" y="1628800"/>
            <a:ext cx="3625276" cy="49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19953"/>
            <a:ext cx="28003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Maven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3496" y="1196752"/>
            <a:ext cx="8687246" cy="377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raw.githubusercontent.com/DavidLehmann/EPortfolioCucumberJVM/master/Pictures/AddExternalJA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511" y="1052736"/>
            <a:ext cx="6264696" cy="447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36304"/>
            <a:ext cx="44862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8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1.02899 0.0087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86233 0.005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2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Selenium</a:t>
            </a:r>
            <a:r>
              <a:rPr lang="de-DE" dirty="0" smtClean="0"/>
              <a:t> Web Driver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916832"/>
            <a:ext cx="8208912" cy="4325112"/>
          </a:xfrm>
        </p:spPr>
        <p:txBody>
          <a:bodyPr/>
          <a:lstStyle/>
          <a:p>
            <a:r>
              <a:rPr lang="de-DE" sz="2400" dirty="0" err="1" smtClean="0"/>
              <a:t>Similar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Cucumber</a:t>
            </a:r>
            <a:r>
              <a:rPr lang="de-DE" sz="2400" dirty="0" smtClean="0"/>
              <a:t> JVM </a:t>
            </a:r>
          </a:p>
          <a:p>
            <a:pPr marL="109728" indent="0">
              <a:buNone/>
            </a:pP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</a:t>
            </a:r>
            <a:r>
              <a:rPr lang="de-DE" sz="2400" dirty="0">
                <a:sym typeface="Wingdings" pitchFamily="2" charset="2"/>
              </a:rPr>
              <a:t>Download </a:t>
            </a:r>
            <a:r>
              <a:rPr lang="de-DE" sz="2400" dirty="0" err="1" smtClean="0">
                <a:sym typeface="Wingdings" pitchFamily="2" charset="2"/>
              </a:rPr>
              <a:t>files</a:t>
            </a:r>
            <a:r>
              <a:rPr lang="de-DE" sz="2400" dirty="0" smtClean="0">
                <a:sym typeface="Wingdings" pitchFamily="2" charset="2"/>
              </a:rPr>
              <a:t> 	(</a:t>
            </a:r>
            <a:r>
              <a:rPr lang="de-DE" sz="2400" dirty="0" smtClean="0">
                <a:sym typeface="Wingdings" pitchFamily="2" charset="2"/>
                <a:hlinkClick r:id="rId2"/>
              </a:rPr>
              <a:t>http://www.seleniumhq.org/download/</a:t>
            </a:r>
            <a:r>
              <a:rPr lang="de-DE" sz="2400" dirty="0">
                <a:sym typeface="Wingdings" pitchFamily="2" charset="2"/>
              </a:rPr>
              <a:t>)</a:t>
            </a:r>
            <a:endParaRPr lang="de-DE" sz="2400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</a:t>
            </a:r>
            <a:r>
              <a:rPr lang="de-DE" sz="2400" dirty="0">
                <a:sym typeface="Wingdings" pitchFamily="2" charset="2"/>
              </a:rPr>
              <a:t>Add </a:t>
            </a:r>
            <a:r>
              <a:rPr lang="de-DE" sz="2400" dirty="0" err="1">
                <a:sym typeface="Wingdings" pitchFamily="2" charset="2"/>
              </a:rPr>
              <a:t>them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to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project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library</a:t>
            </a:r>
            <a:endParaRPr lang="de-DE" sz="2400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Download Browser Driver</a:t>
            </a:r>
          </a:p>
          <a:p>
            <a:pPr marL="109728" indent="0">
              <a:buNone/>
            </a:pPr>
            <a:r>
              <a:rPr lang="de-DE" sz="2400" dirty="0" smtClean="0"/>
              <a:t>	(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</a:t>
            </a:r>
            <a:r>
              <a:rPr lang="de-DE" sz="2400" dirty="0" smtClean="0">
                <a:hlinkClick r:id="rId3"/>
              </a:rPr>
              <a:t>github.com/mozilla/geckodriver/releases</a:t>
            </a:r>
            <a:r>
              <a:rPr lang="de-DE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Setup Driver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Code</a:t>
            </a:r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7" y="4797152"/>
            <a:ext cx="70770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5304" y="4797152"/>
            <a:ext cx="5924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ucumber Plugin Marketpla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560" y="1380166"/>
            <a:ext cx="3625276" cy="49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86528 0.009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64" y="48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80469 -0.002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066800"/>
          </a:xfrm>
        </p:spPr>
        <p:txBody>
          <a:bodyPr/>
          <a:lstStyle/>
          <a:p>
            <a:r>
              <a:rPr lang="de-DE" dirty="0" err="1" smtClean="0"/>
              <a:t>Gherkin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556792"/>
            <a:ext cx="5832648" cy="4325112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Programming</a:t>
            </a:r>
            <a:r>
              <a:rPr lang="de-DE" sz="2400" dirty="0" smtClean="0"/>
              <a:t> </a:t>
            </a:r>
            <a:r>
              <a:rPr lang="de-DE" sz="2400" dirty="0" err="1" smtClean="0"/>
              <a:t>language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in </a:t>
            </a:r>
            <a:r>
              <a:rPr lang="de-DE" sz="2400" dirty="0" err="1" smtClean="0"/>
              <a:t>Cucumber</a:t>
            </a: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 </a:t>
            </a:r>
            <a:r>
              <a:rPr lang="de-DE" sz="2400" dirty="0" err="1" smtClean="0">
                <a:sym typeface="Wingdings" pitchFamily="2" charset="2"/>
              </a:rPr>
              <a:t>Designed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to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be</a:t>
            </a:r>
            <a:r>
              <a:rPr lang="de-DE" sz="2400" dirty="0" smtClean="0">
                <a:sym typeface="Wingdings" pitchFamily="2" charset="2"/>
              </a:rPr>
              <a:t> non-</a:t>
            </a:r>
            <a:r>
              <a:rPr lang="de-DE" sz="2400" dirty="0" err="1" smtClean="0">
                <a:sym typeface="Wingdings" pitchFamily="2" charset="2"/>
              </a:rPr>
              <a:t>technical</a:t>
            </a:r>
            <a:endParaRPr lang="de-DE" sz="2400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 human </a:t>
            </a:r>
            <a:r>
              <a:rPr lang="de-DE" sz="2400" dirty="0" err="1" smtClean="0">
                <a:sym typeface="Wingdings" pitchFamily="2" charset="2"/>
              </a:rPr>
              <a:t>readable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smtClean="0">
                <a:sym typeface="Wingdings" pitchFamily="2" charset="2"/>
              </a:rPr>
              <a:t>Line </a:t>
            </a:r>
            <a:r>
              <a:rPr lang="de-DE" sz="2400" dirty="0" err="1" smtClean="0">
                <a:sym typeface="Wingdings" pitchFamily="2" charset="2"/>
              </a:rPr>
              <a:t>oriented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Stored</a:t>
            </a:r>
            <a:r>
              <a:rPr lang="de-DE" sz="2400" dirty="0" smtClean="0">
                <a:sym typeface="Wingdings" pitchFamily="2" charset="2"/>
              </a:rPr>
              <a:t> in .</a:t>
            </a:r>
            <a:r>
              <a:rPr lang="de-DE" sz="2400" dirty="0" err="1" smtClean="0">
                <a:sym typeface="Wingdings" pitchFamily="2" charset="2"/>
              </a:rPr>
              <a:t>feature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files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err="1" smtClean="0">
                <a:sym typeface="Wingdings" pitchFamily="2" charset="2"/>
              </a:rPr>
              <a:t>Three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general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parts</a:t>
            </a:r>
            <a:r>
              <a:rPr lang="de-DE" sz="2400" dirty="0" smtClean="0">
                <a:sym typeface="Wingdings" pitchFamily="2" charset="2"/>
              </a:rPr>
              <a:t>: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Feature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Scenarios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</a:t>
            </a:r>
            <a:r>
              <a:rPr lang="de-DE" sz="2400" dirty="0" err="1" smtClean="0">
                <a:sym typeface="Wingdings" pitchFamily="2" charset="2"/>
              </a:rPr>
              <a:t>Steps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509120"/>
            <a:ext cx="65627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Bildergebnis für gherk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396">
            <a:off x="5409071" y="1164122"/>
            <a:ext cx="3062114" cy="16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/>
          <a:lstStyle/>
          <a:p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23886" y="1628800"/>
            <a:ext cx="4680520" cy="4325112"/>
          </a:xfrm>
        </p:spPr>
        <p:txBody>
          <a:bodyPr/>
          <a:lstStyle/>
          <a:p>
            <a:r>
              <a:rPr lang="de-DE" sz="2400" dirty="0" err="1" smtClean="0"/>
              <a:t>Define</a:t>
            </a:r>
            <a:r>
              <a:rPr lang="de-DE" sz="2400" dirty="0" smtClean="0"/>
              <a:t> a </a:t>
            </a:r>
            <a:r>
              <a:rPr lang="de-DE" sz="2400" dirty="0" err="1" smtClean="0"/>
              <a:t>runner-class</a:t>
            </a:r>
            <a:endParaRPr lang="de-DE" sz="2400" dirty="0"/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</a:t>
            </a:r>
            <a:r>
              <a:rPr lang="de-DE" sz="2400" dirty="0" smtClean="0">
                <a:sym typeface="Wingdings" pitchFamily="2" charset="2"/>
              </a:rPr>
              <a:t> </a:t>
            </a:r>
            <a:r>
              <a:rPr lang="de-DE" sz="2400" dirty="0" err="1" smtClean="0">
                <a:sym typeface="Wingdings" pitchFamily="2" charset="2"/>
              </a:rPr>
              <a:t>JUnit</a:t>
            </a:r>
            <a:r>
              <a:rPr lang="de-DE" sz="2400" dirty="0" smtClean="0">
                <a:sym typeface="Wingdings" pitchFamily="2" charset="2"/>
              </a:rPr>
              <a:t>-Runner</a:t>
            </a:r>
          </a:p>
          <a:p>
            <a:pPr marL="109728" indent="0">
              <a:buNone/>
            </a:pPr>
            <a:r>
              <a:rPr lang="de-DE" sz="2400" dirty="0" smtClean="0">
                <a:sym typeface="Wingdings" pitchFamily="2" charset="2"/>
              </a:rPr>
              <a:t>     Create </a:t>
            </a:r>
            <a:r>
              <a:rPr lang="de-DE" sz="2400" dirty="0" err="1" smtClean="0">
                <a:sym typeface="Wingdings" pitchFamily="2" charset="2"/>
              </a:rPr>
              <a:t>class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with</a:t>
            </a:r>
            <a:r>
              <a:rPr lang="de-DE" sz="2400" dirty="0" smtClean="0">
                <a:sym typeface="Wingdings" pitchFamily="2" charset="2"/>
              </a:rPr>
              <a:t> @</a:t>
            </a:r>
            <a:r>
              <a:rPr lang="de-DE" sz="2400" dirty="0" err="1" smtClean="0">
                <a:sym typeface="Wingdings" pitchFamily="2" charset="2"/>
              </a:rPr>
              <a:t>RunWith</a:t>
            </a:r>
            <a:r>
              <a:rPr lang="de-DE" sz="2400" dirty="0" smtClean="0">
                <a:sym typeface="Wingdings" pitchFamily="2" charset="2"/>
              </a:rPr>
              <a:t>(</a:t>
            </a:r>
            <a:r>
              <a:rPr lang="de-DE" sz="2400" dirty="0" err="1" smtClean="0">
                <a:sym typeface="Wingdings" pitchFamily="2" charset="2"/>
              </a:rPr>
              <a:t>Cucumber.class</a:t>
            </a:r>
            <a:r>
              <a:rPr lang="de-DE" sz="2400" dirty="0" smtClean="0">
                <a:sym typeface="Wingdings" pitchFamily="2" charset="2"/>
              </a:rPr>
              <a:t>)</a:t>
            </a:r>
          </a:p>
          <a:p>
            <a:r>
              <a:rPr lang="de-DE" sz="2400" dirty="0" smtClean="0"/>
              <a:t>Run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JUnit</a:t>
            </a:r>
            <a:r>
              <a:rPr lang="de-DE" sz="2400" dirty="0" smtClean="0"/>
              <a:t>-Test-</a:t>
            </a:r>
            <a:r>
              <a:rPr lang="de-DE" sz="2400" dirty="0" err="1" smtClean="0"/>
              <a:t>Application</a:t>
            </a:r>
            <a:endParaRPr lang="de-DE" sz="2400" dirty="0" smtClean="0"/>
          </a:p>
          <a:p>
            <a:r>
              <a:rPr lang="de-DE" sz="2400" dirty="0" err="1" smtClean="0"/>
              <a:t>Implement</a:t>
            </a:r>
            <a:r>
              <a:rPr lang="de-DE" sz="2400" dirty="0" smtClean="0"/>
              <a:t> </a:t>
            </a:r>
            <a:r>
              <a:rPr lang="de-DE" sz="2400" dirty="0" err="1" smtClean="0"/>
              <a:t>Step</a:t>
            </a:r>
            <a:r>
              <a:rPr lang="de-DE" sz="2400" dirty="0" smtClean="0"/>
              <a:t> </a:t>
            </a:r>
            <a:r>
              <a:rPr lang="de-DE" sz="2400" dirty="0" err="1" smtClean="0"/>
              <a:t>Definitions</a:t>
            </a:r>
            <a:endParaRPr lang="de-DE" sz="2400" dirty="0" smtClean="0"/>
          </a:p>
          <a:p>
            <a:endParaRPr lang="de-DE" dirty="0"/>
          </a:p>
        </p:txBody>
      </p:sp>
      <p:pic>
        <p:nvPicPr>
          <p:cNvPr id="2050" name="Picture 2" descr="Step Definition Sug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8618"/>
            <a:ext cx="6104651" cy="439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tions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07895"/>
            <a:ext cx="783247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3336" y="1583515"/>
            <a:ext cx="67818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95208 0.003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261</Words>
  <Application>Microsoft Office PowerPoint</Application>
  <PresentationFormat>Bildschirmpräsentation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Rhea</vt:lpstr>
      <vt:lpstr>PowerPoint-Präsentation</vt:lpstr>
      <vt:lpstr>Structure</vt:lpstr>
      <vt:lpstr>General Infos:</vt:lpstr>
      <vt:lpstr>General Infos: Selenium </vt:lpstr>
      <vt:lpstr>Behavior-Driven-Development (BDD)</vt:lpstr>
      <vt:lpstr>Setup of Cucumber-JVM</vt:lpstr>
      <vt:lpstr>Setup of the Selenium Web Driver</vt:lpstr>
      <vt:lpstr>Gherkin</vt:lpstr>
      <vt:lpstr>Running tests</vt:lpstr>
      <vt:lpstr>Live Demo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Windows-Benutzer</cp:lastModifiedBy>
  <cp:revision>22</cp:revision>
  <dcterms:created xsi:type="dcterms:W3CDTF">2017-10-31T08:23:23Z</dcterms:created>
  <dcterms:modified xsi:type="dcterms:W3CDTF">2017-11-06T17:45:56Z</dcterms:modified>
</cp:coreProperties>
</file>