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Lst>
  <p:notesMasterIdLst>
    <p:notesMasterId r:id="rId9"/>
  </p:notesMasterIdLst>
  <p:sldIdLst>
    <p:sldId id="314" r:id="rId2"/>
    <p:sldId id="338" r:id="rId3"/>
    <p:sldId id="340" r:id="rId4"/>
    <p:sldId id="341" r:id="rId5"/>
    <p:sldId id="343" r:id="rId6"/>
    <p:sldId id="342" r:id="rId7"/>
    <p:sldId id="312" r:id="rId8"/>
  </p:sldIdLst>
  <p:sldSz cx="9144000" cy="5143500" type="screen16x9"/>
  <p:notesSz cx="9144000" cy="51435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ca Riaño Tibamoso" initials="MR" lastIdx="1" clrIdx="0">
    <p:extLst>
      <p:ext uri="{19B8F6BF-5375-455C-9EA6-DF929625EA0E}">
        <p15:presenceInfo xmlns:p15="http://schemas.microsoft.com/office/powerpoint/2012/main" userId="S::mrianot@sena.edu.co::338f3ac3-1af4-4b4b-8283-fc37745bc3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p:cViewPr varScale="1">
        <p:scale>
          <a:sx n="92" d="100"/>
          <a:sy n="92" d="100"/>
        </p:scale>
        <p:origin x="5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D9E7E3D-D617-4F21-B84F-B5CDAEE4FC9A}" type="datetimeFigureOut">
              <a:rPr lang="es-CO" smtClean="0"/>
              <a:t>24/11/2024</a:t>
            </a:fld>
            <a:endParaRPr lang="es-CO"/>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EDAB9A6-ACC3-4ED5-B89C-85B8BC372514}" type="slidenum">
              <a:rPr lang="es-CO" smtClean="0"/>
              <a:t>‹Nº›</a:t>
            </a:fld>
            <a:endParaRPr lang="es-CO"/>
          </a:p>
        </p:txBody>
      </p:sp>
    </p:spTree>
    <p:extLst>
      <p:ext uri="{BB962C8B-B14F-4D97-AF65-F5344CB8AC3E}">
        <p14:creationId xmlns:p14="http://schemas.microsoft.com/office/powerpoint/2010/main" val="137285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E02BE-5EC2-BFC1-D6BC-C21602F4D905}"/>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32FAB22-9A52-3371-A05D-74A4F977C28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A101482-8A1D-087A-A23D-7EB3A937DE23}"/>
              </a:ext>
            </a:extLst>
          </p:cNvPr>
          <p:cNvSpPr>
            <a:spLocks noGrp="1"/>
          </p:cNvSpPr>
          <p:nvPr>
            <p:ph type="dt" sz="half" idx="10"/>
          </p:nvPr>
        </p:nvSpPr>
        <p:spPr/>
        <p:txBody>
          <a:bodyPr/>
          <a:lstStyle/>
          <a:p>
            <a:fld id="{2401A97E-3465-4899-805E-544C47698E2F}" type="datetimeFigureOut">
              <a:rPr lang="es-CO" smtClean="0"/>
              <a:t>24/11/2024</a:t>
            </a:fld>
            <a:endParaRPr lang="es-CO" dirty="0"/>
          </a:p>
        </p:txBody>
      </p:sp>
      <p:sp>
        <p:nvSpPr>
          <p:cNvPr id="5" name="Marcador de pie de página 4">
            <a:extLst>
              <a:ext uri="{FF2B5EF4-FFF2-40B4-BE49-F238E27FC236}">
                <a16:creationId xmlns:a16="http://schemas.microsoft.com/office/drawing/2014/main" id="{A36BA7A7-4DB9-C16E-082E-7A80EE2A022E}"/>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42CF44B9-FD4E-58B6-C708-ABE49DBFA4DD}"/>
              </a:ext>
            </a:extLst>
          </p:cNvPr>
          <p:cNvSpPr>
            <a:spLocks noGrp="1"/>
          </p:cNvSpPr>
          <p:nvPr>
            <p:ph type="sldNum" sz="quarter" idx="12"/>
          </p:nvPr>
        </p:nvSpPr>
        <p:spPr/>
        <p:txBody>
          <a:bodyPr/>
          <a:lstStyle/>
          <a:p>
            <a:fld id="{31B46FF0-E86E-4E83-9DED-EC355F371B49}" type="slidenum">
              <a:rPr lang="es-CO" smtClean="0"/>
              <a:t>‹Nº›</a:t>
            </a:fld>
            <a:endParaRPr lang="es-CO" dirty="0"/>
          </a:p>
        </p:txBody>
      </p:sp>
    </p:spTree>
    <p:extLst>
      <p:ext uri="{BB962C8B-B14F-4D97-AF65-F5344CB8AC3E}">
        <p14:creationId xmlns:p14="http://schemas.microsoft.com/office/powerpoint/2010/main" val="37392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4B8C2-C40E-7AED-786B-466FF4914B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DCB6C3A-C046-361A-5BD5-B67FF15358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E0B1810-B557-088A-E24F-989C96BD01DE}"/>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5" name="Marcador de pie de página 4">
            <a:extLst>
              <a:ext uri="{FF2B5EF4-FFF2-40B4-BE49-F238E27FC236}">
                <a16:creationId xmlns:a16="http://schemas.microsoft.com/office/drawing/2014/main" id="{48680856-5636-55AB-BE5B-16C6D1FF87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835423-72F2-F0F0-B49D-588B17322443}"/>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4198975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E43E0C-113A-1272-9A01-4549F9FFB26E}"/>
              </a:ext>
            </a:extLst>
          </p:cNvPr>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B997CC8-5101-7B3B-50CF-83C6153DB75D}"/>
              </a:ext>
            </a:extLst>
          </p:cNvPr>
          <p:cNvSpPr>
            <a:spLocks noGrp="1"/>
          </p:cNvSpPr>
          <p:nvPr>
            <p:ph type="body" orient="vert" idx="1"/>
          </p:nvPr>
        </p:nvSpPr>
        <p:spPr>
          <a:xfrm>
            <a:off x="628650" y="273844"/>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6A1DC58-3591-BC81-6E70-D38BA86F6D72}"/>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5" name="Marcador de pie de página 4">
            <a:extLst>
              <a:ext uri="{FF2B5EF4-FFF2-40B4-BE49-F238E27FC236}">
                <a16:creationId xmlns:a16="http://schemas.microsoft.com/office/drawing/2014/main" id="{7D7242A3-F238-726C-7195-20C267E566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DD84B60-7710-B433-745E-8D53BAB0DFA1}"/>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59439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8739" y="998855"/>
            <a:ext cx="7743190" cy="84963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59995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F81B9-A9A7-0C26-FFAE-57EBF58E5EF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7B272E8-3A65-0681-65FB-997F8204A1A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5E08891-1F41-7668-B969-BCF9BB478A35}"/>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5" name="Marcador de pie de página 4">
            <a:extLst>
              <a:ext uri="{FF2B5EF4-FFF2-40B4-BE49-F238E27FC236}">
                <a16:creationId xmlns:a16="http://schemas.microsoft.com/office/drawing/2014/main" id="{4D8167D2-D3D1-51BE-3FD8-DC0D694171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A4C921-CE0C-76E7-E2B6-C384F1B40EF1}"/>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44010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2F8B7-DB3B-F98A-901C-7922A498621F}"/>
              </a:ext>
            </a:extLst>
          </p:cNvPr>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AB522D-0A40-AC23-5CD8-7EEFA74B14B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6557D6B-C70D-7133-DA47-968EDCC071AA}"/>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5" name="Marcador de pie de página 4">
            <a:extLst>
              <a:ext uri="{FF2B5EF4-FFF2-40B4-BE49-F238E27FC236}">
                <a16:creationId xmlns:a16="http://schemas.microsoft.com/office/drawing/2014/main" id="{E2ED4E45-FF91-5280-45CC-6FE1E8CABAD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AC73E00-6033-8105-0645-134E41CB2BDB}"/>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366889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F04F-2992-3DD6-5397-E426AE48564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0D7497E-B698-5179-B1AD-D35E582926F2}"/>
              </a:ext>
            </a:extLst>
          </p:cNvPr>
          <p:cNvSpPr>
            <a:spLocks noGrp="1"/>
          </p:cNvSpPr>
          <p:nvPr>
            <p:ph sz="half" idx="1"/>
          </p:nvPr>
        </p:nvSpPr>
        <p:spPr>
          <a:xfrm>
            <a:off x="6286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15EAB46-0FC1-83E0-EF44-20D434548975}"/>
              </a:ext>
            </a:extLst>
          </p:cNvPr>
          <p:cNvSpPr>
            <a:spLocks noGrp="1"/>
          </p:cNvSpPr>
          <p:nvPr>
            <p:ph sz="half" idx="2"/>
          </p:nvPr>
        </p:nvSpPr>
        <p:spPr>
          <a:xfrm>
            <a:off x="4629150"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541D406-D5E1-4946-3400-2B9D4B837F3C}"/>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6" name="Marcador de pie de página 5">
            <a:extLst>
              <a:ext uri="{FF2B5EF4-FFF2-40B4-BE49-F238E27FC236}">
                <a16:creationId xmlns:a16="http://schemas.microsoft.com/office/drawing/2014/main" id="{E013C9C0-AC85-4169-8EF9-075C37ADAD5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BD2F88-F925-A54B-2775-FE5FC17F48DA}"/>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2405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6F41D-21C8-FCA2-03A0-6C93B8CE4CD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C57A26E-5F9D-2EBF-8F28-17BF4A9983A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B33998-7B63-3DEB-DBA3-B9F3A635214C}"/>
              </a:ext>
            </a:extLst>
          </p:cNvPr>
          <p:cNvSpPr>
            <a:spLocks noGrp="1"/>
          </p:cNvSpPr>
          <p:nvPr>
            <p:ph sz="half" idx="2"/>
          </p:nvPr>
        </p:nvSpPr>
        <p:spPr>
          <a:xfrm>
            <a:off x="629842" y="1878806"/>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9C38551-55A4-570E-506F-EE2F75C44C9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7069321-8BDA-267E-F679-0DD1EE6505CB}"/>
              </a:ext>
            </a:extLst>
          </p:cNvPr>
          <p:cNvSpPr>
            <a:spLocks noGrp="1"/>
          </p:cNvSpPr>
          <p:nvPr>
            <p:ph sz="quarter" idx="4"/>
          </p:nvPr>
        </p:nvSpPr>
        <p:spPr>
          <a:xfrm>
            <a:off x="4629150" y="1878806"/>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569439F-FE26-5820-436B-0CAD46F33745}"/>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8" name="Marcador de pie de página 7">
            <a:extLst>
              <a:ext uri="{FF2B5EF4-FFF2-40B4-BE49-F238E27FC236}">
                <a16:creationId xmlns:a16="http://schemas.microsoft.com/office/drawing/2014/main" id="{B373B466-F3A5-FAFA-2B8A-198BF768E64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090BE3B-A10F-C932-CECD-A6F874F3B0C7}"/>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869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E5157-91A6-A875-56AC-5E9A38353DC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1CC0B34-A3C5-8336-8150-71D7D17C34BA}"/>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4" name="Marcador de pie de página 3">
            <a:extLst>
              <a:ext uri="{FF2B5EF4-FFF2-40B4-BE49-F238E27FC236}">
                <a16:creationId xmlns:a16="http://schemas.microsoft.com/office/drawing/2014/main" id="{6C152CC3-2CF7-C802-9409-B0E7F283700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74ADFD4-D0B8-1F40-D1AC-48502752A378}"/>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60440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58F6B8-D8BF-A93C-2CF7-D4BC20281763}"/>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3" name="Marcador de pie de página 2">
            <a:extLst>
              <a:ext uri="{FF2B5EF4-FFF2-40B4-BE49-F238E27FC236}">
                <a16:creationId xmlns:a16="http://schemas.microsoft.com/office/drawing/2014/main" id="{4C1CBB20-5598-A10A-7447-A39B8A0BB3F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802D7D1-C417-9A39-9387-9821BD0690C0}"/>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60703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A9020-C1A8-F8FE-E465-5412D4D451F4}"/>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C128248-F509-18E5-28E9-FE03A581643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389870A-CE30-E8B8-EBE2-CC7ED6C660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7C9E12-2383-07C7-E0D4-E960BC7B71A4}"/>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6" name="Marcador de pie de página 5">
            <a:extLst>
              <a:ext uri="{FF2B5EF4-FFF2-40B4-BE49-F238E27FC236}">
                <a16:creationId xmlns:a16="http://schemas.microsoft.com/office/drawing/2014/main" id="{A1447807-51F5-6BB7-ABB6-AA159A596EF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B03E470-0127-7F9C-095D-C4ED9DA2E9CF}"/>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89996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F939F-6AFB-581F-B7BB-C0727B45A24F}"/>
              </a:ext>
            </a:extLst>
          </p:cNvPr>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07EA7FCC-41EC-FA24-5928-D2F080206BB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B0CE5C4B-0E7F-91EB-2DC3-85CF03B791B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374931-4E4B-FE04-6D0F-4E3AA57BED67}"/>
              </a:ext>
            </a:extLst>
          </p:cNvPr>
          <p:cNvSpPr>
            <a:spLocks noGrp="1"/>
          </p:cNvSpPr>
          <p:nvPr>
            <p:ph type="dt" sz="half" idx="10"/>
          </p:nvPr>
        </p:nvSpPr>
        <p:spPr/>
        <p:txBody>
          <a:bodyPr/>
          <a:lstStyle/>
          <a:p>
            <a:fld id="{1D8BD707-D9CF-40AE-B4C6-C98DA3205C09}" type="datetimeFigureOut">
              <a:rPr lang="en-US" smtClean="0"/>
              <a:t>11/24/2024</a:t>
            </a:fld>
            <a:endParaRPr lang="en-US"/>
          </a:p>
        </p:txBody>
      </p:sp>
      <p:sp>
        <p:nvSpPr>
          <p:cNvPr id="6" name="Marcador de pie de página 5">
            <a:extLst>
              <a:ext uri="{FF2B5EF4-FFF2-40B4-BE49-F238E27FC236}">
                <a16:creationId xmlns:a16="http://schemas.microsoft.com/office/drawing/2014/main" id="{08B1349C-DC6B-74CC-5C9A-A341A2A16E2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4FFD11-6616-E56F-7D5B-9133D8599FE2}"/>
              </a:ext>
            </a:extLst>
          </p:cNvPr>
          <p:cNvSpPr>
            <a:spLocks noGrp="1"/>
          </p:cNvSpPr>
          <p:nvPr>
            <p:ph type="sldNum" sz="quarter" idx="12"/>
          </p:nvPr>
        </p:nvSpPr>
        <p:spPr/>
        <p:txBody>
          <a:bodyPr/>
          <a:lstStyle/>
          <a:p>
            <a:fld id="{B6F15528-21DE-4FAA-801E-634DDDAF4B2B}" type="slidenum">
              <a:rPr lang="es-CO" smtClean="0"/>
              <a:t>‹Nº›</a:t>
            </a:fld>
            <a:endParaRPr lang="es-CO"/>
          </a:p>
        </p:txBody>
      </p:sp>
    </p:spTree>
    <p:extLst>
      <p:ext uri="{BB962C8B-B14F-4D97-AF65-F5344CB8AC3E}">
        <p14:creationId xmlns:p14="http://schemas.microsoft.com/office/powerpoint/2010/main" val="120996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560E0C-A7BC-85E2-F0E9-DE66CE24265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B3FE5C4-1698-C585-04A2-B91DB10F14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CE6912E-5BEA-01CF-9345-73222A397B2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11/24/2024</a:t>
            </a:fld>
            <a:endParaRPr lang="en-US"/>
          </a:p>
        </p:txBody>
      </p:sp>
      <p:sp>
        <p:nvSpPr>
          <p:cNvPr id="5" name="Marcador de pie de página 4">
            <a:extLst>
              <a:ext uri="{FF2B5EF4-FFF2-40B4-BE49-F238E27FC236}">
                <a16:creationId xmlns:a16="http://schemas.microsoft.com/office/drawing/2014/main" id="{8C93DB0A-727B-01FD-82A2-02B6B4B5E00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DBE2C03-ABDC-9AEB-971F-0ADEAC9C714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s-CO" smtClean="0"/>
              <a:t>‹Nº›</a:t>
            </a:fld>
            <a:endParaRPr lang="es-CO"/>
          </a:p>
        </p:txBody>
      </p:sp>
    </p:spTree>
    <p:extLst>
      <p:ext uri="{BB962C8B-B14F-4D97-AF65-F5344CB8AC3E}">
        <p14:creationId xmlns:p14="http://schemas.microsoft.com/office/powerpoint/2010/main" val="21785830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extilycuero.blogspot.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316A862-122F-A5A4-F818-874A3AEF8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425" y="582306"/>
            <a:ext cx="740934" cy="724424"/>
          </a:xfrm>
          <a:prstGeom prst="rect">
            <a:avLst/>
          </a:prstGeom>
        </p:spPr>
      </p:pic>
      <p:cxnSp>
        <p:nvCxnSpPr>
          <p:cNvPr id="8" name="Conector recto 7">
            <a:extLst>
              <a:ext uri="{FF2B5EF4-FFF2-40B4-BE49-F238E27FC236}">
                <a16:creationId xmlns:a16="http://schemas.microsoft.com/office/drawing/2014/main" id="{65D59497-9402-3D3F-86A8-C86081D19072}"/>
              </a:ext>
            </a:extLst>
          </p:cNvPr>
          <p:cNvCxnSpPr>
            <a:cxnSpLocks/>
          </p:cNvCxnSpPr>
          <p:nvPr/>
        </p:nvCxnSpPr>
        <p:spPr>
          <a:xfrm flipV="1">
            <a:off x="1418359" y="582306"/>
            <a:ext cx="7140425" cy="997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534B1CF7-2608-F554-022B-0024F1EB7EEF}"/>
              </a:ext>
            </a:extLst>
          </p:cNvPr>
          <p:cNvCxnSpPr>
            <a:cxnSpLocks/>
          </p:cNvCxnSpPr>
          <p:nvPr/>
        </p:nvCxnSpPr>
        <p:spPr>
          <a:xfrm>
            <a:off x="677425" y="4547062"/>
            <a:ext cx="74093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1E4F0A-5E01-7B59-6CFA-E1F03035A17F}"/>
              </a:ext>
            </a:extLst>
          </p:cNvPr>
          <p:cNvCxnSpPr/>
          <p:nvPr/>
        </p:nvCxnSpPr>
        <p:spPr>
          <a:xfrm>
            <a:off x="677425" y="1306730"/>
            <a:ext cx="0" cy="32403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535C406-3D14-6EC9-2961-47C0F93CEBF3}"/>
              </a:ext>
            </a:extLst>
          </p:cNvPr>
          <p:cNvCxnSpPr>
            <a:cxnSpLocks/>
          </p:cNvCxnSpPr>
          <p:nvPr/>
        </p:nvCxnSpPr>
        <p:spPr>
          <a:xfrm>
            <a:off x="5334000" y="4539085"/>
            <a:ext cx="3224784" cy="797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4D6E3F42-2F31-5786-22CE-9B93CA9B6AE7}"/>
              </a:ext>
            </a:extLst>
          </p:cNvPr>
          <p:cNvCxnSpPr>
            <a:cxnSpLocks/>
          </p:cNvCxnSpPr>
          <p:nvPr/>
        </p:nvCxnSpPr>
        <p:spPr>
          <a:xfrm>
            <a:off x="8558784" y="582306"/>
            <a:ext cx="0" cy="396475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Imagen 22">
            <a:extLst>
              <a:ext uri="{FF2B5EF4-FFF2-40B4-BE49-F238E27FC236}">
                <a16:creationId xmlns:a16="http://schemas.microsoft.com/office/drawing/2014/main" id="{17783FA0-9CB8-50A5-4A7C-B1D5F112CC5F}"/>
              </a:ext>
            </a:extLst>
          </p:cNvPr>
          <p:cNvPicPr>
            <a:picLocks noChangeAspect="1"/>
          </p:cNvPicPr>
          <p:nvPr/>
        </p:nvPicPr>
        <p:blipFill>
          <a:blip r:embed="rId3"/>
          <a:stretch>
            <a:fillRect/>
          </a:stretch>
        </p:blipFill>
        <p:spPr>
          <a:xfrm>
            <a:off x="1515528" y="4323055"/>
            <a:ext cx="551401" cy="448013"/>
          </a:xfrm>
          <a:prstGeom prst="rect">
            <a:avLst/>
          </a:prstGeom>
        </p:spPr>
      </p:pic>
      <p:pic>
        <p:nvPicPr>
          <p:cNvPr id="25" name="Imagen 24">
            <a:extLst>
              <a:ext uri="{FF2B5EF4-FFF2-40B4-BE49-F238E27FC236}">
                <a16:creationId xmlns:a16="http://schemas.microsoft.com/office/drawing/2014/main" id="{0CE53519-6E00-6991-9419-4C8A85A866EE}"/>
              </a:ext>
            </a:extLst>
          </p:cNvPr>
          <p:cNvPicPr>
            <a:picLocks noChangeAspect="1"/>
          </p:cNvPicPr>
          <p:nvPr/>
        </p:nvPicPr>
        <p:blipFill>
          <a:blip r:embed="rId4"/>
          <a:stretch>
            <a:fillRect/>
          </a:stretch>
        </p:blipFill>
        <p:spPr>
          <a:xfrm>
            <a:off x="1980501" y="4208035"/>
            <a:ext cx="518674" cy="600569"/>
          </a:xfrm>
          <a:prstGeom prst="rect">
            <a:avLst/>
          </a:prstGeom>
        </p:spPr>
      </p:pic>
      <p:pic>
        <p:nvPicPr>
          <p:cNvPr id="27" name="Imagen 26">
            <a:extLst>
              <a:ext uri="{FF2B5EF4-FFF2-40B4-BE49-F238E27FC236}">
                <a16:creationId xmlns:a16="http://schemas.microsoft.com/office/drawing/2014/main" id="{77D833A1-1070-09AC-F948-A7B56624E22B}"/>
              </a:ext>
            </a:extLst>
          </p:cNvPr>
          <p:cNvPicPr>
            <a:picLocks noChangeAspect="1"/>
          </p:cNvPicPr>
          <p:nvPr/>
        </p:nvPicPr>
        <p:blipFill>
          <a:blip r:embed="rId5"/>
          <a:stretch>
            <a:fillRect/>
          </a:stretch>
        </p:blipFill>
        <p:spPr>
          <a:xfrm>
            <a:off x="2376296" y="4313533"/>
            <a:ext cx="453031" cy="375368"/>
          </a:xfrm>
          <a:prstGeom prst="rect">
            <a:avLst/>
          </a:prstGeom>
        </p:spPr>
      </p:pic>
      <p:pic>
        <p:nvPicPr>
          <p:cNvPr id="29" name="Imagen 28">
            <a:extLst>
              <a:ext uri="{FF2B5EF4-FFF2-40B4-BE49-F238E27FC236}">
                <a16:creationId xmlns:a16="http://schemas.microsoft.com/office/drawing/2014/main" id="{B173A74A-08F1-9D75-8AA6-B4030635ABC5}"/>
              </a:ext>
            </a:extLst>
          </p:cNvPr>
          <p:cNvPicPr>
            <a:picLocks noChangeAspect="1"/>
          </p:cNvPicPr>
          <p:nvPr/>
        </p:nvPicPr>
        <p:blipFill>
          <a:blip r:embed="rId6"/>
          <a:stretch>
            <a:fillRect/>
          </a:stretch>
        </p:blipFill>
        <p:spPr>
          <a:xfrm>
            <a:off x="2934098" y="4292118"/>
            <a:ext cx="527289" cy="418195"/>
          </a:xfrm>
          <a:prstGeom prst="rect">
            <a:avLst/>
          </a:prstGeom>
        </p:spPr>
      </p:pic>
      <p:sp>
        <p:nvSpPr>
          <p:cNvPr id="30" name="CuadroTexto 29">
            <a:extLst>
              <a:ext uri="{FF2B5EF4-FFF2-40B4-BE49-F238E27FC236}">
                <a16:creationId xmlns:a16="http://schemas.microsoft.com/office/drawing/2014/main" id="{283F891E-1877-1964-C7B7-DC9B34C64635}"/>
              </a:ext>
            </a:extLst>
          </p:cNvPr>
          <p:cNvSpPr txBox="1"/>
          <p:nvPr/>
        </p:nvSpPr>
        <p:spPr>
          <a:xfrm>
            <a:off x="2145533" y="924440"/>
            <a:ext cx="5638797" cy="461665"/>
          </a:xfrm>
          <a:prstGeom prst="rect">
            <a:avLst/>
          </a:prstGeom>
          <a:noFill/>
        </p:spPr>
        <p:txBody>
          <a:bodyPr wrap="square" rtlCol="0">
            <a:spAutoFit/>
          </a:bodyPr>
          <a:lstStyle/>
          <a:p>
            <a:r>
              <a:rPr lang="es-ES" sz="2400" b="1" dirty="0">
                <a:solidFill>
                  <a:schemeClr val="tx1">
                    <a:lumMod val="75000"/>
                    <a:lumOff val="25000"/>
                  </a:schemeClr>
                </a:solidFill>
              </a:rPr>
              <a:t>Análisis y Desarrollo de Software -  ADSO</a:t>
            </a:r>
          </a:p>
        </p:txBody>
      </p:sp>
      <p:sp>
        <p:nvSpPr>
          <p:cNvPr id="6" name="CuadroTexto 5">
            <a:extLst>
              <a:ext uri="{FF2B5EF4-FFF2-40B4-BE49-F238E27FC236}">
                <a16:creationId xmlns:a16="http://schemas.microsoft.com/office/drawing/2014/main" id="{96DF866A-CA03-69BF-5E7D-A8FCBDA274DB}"/>
              </a:ext>
            </a:extLst>
          </p:cNvPr>
          <p:cNvSpPr txBox="1"/>
          <p:nvPr/>
        </p:nvSpPr>
        <p:spPr>
          <a:xfrm>
            <a:off x="2972336" y="3765280"/>
            <a:ext cx="4264259" cy="307777"/>
          </a:xfrm>
          <a:prstGeom prst="rect">
            <a:avLst/>
          </a:prstGeom>
          <a:noFill/>
        </p:spPr>
        <p:txBody>
          <a:bodyPr wrap="square">
            <a:spAutoFit/>
          </a:bodyPr>
          <a:lstStyle/>
          <a:p>
            <a:pPr algn="ctr"/>
            <a:r>
              <a:rPr lang="es-ES" sz="1400" b="0" i="0" u="none" strike="noStrike" dirty="0">
                <a:solidFill>
                  <a:srgbClr val="1A0DAB"/>
                </a:solidFill>
                <a:effectLst/>
                <a:latin typeface="Google Sans"/>
                <a:hlinkClick r:id="rId7"/>
              </a:rPr>
              <a:t>SENA - Centro de Manufactura en Textil y Cuero  </a:t>
            </a:r>
          </a:p>
        </p:txBody>
      </p:sp>
      <p:sp>
        <p:nvSpPr>
          <p:cNvPr id="7" name="Rectángulo 6">
            <a:extLst>
              <a:ext uri="{FF2B5EF4-FFF2-40B4-BE49-F238E27FC236}">
                <a16:creationId xmlns:a16="http://schemas.microsoft.com/office/drawing/2014/main" id="{05ECA7DE-DB69-6F28-B73A-F3C12565686F}"/>
              </a:ext>
            </a:extLst>
          </p:cNvPr>
          <p:cNvSpPr/>
          <p:nvPr/>
        </p:nvSpPr>
        <p:spPr>
          <a:xfrm>
            <a:off x="1621094" y="4623177"/>
            <a:ext cx="1731706" cy="3333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bg2">
                    <a:lumMod val="50000"/>
                  </a:schemeClr>
                </a:solidFill>
              </a:rPr>
              <a:t>@ S E N A  c o m u n i c a</a:t>
            </a:r>
            <a:endParaRPr lang="es-CO" sz="1200" b="1" dirty="0">
              <a:solidFill>
                <a:schemeClr val="bg2">
                  <a:lumMod val="50000"/>
                </a:schemeClr>
              </a:solidFill>
            </a:endParaRPr>
          </a:p>
        </p:txBody>
      </p:sp>
      <p:sp>
        <p:nvSpPr>
          <p:cNvPr id="11" name="Rectángulo 10">
            <a:extLst>
              <a:ext uri="{FF2B5EF4-FFF2-40B4-BE49-F238E27FC236}">
                <a16:creationId xmlns:a16="http://schemas.microsoft.com/office/drawing/2014/main" id="{F8AEE0DF-8D12-E0D1-D765-9B244FFB6195}"/>
              </a:ext>
            </a:extLst>
          </p:cNvPr>
          <p:cNvSpPr/>
          <p:nvPr/>
        </p:nvSpPr>
        <p:spPr>
          <a:xfrm>
            <a:off x="3389521" y="4389026"/>
            <a:ext cx="2029637" cy="3001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1200" b="1" dirty="0">
                <a:solidFill>
                  <a:srgbClr val="00AF00"/>
                </a:solidFill>
              </a:rPr>
              <a:t>w w w . s e n a . e d u . c o </a:t>
            </a:r>
            <a:endParaRPr lang="es-CO" sz="1200" b="1" dirty="0">
              <a:solidFill>
                <a:srgbClr val="00AF00"/>
              </a:solidFill>
            </a:endParaRPr>
          </a:p>
        </p:txBody>
      </p:sp>
      <p:sp>
        <p:nvSpPr>
          <p:cNvPr id="2" name="CuadroTexto 1">
            <a:extLst>
              <a:ext uri="{FF2B5EF4-FFF2-40B4-BE49-F238E27FC236}">
                <a16:creationId xmlns:a16="http://schemas.microsoft.com/office/drawing/2014/main" id="{29D7BA70-9CDD-CD17-7BAD-925887E58637}"/>
              </a:ext>
            </a:extLst>
          </p:cNvPr>
          <p:cNvSpPr txBox="1"/>
          <p:nvPr/>
        </p:nvSpPr>
        <p:spPr>
          <a:xfrm>
            <a:off x="2145533" y="1962150"/>
            <a:ext cx="5169667" cy="523220"/>
          </a:xfrm>
          <a:prstGeom prst="rect">
            <a:avLst/>
          </a:prstGeom>
          <a:noFill/>
        </p:spPr>
        <p:txBody>
          <a:bodyPr wrap="square" rtlCol="0">
            <a:spAutoFit/>
          </a:bodyPr>
          <a:lstStyle/>
          <a:p>
            <a:pPr algn="ctr"/>
            <a:r>
              <a:rPr lang="es-ES" sz="2800" dirty="0" err="1" smtClean="0"/>
              <a:t>Proyecto:Medical</a:t>
            </a:r>
            <a:endParaRPr lang="es-CO" sz="2800" dirty="0"/>
          </a:p>
        </p:txBody>
      </p:sp>
      <p:sp>
        <p:nvSpPr>
          <p:cNvPr id="3" name="CuadroTexto 2">
            <a:extLst>
              <a:ext uri="{FF2B5EF4-FFF2-40B4-BE49-F238E27FC236}">
                <a16:creationId xmlns:a16="http://schemas.microsoft.com/office/drawing/2014/main" id="{EF96F5C7-D2DB-27CB-0291-D09743E4457D}"/>
              </a:ext>
            </a:extLst>
          </p:cNvPr>
          <p:cNvSpPr txBox="1"/>
          <p:nvPr/>
        </p:nvSpPr>
        <p:spPr>
          <a:xfrm>
            <a:off x="2066929" y="3021374"/>
            <a:ext cx="5169667" cy="400110"/>
          </a:xfrm>
          <a:prstGeom prst="rect">
            <a:avLst/>
          </a:prstGeom>
          <a:noFill/>
        </p:spPr>
        <p:txBody>
          <a:bodyPr wrap="square" rtlCol="0">
            <a:spAutoFit/>
          </a:bodyPr>
          <a:lstStyle/>
          <a:p>
            <a:pPr algn="ctr"/>
            <a:r>
              <a:rPr lang="es-ES" sz="2000" dirty="0" smtClean="0"/>
              <a:t>- David Fernando León B.</a:t>
            </a:r>
            <a:endParaRPr lang="es-CO" sz="2000" dirty="0"/>
          </a:p>
        </p:txBody>
      </p:sp>
    </p:spTree>
    <p:extLst>
      <p:ext uri="{BB962C8B-B14F-4D97-AF65-F5344CB8AC3E}">
        <p14:creationId xmlns:p14="http://schemas.microsoft.com/office/powerpoint/2010/main" val="99001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Objetivo General</a:t>
              </a:r>
            </a:p>
          </p:txBody>
        </p:sp>
      </p:grpSp>
      <p:sp>
        <p:nvSpPr>
          <p:cNvPr id="2" name="Rectángulo 1"/>
          <p:cNvSpPr/>
          <p:nvPr/>
        </p:nvSpPr>
        <p:spPr>
          <a:xfrm>
            <a:off x="685800" y="1655624"/>
            <a:ext cx="7848600" cy="2031325"/>
          </a:xfrm>
          <a:prstGeom prst="rect">
            <a:avLst/>
          </a:prstGeom>
        </p:spPr>
        <p:txBody>
          <a:bodyPr wrap="square">
            <a:spAutoFit/>
          </a:bodyPr>
          <a:lstStyle/>
          <a:p>
            <a:pPr algn="just"/>
            <a:r>
              <a:rPr lang="es-CO" dirty="0"/>
              <a:t>Desarrollar un portal web de consulta que permita a los usuarios verificar la disponibilidad de medicamentos en tiempo real </a:t>
            </a:r>
            <a:r>
              <a:rPr lang="es-CO" dirty="0" smtClean="0"/>
              <a:t>y </a:t>
            </a:r>
            <a:r>
              <a:rPr lang="es-CO" dirty="0"/>
              <a:t>dignificar el proceso de entrega, con el fin de mejorar el acceso a los </a:t>
            </a:r>
            <a:r>
              <a:rPr lang="es-CO" dirty="0" smtClean="0"/>
              <a:t>medicamentos </a:t>
            </a:r>
            <a:r>
              <a:rPr lang="es-CO" dirty="0"/>
              <a:t>y reducir el tiempo de espera en los </a:t>
            </a:r>
            <a:r>
              <a:rPr lang="es-CO" dirty="0" smtClean="0"/>
              <a:t>dispensadores de medicamentos de las EPS, </a:t>
            </a:r>
            <a:r>
              <a:rPr lang="es-CO" dirty="0"/>
              <a:t>especialmente para personas mayores y </a:t>
            </a:r>
            <a:r>
              <a:rPr lang="es-CO" dirty="0" smtClean="0"/>
              <a:t>todos aquellos </a:t>
            </a:r>
            <a:r>
              <a:rPr lang="es-CO" dirty="0"/>
              <a:t>afectados por problemas de salud, asegurando el respeto al derecho a la salud y la calidad de vida, tal como lo establecen las leyes colombianas.</a:t>
            </a:r>
          </a:p>
        </p:txBody>
      </p:sp>
    </p:spTree>
    <p:extLst>
      <p:ext uri="{BB962C8B-B14F-4D97-AF65-F5344CB8AC3E}">
        <p14:creationId xmlns:p14="http://schemas.microsoft.com/office/powerpoint/2010/main" val="273705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9050"/>
            <a:ext cx="9144000" cy="1197705"/>
            <a:chOff x="0" y="-19050"/>
            <a:chExt cx="9220200" cy="1197705"/>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9050"/>
              <a:ext cx="7827566" cy="837473"/>
            </a:xfrm>
            <a:prstGeom prst="rect">
              <a:avLst/>
            </a:prstGeom>
            <a:noFill/>
          </p:spPr>
          <p:txBody>
            <a:bodyPr wrap="square" rtlCol="0">
              <a:spAutoFit/>
            </a:bodyPr>
            <a:lstStyle/>
            <a:p>
              <a:pPr>
                <a:lnSpc>
                  <a:spcPct val="150000"/>
                </a:lnSpc>
              </a:pPr>
              <a:r>
                <a:rPr lang="es-ES" sz="3600" b="1" dirty="0">
                  <a:solidFill>
                    <a:schemeClr val="bg1"/>
                  </a:solidFill>
                </a:rPr>
                <a:t>Objetivos Específicos</a:t>
              </a:r>
            </a:p>
          </p:txBody>
        </p:sp>
      </p:grpSp>
      <p:sp>
        <p:nvSpPr>
          <p:cNvPr id="6" name="CuadroTexto 5"/>
          <p:cNvSpPr txBox="1"/>
          <p:nvPr/>
        </p:nvSpPr>
        <p:spPr>
          <a:xfrm>
            <a:off x="611822" y="1581150"/>
            <a:ext cx="8074978" cy="2862322"/>
          </a:xfrm>
          <a:prstGeom prst="rect">
            <a:avLst/>
          </a:prstGeom>
          <a:noFill/>
        </p:spPr>
        <p:txBody>
          <a:bodyPr wrap="square" rtlCol="0">
            <a:spAutoFit/>
          </a:bodyPr>
          <a:lstStyle/>
          <a:p>
            <a:pPr marL="342900" indent="-342900" algn="just">
              <a:buFont typeface="+mj-lt"/>
              <a:buAutoNum type="arabicPeriod"/>
            </a:pPr>
            <a:r>
              <a:rPr lang="es-CO" dirty="0" smtClean="0"/>
              <a:t>Di</a:t>
            </a:r>
            <a:r>
              <a:rPr lang="es-CO" b="1" dirty="0"/>
              <a:t>señar y desarrollar un portal web interactivo y accesible</a:t>
            </a:r>
            <a:r>
              <a:rPr lang="es-CO" dirty="0"/>
              <a:t> que permita a los usuarios consultar la disponibilidad de </a:t>
            </a:r>
            <a:r>
              <a:rPr lang="es-CO" dirty="0" smtClean="0"/>
              <a:t>medicamentos, </a:t>
            </a:r>
            <a:r>
              <a:rPr lang="es-CO" dirty="0"/>
              <a:t>basado en la información proporcionada por las entidades de </a:t>
            </a:r>
            <a:r>
              <a:rPr lang="es-CO" dirty="0" smtClean="0"/>
              <a:t>salud.</a:t>
            </a:r>
          </a:p>
          <a:p>
            <a:pPr marL="342900" indent="-342900" algn="just">
              <a:buFont typeface="+mj-lt"/>
              <a:buAutoNum type="arabicPeriod"/>
            </a:pPr>
            <a:r>
              <a:rPr lang="es-CO" b="1" dirty="0"/>
              <a:t>Mejorar el proceso de entrega de medicamentos</a:t>
            </a:r>
            <a:r>
              <a:rPr lang="es-CO" dirty="0"/>
              <a:t> </a:t>
            </a:r>
            <a:r>
              <a:rPr lang="es-CO" dirty="0" smtClean="0"/>
              <a:t>para toda persona que lo requiera y en especial para personas mayores o con enfermedades crónicas, </a:t>
            </a:r>
            <a:r>
              <a:rPr lang="es-CO" dirty="0"/>
              <a:t>garantizando que reciban atención oportuna y de calidad, respetando el derecho a la salud y la dignidad humana</a:t>
            </a:r>
            <a:r>
              <a:rPr lang="es-CO" dirty="0" smtClean="0"/>
              <a:t>.</a:t>
            </a:r>
          </a:p>
          <a:p>
            <a:pPr marL="342900" indent="-342900" algn="just">
              <a:buFont typeface="+mj-lt"/>
              <a:buAutoNum type="arabicPeriod"/>
            </a:pPr>
            <a:r>
              <a:rPr lang="es-CO" b="1" dirty="0"/>
              <a:t>Implementar un sistema de notificación en tiempo real</a:t>
            </a:r>
            <a:r>
              <a:rPr lang="es-CO" dirty="0"/>
              <a:t> sobre la disponibilidad de medicamentos, </a:t>
            </a:r>
            <a:r>
              <a:rPr lang="es-CO" dirty="0" smtClean="0"/>
              <a:t>reduciendo </a:t>
            </a:r>
            <a:r>
              <a:rPr lang="es-CO" dirty="0"/>
              <a:t>la necesidad de desplazamientos innecesarios y filas largas.</a:t>
            </a:r>
          </a:p>
        </p:txBody>
      </p:sp>
    </p:spTree>
    <p:extLst>
      <p:ext uri="{BB962C8B-B14F-4D97-AF65-F5344CB8AC3E}">
        <p14:creationId xmlns:p14="http://schemas.microsoft.com/office/powerpoint/2010/main" val="1675679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Planteamiento del problema</a:t>
              </a:r>
            </a:p>
          </p:txBody>
        </p:sp>
      </p:grpSp>
      <p:sp>
        <p:nvSpPr>
          <p:cNvPr id="2" name="Rectángulo 1"/>
          <p:cNvSpPr/>
          <p:nvPr/>
        </p:nvSpPr>
        <p:spPr>
          <a:xfrm>
            <a:off x="420211" y="1354550"/>
            <a:ext cx="8303578" cy="3416320"/>
          </a:xfrm>
          <a:prstGeom prst="rect">
            <a:avLst/>
          </a:prstGeom>
        </p:spPr>
        <p:txBody>
          <a:bodyPr wrap="square">
            <a:spAutoFit/>
          </a:bodyPr>
          <a:lstStyle/>
          <a:p>
            <a:pPr algn="just"/>
            <a:r>
              <a:rPr lang="es-CO" dirty="0"/>
              <a:t>En Colombia, uno de los principales desafíos en el sistema de salud es la falta de acceso oportuno y eficiente a los medicamentos, lo cual afecta </a:t>
            </a:r>
            <a:r>
              <a:rPr lang="es-CO" dirty="0" smtClean="0"/>
              <a:t>especialmente a los </a:t>
            </a:r>
            <a:r>
              <a:rPr lang="es-CO" dirty="0"/>
              <a:t>que dependen de medicamentos crónicos o de alto costo</a:t>
            </a:r>
            <a:r>
              <a:rPr lang="es-CO" dirty="0" smtClean="0"/>
              <a:t>, </a:t>
            </a:r>
            <a:r>
              <a:rPr lang="es-CO" dirty="0"/>
              <a:t>muchos deben enfrentar largas filas y demoras de hasta varias horas para obtener sus medicinas. En muchos casos, al llegar a la ventanilla, los pacientes son informados que los medicamentos no están disponibles y deben regresar en días posteriores, lo cual genera frustración y deterioro en su calidad de vida.</a:t>
            </a:r>
          </a:p>
          <a:p>
            <a:pPr algn="just"/>
            <a:r>
              <a:rPr lang="es-CO" dirty="0"/>
              <a:t>Este problema es aún más grave para las personas y aquellos que enfrentan limitaciones físicas o de movilidad. Las largas esperas y la incertidumbre sobre la disponibilidad de los medicamentos son una violación al derecho fundamental a la salud y afectan directamente la calidad de vida de los pacientes</a:t>
            </a:r>
            <a:r>
              <a:rPr lang="es-CO" dirty="0" smtClean="0"/>
              <a:t>.</a:t>
            </a:r>
            <a:r>
              <a:rPr lang="es-CO" dirty="0"/>
              <a:t> La falta de un sistema transparente y eficiente para gestionar la disponibilidad de medicamentos </a:t>
            </a:r>
            <a:r>
              <a:rPr lang="es-CO" dirty="0" smtClean="0"/>
              <a:t>.</a:t>
            </a:r>
          </a:p>
        </p:txBody>
      </p:sp>
    </p:spTree>
    <p:extLst>
      <p:ext uri="{BB962C8B-B14F-4D97-AF65-F5344CB8AC3E}">
        <p14:creationId xmlns:p14="http://schemas.microsoft.com/office/powerpoint/2010/main" val="378618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Alcance del proyecto</a:t>
              </a:r>
            </a:p>
          </p:txBody>
        </p:sp>
      </p:grpSp>
      <p:sp>
        <p:nvSpPr>
          <p:cNvPr id="4" name="CuadroTexto 3">
            <a:extLst>
              <a:ext uri="{FF2B5EF4-FFF2-40B4-BE49-F238E27FC236}">
                <a16:creationId xmlns:a16="http://schemas.microsoft.com/office/drawing/2014/main" id="{70261A3C-DEF0-6888-7EA0-770840A3756D}"/>
              </a:ext>
            </a:extLst>
          </p:cNvPr>
          <p:cNvSpPr txBox="1"/>
          <p:nvPr/>
        </p:nvSpPr>
        <p:spPr>
          <a:xfrm>
            <a:off x="1371600" y="1297400"/>
            <a:ext cx="6400800" cy="553998"/>
          </a:xfrm>
          <a:prstGeom prst="rect">
            <a:avLst/>
          </a:prstGeom>
          <a:noFill/>
        </p:spPr>
        <p:txBody>
          <a:bodyPr wrap="square" rtlCol="0">
            <a:spAutoFit/>
          </a:bodyPr>
          <a:lstStyle/>
          <a:p>
            <a:pPr algn="just"/>
            <a:r>
              <a:rPr lang="es-ES" sz="1200" dirty="0">
                <a:effectLst/>
                <a:latin typeface="Arial" panose="020B0604020202020204" pitchFamily="34" charset="0"/>
                <a:ea typeface="Arial MT"/>
                <a:cs typeface="Arial MT"/>
              </a:rPr>
              <a:t>.</a:t>
            </a:r>
            <a:endParaRPr lang="es-CO" sz="1200" dirty="0">
              <a:effectLst/>
              <a:latin typeface="Arial MT"/>
              <a:ea typeface="Arial MT"/>
              <a:cs typeface="Arial MT"/>
            </a:endParaRPr>
          </a:p>
          <a:p>
            <a:pPr algn="just"/>
            <a:r>
              <a:rPr lang="es-ES" dirty="0"/>
              <a:t> </a:t>
            </a:r>
            <a:endParaRPr lang="es-CO" dirty="0"/>
          </a:p>
        </p:txBody>
      </p:sp>
      <p:sp>
        <p:nvSpPr>
          <p:cNvPr id="2" name="CuadroTexto 1"/>
          <p:cNvSpPr txBox="1"/>
          <p:nvPr/>
        </p:nvSpPr>
        <p:spPr>
          <a:xfrm>
            <a:off x="611822" y="1444688"/>
            <a:ext cx="7922578" cy="2585323"/>
          </a:xfrm>
          <a:prstGeom prst="rect">
            <a:avLst/>
          </a:prstGeom>
          <a:noFill/>
        </p:spPr>
        <p:txBody>
          <a:bodyPr wrap="square" rtlCol="0">
            <a:spAutoFit/>
          </a:bodyPr>
          <a:lstStyle/>
          <a:p>
            <a:pPr algn="just"/>
            <a:r>
              <a:rPr lang="es-CO" dirty="0"/>
              <a:t>El proyecto tendrá un alcance nacional, enfocándose inicialmente en los principales centros de salud urbanos y </a:t>
            </a:r>
            <a:r>
              <a:rPr lang="es-CO" dirty="0" smtClean="0"/>
              <a:t>rurales, </a:t>
            </a:r>
            <a:r>
              <a:rPr lang="es-CO" dirty="0"/>
              <a:t>que son frecuentemente </a:t>
            </a:r>
            <a:r>
              <a:rPr lang="es-CO" dirty="0" smtClean="0"/>
              <a:t>utilizados. </a:t>
            </a:r>
            <a:r>
              <a:rPr lang="es-CO" dirty="0"/>
              <a:t>Se creará una plataforma web accesible y fácil de usar, que se integrará con las bases de datos de </a:t>
            </a:r>
            <a:r>
              <a:rPr lang="es-CO" dirty="0" smtClean="0"/>
              <a:t>las EPS y sus dispensadoras de medicamentos para </a:t>
            </a:r>
            <a:r>
              <a:rPr lang="es-CO" dirty="0"/>
              <a:t>proporcionar información precisa y en tiempo real sobre la disponibilidad de medicamentos.</a:t>
            </a:r>
          </a:p>
          <a:p>
            <a:pPr algn="just"/>
            <a:r>
              <a:rPr lang="es-CO" dirty="0"/>
              <a:t>A largo plazo, se buscará la expansión del portal a todas las entidades de salud, tanto públicas como privadas, de todo el </a:t>
            </a:r>
            <a:r>
              <a:rPr lang="es-CO" dirty="0" smtClean="0"/>
              <a:t>país y se generara un modulo de logística para facilitar la entrega de medicamentos lo cual será una fuente de empleo.</a:t>
            </a:r>
            <a:endParaRPr lang="es-CO" dirty="0"/>
          </a:p>
          <a:p>
            <a:endParaRPr lang="es-CO" dirty="0"/>
          </a:p>
        </p:txBody>
      </p:sp>
    </p:spTree>
    <p:extLst>
      <p:ext uri="{BB962C8B-B14F-4D97-AF65-F5344CB8AC3E}">
        <p14:creationId xmlns:p14="http://schemas.microsoft.com/office/powerpoint/2010/main" val="270630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822" y="156845"/>
            <a:ext cx="746569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Análisis</a:t>
            </a:r>
            <a:r>
              <a:rPr sz="3600" b="1" spc="15" dirty="0">
                <a:solidFill>
                  <a:srgbClr val="FFFFFF"/>
                </a:solidFill>
                <a:latin typeface="Calibri"/>
                <a:cs typeface="Calibri"/>
              </a:rPr>
              <a:t> </a:t>
            </a:r>
            <a:r>
              <a:rPr sz="3600" b="1" dirty="0">
                <a:solidFill>
                  <a:srgbClr val="FFFFFF"/>
                </a:solidFill>
                <a:latin typeface="Calibri"/>
                <a:cs typeface="Calibri"/>
              </a:rPr>
              <a:t>y</a:t>
            </a:r>
            <a:r>
              <a:rPr sz="3600" b="1" spc="-25" dirty="0">
                <a:solidFill>
                  <a:srgbClr val="FFFFFF"/>
                </a:solidFill>
                <a:latin typeface="Calibri"/>
                <a:cs typeface="Calibri"/>
              </a:rPr>
              <a:t> </a:t>
            </a:r>
            <a:r>
              <a:rPr sz="3600" b="1" spc="-5" dirty="0">
                <a:solidFill>
                  <a:srgbClr val="FFFFFF"/>
                </a:solidFill>
                <a:latin typeface="Calibri"/>
                <a:cs typeface="Calibri"/>
              </a:rPr>
              <a:t>Desarrollo</a:t>
            </a:r>
            <a:r>
              <a:rPr sz="3600" b="1" dirty="0">
                <a:solidFill>
                  <a:srgbClr val="FFFFFF"/>
                </a:solidFill>
                <a:latin typeface="Calibri"/>
                <a:cs typeface="Calibri"/>
              </a:rPr>
              <a:t> de</a:t>
            </a:r>
            <a:r>
              <a:rPr sz="3600" b="1" spc="-10" dirty="0">
                <a:solidFill>
                  <a:srgbClr val="FFFFFF"/>
                </a:solidFill>
                <a:latin typeface="Calibri"/>
                <a:cs typeface="Calibri"/>
              </a:rPr>
              <a:t> Software</a:t>
            </a:r>
            <a:r>
              <a:rPr sz="3600" b="1" spc="-20" dirty="0">
                <a:solidFill>
                  <a:srgbClr val="FFFFFF"/>
                </a:solidFill>
                <a:latin typeface="Calibri"/>
                <a:cs typeface="Calibri"/>
              </a:rPr>
              <a:t> </a:t>
            </a:r>
            <a:r>
              <a:rPr sz="3600" b="1" dirty="0">
                <a:solidFill>
                  <a:srgbClr val="FFFFFF"/>
                </a:solidFill>
                <a:latin typeface="Calibri"/>
                <a:cs typeface="Calibri"/>
              </a:rPr>
              <a:t>ADSO</a:t>
            </a:r>
            <a:endParaRPr sz="3600" dirty="0">
              <a:latin typeface="Calibri"/>
              <a:cs typeface="Calibri"/>
            </a:endParaRPr>
          </a:p>
        </p:txBody>
      </p:sp>
      <p:grpSp>
        <p:nvGrpSpPr>
          <p:cNvPr id="11" name="Grupo 10">
            <a:extLst>
              <a:ext uri="{FF2B5EF4-FFF2-40B4-BE49-F238E27FC236}">
                <a16:creationId xmlns:a16="http://schemas.microsoft.com/office/drawing/2014/main" id="{5C0D8D02-DA34-F366-FBDB-F7A679E7F681}"/>
              </a:ext>
            </a:extLst>
          </p:cNvPr>
          <p:cNvGrpSpPr/>
          <p:nvPr/>
        </p:nvGrpSpPr>
        <p:grpSpPr>
          <a:xfrm>
            <a:off x="0" y="-106588"/>
            <a:ext cx="9144000" cy="1285243"/>
            <a:chOff x="0" y="-106588"/>
            <a:chExt cx="9220200" cy="1285243"/>
          </a:xfrm>
        </p:grpSpPr>
        <p:sp>
          <p:nvSpPr>
            <p:cNvPr id="12" name="Rectángulo 11">
              <a:extLst>
                <a:ext uri="{FF2B5EF4-FFF2-40B4-BE49-F238E27FC236}">
                  <a16:creationId xmlns:a16="http://schemas.microsoft.com/office/drawing/2014/main" id="{F61EDE99-7B98-8850-21AB-22E330852D2B}"/>
                </a:ext>
              </a:extLst>
            </p:cNvPr>
            <p:cNvSpPr/>
            <p:nvPr/>
          </p:nvSpPr>
          <p:spPr>
            <a:xfrm>
              <a:off x="0" y="-19050"/>
              <a:ext cx="9220200" cy="1072931"/>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00AF00"/>
                </a:solidFill>
              </a:endParaRPr>
            </a:p>
          </p:txBody>
        </p:sp>
        <p:pic>
          <p:nvPicPr>
            <p:cNvPr id="13" name="Marcador de contenido 14">
              <a:extLst>
                <a:ext uri="{FF2B5EF4-FFF2-40B4-BE49-F238E27FC236}">
                  <a16:creationId xmlns:a16="http://schemas.microsoft.com/office/drawing/2014/main" id="{506E2D10-32D9-FCF0-4CFD-8CE54A67E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6468" y="57150"/>
              <a:ext cx="1682931" cy="1121505"/>
            </a:xfrm>
            <a:prstGeom prst="rect">
              <a:avLst/>
            </a:prstGeom>
          </p:spPr>
        </p:pic>
        <p:sp>
          <p:nvSpPr>
            <p:cNvPr id="14" name="CuadroTexto 13">
              <a:extLst>
                <a:ext uri="{FF2B5EF4-FFF2-40B4-BE49-F238E27FC236}">
                  <a16:creationId xmlns:a16="http://schemas.microsoft.com/office/drawing/2014/main" id="{776AE854-2ED9-268A-CD0B-EC6633053E55}"/>
                </a:ext>
              </a:extLst>
            </p:cNvPr>
            <p:cNvSpPr txBox="1"/>
            <p:nvPr/>
          </p:nvSpPr>
          <p:spPr>
            <a:xfrm>
              <a:off x="230505" y="-106588"/>
              <a:ext cx="7827566" cy="837473"/>
            </a:xfrm>
            <a:prstGeom prst="rect">
              <a:avLst/>
            </a:prstGeom>
            <a:noFill/>
          </p:spPr>
          <p:txBody>
            <a:bodyPr wrap="square" rtlCol="0">
              <a:spAutoFit/>
            </a:bodyPr>
            <a:lstStyle/>
            <a:p>
              <a:pPr>
                <a:lnSpc>
                  <a:spcPct val="150000"/>
                </a:lnSpc>
              </a:pPr>
              <a:r>
                <a:rPr lang="es-ES" sz="3600" b="1" dirty="0">
                  <a:solidFill>
                    <a:schemeClr val="bg1"/>
                  </a:solidFill>
                </a:rPr>
                <a:t>Justificación</a:t>
              </a:r>
            </a:p>
          </p:txBody>
        </p:sp>
      </p:grpSp>
      <p:sp>
        <p:nvSpPr>
          <p:cNvPr id="2" name="CuadroTexto 1"/>
          <p:cNvSpPr txBox="1"/>
          <p:nvPr/>
        </p:nvSpPr>
        <p:spPr>
          <a:xfrm>
            <a:off x="304800" y="1278350"/>
            <a:ext cx="8305800" cy="3693319"/>
          </a:xfrm>
          <a:prstGeom prst="rect">
            <a:avLst/>
          </a:prstGeom>
          <a:noFill/>
        </p:spPr>
        <p:txBody>
          <a:bodyPr wrap="square" rtlCol="0">
            <a:spAutoFit/>
          </a:bodyPr>
          <a:lstStyle/>
          <a:p>
            <a:pPr algn="just"/>
            <a:r>
              <a:rPr lang="es-CO" dirty="0"/>
              <a:t>El derecho a la salud es un derecho fundamental reconocido en la Constitución de 1991 de Colombia y está respaldado por diversas leyes, como la Ley 100 de 1993, que establece el Sistema de Seguridad Social en Salud. Además, la Ley 1751 de 2015 reconoce la salud como un derecho fundamental y la obligación del Estado de garantizar la cobertura de medicamentos para todos los </a:t>
            </a:r>
            <a:r>
              <a:rPr lang="es-CO" dirty="0" smtClean="0"/>
              <a:t>ciudadanos.</a:t>
            </a:r>
          </a:p>
          <a:p>
            <a:pPr algn="just"/>
            <a:r>
              <a:rPr lang="es-CO" dirty="0"/>
              <a:t>La creación de un portal de consulta de medicamentos disponible en tiempo real es una solución innovadora que busca dignificar el proceso de entrega de </a:t>
            </a:r>
            <a:r>
              <a:rPr lang="es-CO" dirty="0" smtClean="0"/>
              <a:t>medicamentos y </a:t>
            </a:r>
            <a:r>
              <a:rPr lang="es-CO" dirty="0"/>
              <a:t>puede contribuir a la mejora en la calidad de vida de los pacientes, reduciendo las demoras y garantizando el respeto a los derechos de los ciudadanos en el acceso a la salud</a:t>
            </a:r>
            <a:r>
              <a:rPr lang="es-CO" dirty="0" smtClean="0"/>
              <a:t>.</a:t>
            </a:r>
          </a:p>
          <a:p>
            <a:pPr algn="just"/>
            <a:r>
              <a:rPr lang="es-CO" dirty="0"/>
              <a:t>Por lo tanto, este proyecto se justifica no solo desde un enfoque práctico, sino también desde una perspectiva legal, ya que fortalece el cumplimiento de los derechos fundamentales de los ciudadanos en relación con la salud y la calidad de </a:t>
            </a:r>
            <a:r>
              <a:rPr lang="es-CO" dirty="0" smtClean="0"/>
              <a:t>vida.</a:t>
            </a:r>
            <a:endParaRPr lang="es-CO" dirty="0"/>
          </a:p>
        </p:txBody>
      </p:sp>
    </p:spTree>
    <p:extLst>
      <p:ext uri="{BB962C8B-B14F-4D97-AF65-F5344CB8AC3E}">
        <p14:creationId xmlns:p14="http://schemas.microsoft.com/office/powerpoint/2010/main" val="294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20CEA9-1C70-52CE-8956-5CAAD5456635}"/>
              </a:ext>
            </a:extLst>
          </p:cNvPr>
          <p:cNvSpPr>
            <a:spLocks noGrp="1"/>
          </p:cNvSpPr>
          <p:nvPr>
            <p:ph idx="1"/>
          </p:nvPr>
        </p:nvSpPr>
        <p:spPr>
          <a:xfrm>
            <a:off x="326707" y="1885416"/>
            <a:ext cx="8412480" cy="307777"/>
          </a:xfrm>
        </p:spPr>
        <p:txBody>
          <a:bodyPr>
            <a:normAutofit fontScale="92500" lnSpcReduction="20000"/>
          </a:bodyPr>
          <a:lstStyle/>
          <a:p>
            <a:endParaRPr lang="es-CO" dirty="0"/>
          </a:p>
        </p:txBody>
      </p:sp>
      <p:sp>
        <p:nvSpPr>
          <p:cNvPr id="4" name="Rectángulo 3">
            <a:extLst>
              <a:ext uri="{FF2B5EF4-FFF2-40B4-BE49-F238E27FC236}">
                <a16:creationId xmlns:a16="http://schemas.microsoft.com/office/drawing/2014/main" id="{933A6FCF-E7BD-EBAE-4AC2-3E1FE6B40B45}"/>
              </a:ext>
            </a:extLst>
          </p:cNvPr>
          <p:cNvSpPr/>
          <p:nvPr/>
        </p:nvSpPr>
        <p:spPr>
          <a:xfrm>
            <a:off x="0" y="0"/>
            <a:ext cx="9144000" cy="5143500"/>
          </a:xfrm>
          <a:prstGeom prst="rect">
            <a:avLst/>
          </a:prstGeom>
          <a:solidFill>
            <a:srgbClr val="00AF00"/>
          </a:solidFill>
          <a:ln>
            <a:solidFill>
              <a:srgbClr val="00A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350" dirty="0"/>
          </a:p>
        </p:txBody>
      </p:sp>
      <p:pic>
        <p:nvPicPr>
          <p:cNvPr id="8" name="Imagen 7">
            <a:extLst>
              <a:ext uri="{FF2B5EF4-FFF2-40B4-BE49-F238E27FC236}">
                <a16:creationId xmlns:a16="http://schemas.microsoft.com/office/drawing/2014/main" id="{43991B54-9AC4-BFCD-94F0-4286DC2C4B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8891" y="273844"/>
            <a:ext cx="4160523" cy="2772572"/>
          </a:xfrm>
          <a:prstGeom prst="rect">
            <a:avLst/>
          </a:prstGeom>
        </p:spPr>
      </p:pic>
      <p:sp>
        <p:nvSpPr>
          <p:cNvPr id="9" name="CuadroTexto 8">
            <a:extLst>
              <a:ext uri="{FF2B5EF4-FFF2-40B4-BE49-F238E27FC236}">
                <a16:creationId xmlns:a16="http://schemas.microsoft.com/office/drawing/2014/main" id="{76AD706F-B592-52EC-6920-3C8A0316D634}"/>
              </a:ext>
            </a:extLst>
          </p:cNvPr>
          <p:cNvSpPr txBox="1"/>
          <p:nvPr/>
        </p:nvSpPr>
        <p:spPr>
          <a:xfrm>
            <a:off x="3108960" y="2676246"/>
            <a:ext cx="3817621" cy="923330"/>
          </a:xfrm>
          <a:prstGeom prst="rect">
            <a:avLst/>
          </a:prstGeom>
          <a:noFill/>
        </p:spPr>
        <p:txBody>
          <a:bodyPr wrap="square" rtlCol="0">
            <a:spAutoFit/>
          </a:bodyPr>
          <a:lstStyle/>
          <a:p>
            <a:r>
              <a:rPr lang="es-ES" sz="5400" b="1" dirty="0">
                <a:solidFill>
                  <a:schemeClr val="bg1"/>
                </a:solidFill>
              </a:rPr>
              <a:t>G R A C I A S</a:t>
            </a:r>
          </a:p>
        </p:txBody>
      </p:sp>
    </p:spTree>
    <p:extLst>
      <p:ext uri="{BB962C8B-B14F-4D97-AF65-F5344CB8AC3E}">
        <p14:creationId xmlns:p14="http://schemas.microsoft.com/office/powerpoint/2010/main" val="463764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7875</TotalTime>
  <Words>737</Words>
  <Application>Microsoft Office PowerPoint</Application>
  <PresentationFormat>Presentación en pantalla (16:9)</PresentationFormat>
  <Paragraphs>30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MT</vt:lpstr>
      <vt:lpstr>Calibri</vt:lpstr>
      <vt:lpstr>Calibri Light</vt:lpstr>
      <vt:lpstr>Google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Martha Liliana León</cp:lastModifiedBy>
  <cp:revision>144</cp:revision>
  <dcterms:created xsi:type="dcterms:W3CDTF">2023-10-23T16:32:28Z</dcterms:created>
  <dcterms:modified xsi:type="dcterms:W3CDTF">2024-11-25T03:34:21Z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2022-07-06T00:00:00Z</vt:filetime>
  </property>
  <property fmtid="{D5CDD505-2E9C-101B-9397-08002B2CF9AE}" pid="3" name="Creator">
    <vt:lpwstr>Microsoft® PowerPoint® 2019</vt:lpwstr>
  </property>
  <property fmtid="{D5CDD505-2E9C-101B-9397-08002B2CF9AE}" pid="4" name="LastSaved">
    <vt:filetime>2023-10-23T00:00:00Z</vt:filetime>
  </property>
</Properties>
</file>