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73" r:id="rId5"/>
    <p:sldId id="268" r:id="rId6"/>
    <p:sldId id="264" r:id="rId7"/>
    <p:sldId id="260" r:id="rId8"/>
    <p:sldId id="259" r:id="rId9"/>
    <p:sldId id="270" r:id="rId10"/>
    <p:sldId id="271" r:id="rId11"/>
    <p:sldId id="274" r:id="rId12"/>
    <p:sldId id="26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480"/>
  </p:normalViewPr>
  <p:slideViewPr>
    <p:cSldViewPr snapToGrid="0" snapToObjects="1">
      <p:cViewPr varScale="1">
        <p:scale>
          <a:sx n="84" d="100"/>
          <a:sy n="84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B968D-0399-4EF8-9EC8-4F0A3F01720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CF2011-AC78-418F-AB90-9B57C6AE9E02}">
      <dgm:prSet/>
      <dgm:spPr/>
      <dgm:t>
        <a:bodyPr/>
        <a:lstStyle/>
        <a:p>
          <a:r>
            <a:rPr lang="en-US" dirty="0"/>
            <a:t>Scrape team statistical data</a:t>
          </a:r>
        </a:p>
        <a:p>
          <a:r>
            <a:rPr lang="en-US" dirty="0"/>
            <a:t>Analyze more scenarios</a:t>
          </a:r>
        </a:p>
      </dgm:t>
    </dgm:pt>
    <dgm:pt modelId="{8BB62391-3B82-4839-BB8E-D202B62E08B5}" type="parTrans" cxnId="{BC750F9D-0364-4FB8-86E4-E9589329166B}">
      <dgm:prSet/>
      <dgm:spPr/>
      <dgm:t>
        <a:bodyPr/>
        <a:lstStyle/>
        <a:p>
          <a:endParaRPr lang="en-US"/>
        </a:p>
      </dgm:t>
    </dgm:pt>
    <dgm:pt modelId="{F7D6E8E7-A72C-4D05-86F7-C86BB6A54C65}" type="sibTrans" cxnId="{BC750F9D-0364-4FB8-86E4-E9589329166B}">
      <dgm:prSet/>
      <dgm:spPr/>
      <dgm:t>
        <a:bodyPr/>
        <a:lstStyle/>
        <a:p>
          <a:endParaRPr lang="en-US"/>
        </a:p>
      </dgm:t>
    </dgm:pt>
    <dgm:pt modelId="{3DBDFF8F-DAD5-4093-9F50-927140BF5B65}">
      <dgm:prSet/>
      <dgm:spPr/>
      <dgm:t>
        <a:bodyPr/>
        <a:lstStyle/>
        <a:p>
          <a:r>
            <a:rPr lang="en-US" dirty="0"/>
            <a:t>Run regression analysis on team stat metrics vs positional spend vs. win </a:t>
          </a:r>
          <a:r>
            <a:rPr lang="en-US" dirty="0" err="1"/>
            <a:t>pct</a:t>
          </a:r>
          <a:endParaRPr lang="en-US" dirty="0"/>
        </a:p>
      </dgm:t>
    </dgm:pt>
    <dgm:pt modelId="{63A4E9C4-D9CD-43F4-9E4C-98496B29F67A}" type="parTrans" cxnId="{A020A27B-B91D-41B7-B17D-0FF7B593A7E9}">
      <dgm:prSet/>
      <dgm:spPr/>
      <dgm:t>
        <a:bodyPr/>
        <a:lstStyle/>
        <a:p>
          <a:endParaRPr lang="en-US"/>
        </a:p>
      </dgm:t>
    </dgm:pt>
    <dgm:pt modelId="{3F231927-AE99-4CEC-B0C3-265315826B68}" type="sibTrans" cxnId="{A020A27B-B91D-41B7-B17D-0FF7B593A7E9}">
      <dgm:prSet/>
      <dgm:spPr/>
      <dgm:t>
        <a:bodyPr/>
        <a:lstStyle/>
        <a:p>
          <a:endParaRPr lang="en-US"/>
        </a:p>
      </dgm:t>
    </dgm:pt>
    <dgm:pt modelId="{B1D82884-8B3B-41D9-AEFC-0FAAACCC2FB5}">
      <dgm:prSet/>
      <dgm:spPr/>
      <dgm:t>
        <a:bodyPr/>
        <a:lstStyle/>
        <a:p>
          <a:r>
            <a:rPr lang="en-US" dirty="0"/>
            <a:t>Why is the variance in allocation %’s by position each year so small???</a:t>
          </a:r>
        </a:p>
      </dgm:t>
    </dgm:pt>
    <dgm:pt modelId="{78F47420-32E6-4827-960C-A108EEE044BC}" type="parTrans" cxnId="{1B7E88AA-17B6-4B7A-8941-A809A348DEC7}">
      <dgm:prSet/>
      <dgm:spPr/>
      <dgm:t>
        <a:bodyPr/>
        <a:lstStyle/>
        <a:p>
          <a:endParaRPr lang="en-US"/>
        </a:p>
      </dgm:t>
    </dgm:pt>
    <dgm:pt modelId="{E54444EE-81C2-410C-9DE3-7F281ACE3167}" type="sibTrans" cxnId="{1B7E88AA-17B6-4B7A-8941-A809A348DEC7}">
      <dgm:prSet/>
      <dgm:spPr/>
      <dgm:t>
        <a:bodyPr/>
        <a:lstStyle/>
        <a:p>
          <a:endParaRPr lang="en-US"/>
        </a:p>
      </dgm:t>
    </dgm:pt>
    <dgm:pt modelId="{53EE2BE8-1539-4762-9030-EF59AF597B29}" type="pres">
      <dgm:prSet presAssocID="{29CB968D-0399-4EF8-9EC8-4F0A3F01720F}" presName="root" presStyleCnt="0">
        <dgm:presLayoutVars>
          <dgm:dir/>
          <dgm:resizeHandles val="exact"/>
        </dgm:presLayoutVars>
      </dgm:prSet>
      <dgm:spPr/>
    </dgm:pt>
    <dgm:pt modelId="{38F0EA4C-6A48-4E0B-BAD3-26EE123D9360}" type="pres">
      <dgm:prSet presAssocID="{9BCF2011-AC78-418F-AB90-9B57C6AE9E02}" presName="compNode" presStyleCnt="0"/>
      <dgm:spPr/>
    </dgm:pt>
    <dgm:pt modelId="{B830D7D6-E213-49BA-B3A5-CA200DCBAB30}" type="pres">
      <dgm:prSet presAssocID="{9BCF2011-AC78-418F-AB90-9B57C6AE9E02}" presName="bgRect" presStyleLbl="bgShp" presStyleIdx="0" presStyleCnt="3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</dgm:pt>
    <dgm:pt modelId="{3E42D8B1-A46F-42DC-B9C9-166FF7448B53}" type="pres">
      <dgm:prSet presAssocID="{9BCF2011-AC78-418F-AB90-9B57C6AE9E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68D3482-FD58-432B-A28A-CB3A09294739}" type="pres">
      <dgm:prSet presAssocID="{9BCF2011-AC78-418F-AB90-9B57C6AE9E02}" presName="spaceRect" presStyleCnt="0"/>
      <dgm:spPr/>
    </dgm:pt>
    <dgm:pt modelId="{8F133B09-7F17-43A9-ADB7-F7BC99FA4581}" type="pres">
      <dgm:prSet presAssocID="{9BCF2011-AC78-418F-AB90-9B57C6AE9E02}" presName="parTx" presStyleLbl="revTx" presStyleIdx="0" presStyleCnt="3">
        <dgm:presLayoutVars>
          <dgm:chMax val="0"/>
          <dgm:chPref val="0"/>
        </dgm:presLayoutVars>
      </dgm:prSet>
      <dgm:spPr/>
    </dgm:pt>
    <dgm:pt modelId="{81F76307-973F-4DBE-B47E-3E96B41A1BF4}" type="pres">
      <dgm:prSet presAssocID="{F7D6E8E7-A72C-4D05-86F7-C86BB6A54C65}" presName="sibTrans" presStyleCnt="0"/>
      <dgm:spPr/>
    </dgm:pt>
    <dgm:pt modelId="{A012707C-0F32-47F6-A806-636D122668BC}" type="pres">
      <dgm:prSet presAssocID="{3DBDFF8F-DAD5-4093-9F50-927140BF5B65}" presName="compNode" presStyleCnt="0"/>
      <dgm:spPr/>
    </dgm:pt>
    <dgm:pt modelId="{80A965B8-72DB-4812-A259-0997D99339DF}" type="pres">
      <dgm:prSet presAssocID="{3DBDFF8F-DAD5-4093-9F50-927140BF5B65}" presName="bgRect" presStyleLbl="bgShp" presStyleIdx="1" presStyleCnt="3"/>
      <dgm:spPr/>
    </dgm:pt>
    <dgm:pt modelId="{4E0A9067-4E9C-4CDC-9FEA-626904A0DB0D}" type="pres">
      <dgm:prSet presAssocID="{3DBDFF8F-DAD5-4093-9F50-927140BF5B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474A633-1F63-4BFA-BDCF-43FE3647331D}" type="pres">
      <dgm:prSet presAssocID="{3DBDFF8F-DAD5-4093-9F50-927140BF5B65}" presName="spaceRect" presStyleCnt="0"/>
      <dgm:spPr/>
    </dgm:pt>
    <dgm:pt modelId="{1C429742-34F7-4206-A964-3C8A8F2B864A}" type="pres">
      <dgm:prSet presAssocID="{3DBDFF8F-DAD5-4093-9F50-927140BF5B65}" presName="parTx" presStyleLbl="revTx" presStyleIdx="1" presStyleCnt="3">
        <dgm:presLayoutVars>
          <dgm:chMax val="0"/>
          <dgm:chPref val="0"/>
        </dgm:presLayoutVars>
      </dgm:prSet>
      <dgm:spPr/>
    </dgm:pt>
    <dgm:pt modelId="{DC87ACB9-5705-4372-B49B-83B4E6C43209}" type="pres">
      <dgm:prSet presAssocID="{3F231927-AE99-4CEC-B0C3-265315826B68}" presName="sibTrans" presStyleCnt="0"/>
      <dgm:spPr/>
    </dgm:pt>
    <dgm:pt modelId="{775E2986-413C-4699-B4D5-D9A35F31C2CE}" type="pres">
      <dgm:prSet presAssocID="{B1D82884-8B3B-41D9-AEFC-0FAAACCC2FB5}" presName="compNode" presStyleCnt="0"/>
      <dgm:spPr/>
    </dgm:pt>
    <dgm:pt modelId="{B1D0FF44-EE8E-472B-9A3F-F14ACB9F18B6}" type="pres">
      <dgm:prSet presAssocID="{B1D82884-8B3B-41D9-AEFC-0FAAACCC2FB5}" presName="bgRect" presStyleLbl="bgShp" presStyleIdx="2" presStyleCnt="3"/>
      <dgm:spPr/>
    </dgm:pt>
    <dgm:pt modelId="{C4D7A1AA-871C-40FC-A7C4-9A7CC74104D5}" type="pres">
      <dgm:prSet presAssocID="{B1D82884-8B3B-41D9-AEFC-0FAAACCC2F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0F54B23E-638A-4E9D-BCD8-9091871E2B9C}" type="pres">
      <dgm:prSet presAssocID="{B1D82884-8B3B-41D9-AEFC-0FAAACCC2FB5}" presName="spaceRect" presStyleCnt="0"/>
      <dgm:spPr/>
    </dgm:pt>
    <dgm:pt modelId="{5A14FA86-D589-4DF3-8636-C9767291F42E}" type="pres">
      <dgm:prSet presAssocID="{B1D82884-8B3B-41D9-AEFC-0FAAACCC2F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B85E21-5CFE-423D-BBE8-D020BE5D5BF8}" type="presOf" srcId="{9BCF2011-AC78-418F-AB90-9B57C6AE9E02}" destId="{8F133B09-7F17-43A9-ADB7-F7BC99FA4581}" srcOrd="0" destOrd="0" presId="urn:microsoft.com/office/officeart/2018/2/layout/IconVerticalSolidList"/>
    <dgm:cxn modelId="{47C8694F-46ED-4B56-9832-9A006788E5ED}" type="presOf" srcId="{B1D82884-8B3B-41D9-AEFC-0FAAACCC2FB5}" destId="{5A14FA86-D589-4DF3-8636-C9767291F42E}" srcOrd="0" destOrd="0" presId="urn:microsoft.com/office/officeart/2018/2/layout/IconVerticalSolidList"/>
    <dgm:cxn modelId="{A020A27B-B91D-41B7-B17D-0FF7B593A7E9}" srcId="{29CB968D-0399-4EF8-9EC8-4F0A3F01720F}" destId="{3DBDFF8F-DAD5-4093-9F50-927140BF5B65}" srcOrd="1" destOrd="0" parTransId="{63A4E9C4-D9CD-43F4-9E4C-98496B29F67A}" sibTransId="{3F231927-AE99-4CEC-B0C3-265315826B68}"/>
    <dgm:cxn modelId="{BC750F9D-0364-4FB8-86E4-E9589329166B}" srcId="{29CB968D-0399-4EF8-9EC8-4F0A3F01720F}" destId="{9BCF2011-AC78-418F-AB90-9B57C6AE9E02}" srcOrd="0" destOrd="0" parTransId="{8BB62391-3B82-4839-BB8E-D202B62E08B5}" sibTransId="{F7D6E8E7-A72C-4D05-86F7-C86BB6A54C65}"/>
    <dgm:cxn modelId="{1B7E88AA-17B6-4B7A-8941-A809A348DEC7}" srcId="{29CB968D-0399-4EF8-9EC8-4F0A3F01720F}" destId="{B1D82884-8B3B-41D9-AEFC-0FAAACCC2FB5}" srcOrd="2" destOrd="0" parTransId="{78F47420-32E6-4827-960C-A108EEE044BC}" sibTransId="{E54444EE-81C2-410C-9DE3-7F281ACE3167}"/>
    <dgm:cxn modelId="{F2E59FAC-C18E-4151-9CB2-7080323C00FD}" type="presOf" srcId="{29CB968D-0399-4EF8-9EC8-4F0A3F01720F}" destId="{53EE2BE8-1539-4762-9030-EF59AF597B29}" srcOrd="0" destOrd="0" presId="urn:microsoft.com/office/officeart/2018/2/layout/IconVerticalSolidList"/>
    <dgm:cxn modelId="{2FA9A2F9-076B-4C74-B94C-44879B9C99E1}" type="presOf" srcId="{3DBDFF8F-DAD5-4093-9F50-927140BF5B65}" destId="{1C429742-34F7-4206-A964-3C8A8F2B864A}" srcOrd="0" destOrd="0" presId="urn:microsoft.com/office/officeart/2018/2/layout/IconVerticalSolidList"/>
    <dgm:cxn modelId="{D873F0E9-B243-4BF6-9786-3A1590CBD282}" type="presParOf" srcId="{53EE2BE8-1539-4762-9030-EF59AF597B29}" destId="{38F0EA4C-6A48-4E0B-BAD3-26EE123D9360}" srcOrd="0" destOrd="0" presId="urn:microsoft.com/office/officeart/2018/2/layout/IconVerticalSolidList"/>
    <dgm:cxn modelId="{6DB7DFA4-45D8-40B0-ACB5-0884BFDD8FF0}" type="presParOf" srcId="{38F0EA4C-6A48-4E0B-BAD3-26EE123D9360}" destId="{B830D7D6-E213-49BA-B3A5-CA200DCBAB30}" srcOrd="0" destOrd="0" presId="urn:microsoft.com/office/officeart/2018/2/layout/IconVerticalSolidList"/>
    <dgm:cxn modelId="{15432D39-0467-4AB7-A69A-35C74E1F224F}" type="presParOf" srcId="{38F0EA4C-6A48-4E0B-BAD3-26EE123D9360}" destId="{3E42D8B1-A46F-42DC-B9C9-166FF7448B53}" srcOrd="1" destOrd="0" presId="urn:microsoft.com/office/officeart/2018/2/layout/IconVerticalSolidList"/>
    <dgm:cxn modelId="{F0F3295A-36BC-4CC7-951E-2DE5021A5E3C}" type="presParOf" srcId="{38F0EA4C-6A48-4E0B-BAD3-26EE123D9360}" destId="{E68D3482-FD58-432B-A28A-CB3A09294739}" srcOrd="2" destOrd="0" presId="urn:microsoft.com/office/officeart/2018/2/layout/IconVerticalSolidList"/>
    <dgm:cxn modelId="{E683B8BA-3F07-45DC-8DDF-03B045CFCD3C}" type="presParOf" srcId="{38F0EA4C-6A48-4E0B-BAD3-26EE123D9360}" destId="{8F133B09-7F17-43A9-ADB7-F7BC99FA4581}" srcOrd="3" destOrd="0" presId="urn:microsoft.com/office/officeart/2018/2/layout/IconVerticalSolidList"/>
    <dgm:cxn modelId="{F54003B9-93CA-42B5-8028-3991E0F4ECC6}" type="presParOf" srcId="{53EE2BE8-1539-4762-9030-EF59AF597B29}" destId="{81F76307-973F-4DBE-B47E-3E96B41A1BF4}" srcOrd="1" destOrd="0" presId="urn:microsoft.com/office/officeart/2018/2/layout/IconVerticalSolidList"/>
    <dgm:cxn modelId="{4E62994A-8BEE-4C5D-8B14-B915F7CD28E8}" type="presParOf" srcId="{53EE2BE8-1539-4762-9030-EF59AF597B29}" destId="{A012707C-0F32-47F6-A806-636D122668BC}" srcOrd="2" destOrd="0" presId="urn:microsoft.com/office/officeart/2018/2/layout/IconVerticalSolidList"/>
    <dgm:cxn modelId="{12824D07-5945-4812-9EC4-9A05C4094B84}" type="presParOf" srcId="{A012707C-0F32-47F6-A806-636D122668BC}" destId="{80A965B8-72DB-4812-A259-0997D99339DF}" srcOrd="0" destOrd="0" presId="urn:microsoft.com/office/officeart/2018/2/layout/IconVerticalSolidList"/>
    <dgm:cxn modelId="{E717268D-3828-47DB-8DC0-F798E53046A8}" type="presParOf" srcId="{A012707C-0F32-47F6-A806-636D122668BC}" destId="{4E0A9067-4E9C-4CDC-9FEA-626904A0DB0D}" srcOrd="1" destOrd="0" presId="urn:microsoft.com/office/officeart/2018/2/layout/IconVerticalSolidList"/>
    <dgm:cxn modelId="{BBA0B4F1-503F-4791-BB07-33CC4ED46C53}" type="presParOf" srcId="{A012707C-0F32-47F6-A806-636D122668BC}" destId="{F474A633-1F63-4BFA-BDCF-43FE3647331D}" srcOrd="2" destOrd="0" presId="urn:microsoft.com/office/officeart/2018/2/layout/IconVerticalSolidList"/>
    <dgm:cxn modelId="{039664B6-0695-43EF-901A-3AE4F7FC2D2F}" type="presParOf" srcId="{A012707C-0F32-47F6-A806-636D122668BC}" destId="{1C429742-34F7-4206-A964-3C8A8F2B864A}" srcOrd="3" destOrd="0" presId="urn:microsoft.com/office/officeart/2018/2/layout/IconVerticalSolidList"/>
    <dgm:cxn modelId="{139F886E-AF0C-4ADF-92B4-AB2AF7C8ABAB}" type="presParOf" srcId="{53EE2BE8-1539-4762-9030-EF59AF597B29}" destId="{DC87ACB9-5705-4372-B49B-83B4E6C43209}" srcOrd="3" destOrd="0" presId="urn:microsoft.com/office/officeart/2018/2/layout/IconVerticalSolidList"/>
    <dgm:cxn modelId="{E0C3B0BB-EA89-4C13-85B9-525F8C3EDB0A}" type="presParOf" srcId="{53EE2BE8-1539-4762-9030-EF59AF597B29}" destId="{775E2986-413C-4699-B4D5-D9A35F31C2CE}" srcOrd="4" destOrd="0" presId="urn:microsoft.com/office/officeart/2018/2/layout/IconVerticalSolidList"/>
    <dgm:cxn modelId="{0904DD4D-CBEC-4FD3-BD6D-5A26ED068F9E}" type="presParOf" srcId="{775E2986-413C-4699-B4D5-D9A35F31C2CE}" destId="{B1D0FF44-EE8E-472B-9A3F-F14ACB9F18B6}" srcOrd="0" destOrd="0" presId="urn:microsoft.com/office/officeart/2018/2/layout/IconVerticalSolidList"/>
    <dgm:cxn modelId="{836B2BB8-C6C0-4EC8-84AA-9C4CE1BDC458}" type="presParOf" srcId="{775E2986-413C-4699-B4D5-D9A35F31C2CE}" destId="{C4D7A1AA-871C-40FC-A7C4-9A7CC74104D5}" srcOrd="1" destOrd="0" presId="urn:microsoft.com/office/officeart/2018/2/layout/IconVerticalSolidList"/>
    <dgm:cxn modelId="{C6B022CF-A2A9-4FAF-95BA-67F7C779350F}" type="presParOf" srcId="{775E2986-413C-4699-B4D5-D9A35F31C2CE}" destId="{0F54B23E-638A-4E9D-BCD8-9091871E2B9C}" srcOrd="2" destOrd="0" presId="urn:microsoft.com/office/officeart/2018/2/layout/IconVerticalSolidList"/>
    <dgm:cxn modelId="{1F38BCC1-C668-4B7C-812A-0E2B04214493}" type="presParOf" srcId="{775E2986-413C-4699-B4D5-D9A35F31C2CE}" destId="{5A14FA86-D589-4DF3-8636-C9767291F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D7D6-E213-49BA-B3A5-CA200DCBAB3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2D8B1-A46F-42DC-B9C9-166FF7448B5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133B09-7F17-43A9-ADB7-F7BC99FA458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Scrape team statistical data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 more scenarios</a:t>
          </a:r>
        </a:p>
      </dsp:txBody>
      <dsp:txXfrm>
        <a:off x="1941716" y="718"/>
        <a:ext cx="4571887" cy="1681139"/>
      </dsp:txXfrm>
    </dsp:sp>
    <dsp:sp modelId="{80A965B8-72DB-4812-A259-0997D99339D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0A9067-4E9C-4CDC-9FEA-626904A0DB0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429742-34F7-4206-A964-3C8A8F2B864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regression analysis on team stat metrics vs positional spend vs. win </a:t>
          </a:r>
          <a:r>
            <a:rPr lang="en-US" sz="2500" kern="1200" dirty="0" err="1"/>
            <a:t>pct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B1D0FF44-EE8E-472B-9A3F-F14ACB9F18B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D7A1AA-871C-40FC-A7C4-9A7CC74104D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4FA86-D589-4DF3-8636-C9767291F42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Why is the variance in allocation %’s by position each year so small???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49A2-56EB-E540-B25A-11F2726B53E0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A610-7CE0-7447-8FE0-C6F1A0A2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an avid NFL Fan, I wanted to examine how NFL teams allocated their $$ across different positional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there, I would look at Win </a:t>
            </a:r>
            <a:r>
              <a:rPr lang="en-US" dirty="0" err="1"/>
              <a:t>Pct</a:t>
            </a:r>
            <a:r>
              <a:rPr lang="en-US" dirty="0"/>
              <a:t> data over those years and look for correlations in Spend % by positional group vs. Team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1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 my scatter plots for stacked positions. This is a further demonstration of that lack of correlation between positional group spend vs. win </a:t>
            </a:r>
            <a:r>
              <a:rPr lang="en-US" dirty="0" err="1"/>
              <a:t>pct</a:t>
            </a:r>
            <a:r>
              <a:rPr lang="en-US" dirty="0"/>
              <a:t> over 2013-2018.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4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challenges did I run into?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week, I thought about adding another layer to my project which would examine </a:t>
            </a:r>
            <a:r>
              <a:rPr lang="en-US" dirty="0" err="1"/>
              <a:t>nfl</a:t>
            </a:r>
            <a:r>
              <a:rPr lang="en-US" dirty="0"/>
              <a:t> team stats by position vs salary, then compare both to success. Since I had already scraped NFL-Reference, I thought this might be a somewhat simple process since the team stats were on the same “Year by Year”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ended up being impossible since the website was dynamically built and the stats data could not be obtained the same way I scraped the standings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Across other NFL statistical websites I examined, I couldn’t use </a:t>
            </a:r>
            <a:r>
              <a:rPr lang="en-US" dirty="0" err="1"/>
              <a:t>scrapy</a:t>
            </a:r>
            <a:r>
              <a:rPr lang="en-US" dirty="0"/>
              <a:t> on any of them. </a:t>
            </a:r>
            <a:r>
              <a:rPr lang="en-US" dirty="0" err="1"/>
              <a:t>Sellenium</a:t>
            </a:r>
            <a:r>
              <a:rPr lang="en-US" dirty="0"/>
              <a:t> would have been doable for a few, but I would have needed more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brings me to my next point… What would I do if I had more time? How can I expand?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I just mentioned I could scrape team statistical data. I could analyze more scenarios that I didn’t get into in this project. For example, How did allocations change in some of the biggest ‘turnaround seasons’. IE in 2016 the rams were 3-13. In 2017 they were 11-5. Is there any pattern?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what might have struck me the most about my analysis was how small the variance was in allocation % across years. I look forward to expanding on this project in the future and continuing to examine asset allocation trends in the NFL.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open up the floor for 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many google searches and examination websites, I chose to use </a:t>
            </a:r>
            <a:r>
              <a:rPr lang="en-US" dirty="0" err="1"/>
              <a:t>Spotrac.com</a:t>
            </a:r>
            <a:r>
              <a:rPr lang="en-US" dirty="0"/>
              <a:t>/NFL to obtain salary cap data, and Pro Football Reference to obtain Win/Loss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Spotrac</a:t>
            </a:r>
            <a:r>
              <a:rPr lang="en-US" dirty="0"/>
              <a:t> was the only viable NFL Salary cap source I found and complete data was listed from 2013-present.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other sports’ Salary cap data is more readily available historically, the NFL seems to not be as easy to find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 Football Reference has loads of Stats across sports. With having salary cap data back to 2013, I chose to scrape W/L Data back to 2013 as well. There are 32 teams in the NFL and I obtained 6 years of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page on the left hand side is </a:t>
            </a:r>
            <a:r>
              <a:rPr lang="en-US" dirty="0" err="1"/>
              <a:t>Spotrac’s</a:t>
            </a:r>
            <a:r>
              <a:rPr lang="en-US" dirty="0"/>
              <a:t> NFL team list, which gives options to click into regarding each teams salary cap related items.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right is the team page, which also has a dropdown for year. I wrote a loop in my spider to loop through the URLs for each team name, as well as each year.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challenge I ran into when examining the webpage was the complexity of the NFL salary cap. I chose to include all salary cap dollars spent, with the exception of “Dead” Cap. “Dead” cap is money that a team has spent on a player or players that are no longer on the team, either have retired or been released.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chose to not include this data as I wanted to analyze spend by position for players that were actually on the field contributing.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9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Pro-football-reference website. On the left side, season results are listed by year. Since the full URL for each page I wanted to scrape from was years/ “Year” I added a for loop to the end of my “</a:t>
            </a:r>
            <a:r>
              <a:rPr lang="en-US" dirty="0" err="1"/>
              <a:t>Start_url</a:t>
            </a:r>
            <a:r>
              <a:rPr lang="en-US" dirty="0"/>
              <a:t>” as seen on the next slide.</a:t>
            </a:r>
          </a:p>
          <a:p>
            <a:r>
              <a:rPr lang="en-US" dirty="0"/>
              <a:t>The Data I wanted to pull in regarding performance was W-L%, Points For and Points Against.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On the right side is my code to define the </a:t>
            </a:r>
            <a:r>
              <a:rPr lang="en-US" dirty="0" err="1"/>
              <a:t>xpaths</a:t>
            </a:r>
            <a:r>
              <a:rPr lang="en-US" dirty="0"/>
              <a:t> for each associated piece of data. The main hiccup with this scrape, was that 4 of the 6 years I was scraping in had a “tie” column in the record, while the other 2 didn’t. To solve this, I used an if statement while pointing to the </a:t>
            </a:r>
            <a:r>
              <a:rPr lang="en-US" dirty="0" err="1"/>
              <a:t>xpaths</a:t>
            </a:r>
            <a:r>
              <a:rPr lang="en-US" dirty="0"/>
              <a:t> to differentiate the column number for the different configurations.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that I had both CSV’s files written, I merged them into a </a:t>
            </a:r>
            <a:r>
              <a:rPr lang="en-US" dirty="0" err="1"/>
              <a:t>datafram</a:t>
            </a:r>
            <a:r>
              <a:rPr lang="en-US" dirty="0"/>
              <a:t> in </a:t>
            </a:r>
            <a:r>
              <a:rPr lang="en-US" dirty="0" err="1"/>
              <a:t>Jupyter</a:t>
            </a:r>
            <a:r>
              <a:rPr lang="en-US" dirty="0"/>
              <a:t> notebook, Merging “ON” Year and </a:t>
            </a:r>
            <a:r>
              <a:rPr lang="en-US" dirty="0" err="1"/>
              <a:t>Team_Name</a:t>
            </a:r>
            <a:r>
              <a:rPr lang="en-US" dirty="0"/>
              <a:t>, which were the 2 common columns in both data 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I had the files merged, I sorted the combined file by Year and examined the data. On the lower left is a screenshot of the Head of my </a:t>
            </a:r>
            <a:r>
              <a:rPr lang="en-US" dirty="0" err="1"/>
              <a:t>dataframe</a:t>
            </a:r>
            <a:r>
              <a:rPr lang="en-US" dirty="0"/>
              <a:t>, while the right side is the tail of my </a:t>
            </a:r>
            <a:r>
              <a:rPr lang="en-US" dirty="0" err="1"/>
              <a:t>dataframe</a:t>
            </a:r>
            <a:r>
              <a:rPr lang="en-US" dirty="0"/>
              <a:t>. My combined CSV, before further addition of columns, had 192 rows and 15 columns.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further setup my DF for analysis, I created more columns which are calculated fields of other items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I created 2 sub-data frames, One of which for just the Spend </a:t>
            </a:r>
            <a:r>
              <a:rPr lang="en-US" dirty="0" err="1"/>
              <a:t>Pct</a:t>
            </a:r>
            <a:r>
              <a:rPr lang="en-US" dirty="0"/>
              <a:t> by year, and another for Year by Year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initial findings surprised me. I thought in an ever-changing NFL landscape, positional spend allocation by position each year would vary. However, as shown on the left, teams average allocations have been extremely consistent over the past 6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where I thought I may find significant correlations between positional spend vs. performance, I didn’t.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right hand side, I generated 4 correlation matrices. The first summarizing Off, Def, ST. The Second going position by position on offense. Then position by position for defense. And finally what I called positional “Stacks”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combined different groups such as QB/OL, OL/DL, DLLB and SKILL players. However, across all of these calculations, the ‘Greatest’ absolute correlation I found was -.11 for OL vs Win Pct. Thus, what I found was that positional spend allocation had little to no impact on success.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16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slide shows scatter plots made using Seaborne.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plots on the top compare Offensive positional spend % to Win % on the top, starting with total offense and going position by position.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plots on the bottom compare Defensive positional spend % to win %, starting with total defense and going position by position.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again this demonstrates a lack of correlation across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A610-7CE0-7447-8FE0-C6F1A0A267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13CB-B168-1C4A-AA38-74B0025AF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97371-5F75-1C41-9559-B02AFFCB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581A-D3BA-FE40-8391-8F6DB593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8CA0-7CD5-9C44-880E-2DF9489E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CAE16-C6AA-2544-9D33-98F5BB5E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6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BC2D-484D-4046-8C50-015121E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19804-6C3F-CE4C-B10B-D07DE1544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9C01C-AE68-B345-B9B0-CD1C3FA3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3C18-1336-404E-987A-481329C2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FF77-D7B4-2A47-B5D6-BD36E0BB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3F06D-CCCD-C84A-AE55-9A524113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82C7-7CFC-634F-A3D5-799FBB78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CFCC-331D-CD48-BB22-16F84E07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C0CB-177F-0E43-874F-7936C40C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75A9-3B58-F34B-A32F-4AE661FF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0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C23-B9CD-DC48-BD2E-631C12C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323A-5678-B14A-A1CE-F488A075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5900-C8C9-E44A-95CC-4CACE76C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25BD-4DE3-E543-B701-9AC91C36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2A37-D4BE-F143-8E25-0453CD69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1A1D-26C2-EE48-A81F-AC4ECDBE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00150-55CF-144F-8700-5E8C88D9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2DC0-E19D-DC42-8DBE-3E9007EC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4FEF-5567-A64D-BA4B-0469F9A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6BBE-C1EC-4042-AB0F-B9285493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F2BA-A3F9-DE49-B93F-7D509C05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BD37-BBA5-C740-B13F-E7AA84A40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A000-288C-BC40-B3ED-993B2DF9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DAD5-5D8B-D04D-8ECB-DAAC0B3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19B5-0EEA-DA4A-8669-436DA663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17839-0C00-C645-94DF-DD4950CF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2CB3-BFF5-A042-B8B9-B431B50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E3C70-C130-CB40-BEB4-05D83687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B678-65BD-5347-B242-8DA65FF5F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F1691-5C8D-A745-BB41-856514245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2BE9F-DA73-D141-810A-7601F1C56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17A74-B859-CD40-A054-9591C4C4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7CBFA-F61C-CE4D-9CC8-416AA917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89A5F-EEA6-084B-B9E9-DFC11AC4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AE79-BBF4-F142-B389-7C14B731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2BDA9-CC6B-EA4D-923B-9C8B6ABF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DBBDD-1B73-E148-A18C-F09292E6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7BBFB-2713-5744-BDDC-93957904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C513-5B36-C94E-A15C-6D1CD8C6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0D67A-8A6D-B747-AFCA-1643A4E5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9D46F-0741-9F46-98CA-F8BB77DB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065C-9682-D040-9556-ACAAECA7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9E30-D80E-1A41-B853-40C9AB32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7D1A-B957-F842-9C92-4F0F9B78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B744-05B2-894A-8B42-ACCD9CAE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4075-B0E4-D844-B5AC-E7C48AF8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D1393-7B67-7444-881D-9A090C9A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2C28-800A-3A4C-932D-F1B5DF26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D4365-CBAE-3B4E-8FEC-8B99D3AE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C214E-7D3E-3B41-9C90-6F23D976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1F82D-AE25-8640-8594-DF1A801A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98718-332E-0E4C-9F4A-6F849C87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2AF66-58CF-E842-A313-E4DEF609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C4822-FA4F-3D4F-B6A8-19C1F3AD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0DE2E-67DA-8646-BB4B-C12BA25E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D181-8504-D44E-961B-1AFC13C7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914A-BF8C-4249-9A73-4BA7591550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46D0-868F-D24E-8AB3-1E7286411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B7E3-2861-C849-A83F-DE5E187C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8021-164D-AB40-BDBD-C11A8B2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trac.com/nf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ro-football-referenc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5BF3-D3E0-0F44-80A9-4066C9B4E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NFL: Positional Spend vs. Performance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43E58-A0AE-BA43-893A-68D982703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2013-2018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7BC55-0E8C-8244-A92D-7098D4834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3" r="1661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644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9261-B5FE-1D4A-9D57-C63E8002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74" y="204447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1"/>
                </a:solidFill>
              </a:rPr>
              <a:t>Python: Data Analysis &amp;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EBC06-6BEF-894B-838D-8C284E306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" y="2104299"/>
            <a:ext cx="12046857" cy="26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4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D471-0E0C-6B46-8C3B-B049B997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Challenges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835F6E-82C5-4244-8287-BF8B5C4D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NFL Stats scrape</a:t>
            </a:r>
          </a:p>
          <a:p>
            <a:r>
              <a:rPr lang="en-US" dirty="0"/>
              <a:t>Pro-Football-Reference dynamic site structure</a:t>
            </a:r>
          </a:p>
          <a:p>
            <a:r>
              <a:rPr lang="en-US" dirty="0" err="1"/>
              <a:t>Scrapy</a:t>
            </a:r>
            <a:r>
              <a:rPr lang="en-US" dirty="0"/>
              <a:t> vs. </a:t>
            </a:r>
            <a:r>
              <a:rPr lang="en-US" dirty="0" err="1"/>
              <a:t>Sellenium</a:t>
            </a:r>
            <a:endParaRPr lang="en-US" dirty="0"/>
          </a:p>
          <a:p>
            <a:endParaRPr lang="en-US" sz="1800" dirty="0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Football">
            <a:extLst>
              <a:ext uri="{FF2B5EF4-FFF2-40B4-BE49-F238E27FC236}">
                <a16:creationId xmlns:a16="http://schemas.microsoft.com/office/drawing/2014/main" id="{FDA1A40B-15BA-4F3C-8710-3B0D076F2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F4BF-4256-D04C-BA9E-5DD5C92DBFF6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Additional Exploration and Final Thoughts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29AB427-AEA1-4800-8073-AAA90A5DD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9355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17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DDBA3-910F-E048-9649-45C864B72B26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9126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1F3EE-0D1F-4F40-863F-7B69101C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Webscraping Sources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07C5-A631-8B47-A599-2BE234532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3"/>
              </a:rPr>
              <a:t>Spotrac NFL</a:t>
            </a:r>
            <a:endParaRPr lang="en-US" sz="2000" dirty="0"/>
          </a:p>
          <a:p>
            <a:r>
              <a:rPr lang="en-US" sz="2000" dirty="0"/>
              <a:t>NFL Salary Cap Data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048E4-81E9-A34A-90A6-E5275E2B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4"/>
              </a:rPr>
              <a:t>Pro Football Reference</a:t>
            </a:r>
            <a:endParaRPr lang="en-US" sz="2000" dirty="0"/>
          </a:p>
          <a:p>
            <a:r>
              <a:rPr lang="en-US" sz="2000" dirty="0"/>
              <a:t>NFL Win/Loss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369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1B64A-2BC6-0F4D-BB99-44355EB6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Spotrac.com/NFL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59EEF-2BFE-2E49-82C3-3437590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87" y="638362"/>
            <a:ext cx="4771513" cy="390071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15B37B-F0D9-B64C-B791-1CE8D936E7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09540" y="207081"/>
            <a:ext cx="6410847" cy="4279239"/>
          </a:xfrm>
          <a:prstGeom prst="rect">
            <a:avLst/>
          </a:prstGeom>
        </p:spPr>
      </p:pic>
      <p:pic>
        <p:nvPicPr>
          <p:cNvPr id="9" name="Content Placeholder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CADBECB-DFB8-7842-969D-D6FAD55A8B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17495" y="0"/>
            <a:ext cx="6369163" cy="9712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AB3D44-ED37-0F4B-8BA5-CD01AA20B318}"/>
              </a:ext>
            </a:extLst>
          </p:cNvPr>
          <p:cNvCxnSpPr/>
          <p:nvPr/>
        </p:nvCxnSpPr>
        <p:spPr>
          <a:xfrm flipV="1">
            <a:off x="3414963" y="1417320"/>
            <a:ext cx="50171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492D9F2-1F8A-EF4A-9D3B-7BCF8AE7D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983" y="-24511"/>
            <a:ext cx="2140619" cy="34627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FE4DBD-3DD8-8A4E-B1A5-8CD0361D70D1}"/>
              </a:ext>
            </a:extLst>
          </p:cNvPr>
          <p:cNvCxnSpPr/>
          <p:nvPr/>
        </p:nvCxnSpPr>
        <p:spPr>
          <a:xfrm flipH="1" flipV="1">
            <a:off x="10546017" y="746760"/>
            <a:ext cx="1249743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4F54-383D-7C46-AF61-5D780701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Pro-Football-Reference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EFF88CA-F5C3-A64B-8B28-F2DC1B9A62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386434"/>
            <a:ext cx="5301149" cy="201792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1B8A38-E5D6-2345-BD9A-3BA2F37514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9674" y="1916852"/>
            <a:ext cx="4241800" cy="419100"/>
          </a:xfrm>
        </p:spPr>
      </p:pic>
      <p:pic>
        <p:nvPicPr>
          <p:cNvPr id="10" name="Picture 9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F5DA5291-CEE0-4F40-A247-9546840FE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761" y="2502952"/>
            <a:ext cx="9159239" cy="4178751"/>
          </a:xfrm>
          <a:prstGeom prst="rect">
            <a:avLst/>
          </a:prstGeom>
        </p:spPr>
      </p:pic>
      <p:pic>
        <p:nvPicPr>
          <p:cNvPr id="12" name="Picture 11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6A0A4E91-9449-4B49-80F5-3B9D40076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080" y="2237904"/>
            <a:ext cx="4483100" cy="279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2787C9-FD0C-324B-AEDC-46E38B907F5F}"/>
              </a:ext>
            </a:extLst>
          </p:cNvPr>
          <p:cNvCxnSpPr>
            <a:cxnSpLocks/>
          </p:cNvCxnSpPr>
          <p:nvPr/>
        </p:nvCxnSpPr>
        <p:spPr>
          <a:xfrm flipH="1">
            <a:off x="4790609" y="2126402"/>
            <a:ext cx="1021079" cy="108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548376-F876-1E4E-87BE-85C2B0270CA4}"/>
              </a:ext>
            </a:extLst>
          </p:cNvPr>
          <p:cNvCxnSpPr/>
          <p:nvPr/>
        </p:nvCxnSpPr>
        <p:spPr>
          <a:xfrm>
            <a:off x="228600" y="1690688"/>
            <a:ext cx="137160" cy="1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8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413-4C64-5640-9619-C57DFCFF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105656"/>
            <a:ext cx="10765410" cy="1207269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dirty="0" err="1"/>
              <a:t>Scrapy</a:t>
            </a:r>
            <a:r>
              <a:rPr lang="en-US" sz="2800" dirty="0"/>
              <a:t> Spider: </a:t>
            </a:r>
            <a:br>
              <a:rPr lang="en-US" sz="2800" dirty="0"/>
            </a:br>
            <a:r>
              <a:rPr lang="en-US" sz="2800" dirty="0"/>
              <a:t>Pro-Football-Reference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0CE94-53C4-D946-B66C-2F5E8BD9D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2925"/>
            <a:ext cx="6192613" cy="2928154"/>
          </a:xfrm>
          <a:prstGeom prst="rect">
            <a:avLst/>
          </a:prstGeom>
        </p:spPr>
      </p:pic>
      <p:cxnSp>
        <p:nvCxnSpPr>
          <p:cNvPr id="82" name="Straight Connector 79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BCF467D-B4D3-EB43-9E2C-D7D97811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39" y="1253414"/>
            <a:ext cx="6265361" cy="47700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85B7A-5831-CE4D-8C17-BE7BF8ADEEA4}"/>
              </a:ext>
            </a:extLst>
          </p:cNvPr>
          <p:cNvCxnSpPr/>
          <p:nvPr/>
        </p:nvCxnSpPr>
        <p:spPr>
          <a:xfrm>
            <a:off x="3410857" y="827314"/>
            <a:ext cx="1654629" cy="1486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F844F3-AE68-DD43-AB48-657DAAC1D2F8}"/>
              </a:ext>
            </a:extLst>
          </p:cNvPr>
          <p:cNvCxnSpPr/>
          <p:nvPr/>
        </p:nvCxnSpPr>
        <p:spPr>
          <a:xfrm>
            <a:off x="8723086" y="275771"/>
            <a:ext cx="0" cy="8563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6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02F01-B1CB-844E-89F5-6B373E5C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46" y="145970"/>
            <a:ext cx="3348227" cy="98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Python: CSV Merge and Data Cleansing</a:t>
            </a:r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0F58475-3986-E64C-AED6-88272F446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32" y="332264"/>
            <a:ext cx="3962400" cy="812800"/>
          </a:xfrm>
          <a:prstGeom prst="rect">
            <a:avLst/>
          </a:prstGeom>
        </p:spPr>
      </p:pic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2ED8440-CB7A-CE42-BBB9-6FF93A38E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324" y="285671"/>
            <a:ext cx="4368800" cy="800100"/>
          </a:xfrm>
          <a:prstGeom prst="rect">
            <a:avLst/>
          </a:prstGeom>
        </p:spPr>
      </p:pic>
      <p:pic>
        <p:nvPicPr>
          <p:cNvPr id="18" name="Picture 1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F435EE8-5BB2-F247-A8CF-8EC8FE17D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134" y="1352533"/>
            <a:ext cx="5925195" cy="660978"/>
          </a:xfrm>
          <a:prstGeom prst="rect">
            <a:avLst/>
          </a:prstGeom>
        </p:spPr>
      </p:pic>
      <p:pic>
        <p:nvPicPr>
          <p:cNvPr id="21" name="Picture 2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C04AD9A-407B-424B-8C41-4585CB5F6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578" y="2405646"/>
            <a:ext cx="3657600" cy="952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EE04AA-156D-4E46-A8C9-DC7494FB1F46}"/>
              </a:ext>
            </a:extLst>
          </p:cNvPr>
          <p:cNvSpPr txBox="1"/>
          <p:nvPr/>
        </p:nvSpPr>
        <p:spPr>
          <a:xfrm>
            <a:off x="7184572" y="0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31996-2920-554B-B66A-1F0E7506D896}"/>
              </a:ext>
            </a:extLst>
          </p:cNvPr>
          <p:cNvSpPr txBox="1"/>
          <p:nvPr/>
        </p:nvSpPr>
        <p:spPr>
          <a:xfrm>
            <a:off x="7184572" y="1027339"/>
            <a:ext cx="123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1B37D4-C0DD-F24F-8716-3A80A00EB820}"/>
              </a:ext>
            </a:extLst>
          </p:cNvPr>
          <p:cNvSpPr txBox="1"/>
          <p:nvPr/>
        </p:nvSpPr>
        <p:spPr>
          <a:xfrm>
            <a:off x="7146695" y="2036314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9FDC01-7FE5-6D46-BB53-E32F7B3F8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80" y="4507202"/>
            <a:ext cx="6553200" cy="2362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282EE3-C1BB-804E-BEAB-842FCF2128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1041" y="4497012"/>
            <a:ext cx="7038298" cy="22575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4DF741C-9304-894D-9735-F9555B4C2F22}"/>
              </a:ext>
            </a:extLst>
          </p:cNvPr>
          <p:cNvSpPr txBox="1"/>
          <p:nvPr/>
        </p:nvSpPr>
        <p:spPr>
          <a:xfrm>
            <a:off x="2158314" y="4137870"/>
            <a:ext cx="297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DF.head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C1B31-416D-0B4B-947F-28E303F2BF46}"/>
              </a:ext>
            </a:extLst>
          </p:cNvPr>
          <p:cNvSpPr txBox="1"/>
          <p:nvPr/>
        </p:nvSpPr>
        <p:spPr>
          <a:xfrm>
            <a:off x="7722813" y="4127680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DF.tail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11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4F60-C1E4-4B4A-B315-F5591F32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Python: CSV Merge and Data Cleansing</a:t>
            </a:r>
          </a:p>
        </p:txBody>
      </p:sp>
      <p:pic>
        <p:nvPicPr>
          <p:cNvPr id="10" name="Content Placeholder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CA44360-C45B-7148-83E1-EA8C427DA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847" y="1448255"/>
            <a:ext cx="6180667" cy="2009263"/>
          </a:xfr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5462EB5-B27B-9B44-9D08-A3FB9BBD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8" y="3869022"/>
            <a:ext cx="6294426" cy="1646407"/>
          </a:xfrm>
          <a:prstGeom prst="rect">
            <a:avLst/>
          </a:prstGeo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A876E14-CE67-444E-BEFE-5E0AEAB9F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752" y="2554458"/>
            <a:ext cx="4572000" cy="1701800"/>
          </a:xfrm>
          <a:prstGeom prst="rect">
            <a:avLst/>
          </a:prstGeom>
        </p:spPr>
      </p:pic>
      <p:pic>
        <p:nvPicPr>
          <p:cNvPr id="16" name="Picture 15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D5529AC9-B8B5-7B4A-8BF8-2C2292789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061" y="5548086"/>
            <a:ext cx="8623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0A27-A745-0D41-825E-200D6EE0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67" y="-125744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Python: Data Analysis &amp;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EFD95-31D0-D441-B598-E138782DE6FD}"/>
              </a:ext>
            </a:extLst>
          </p:cNvPr>
          <p:cNvSpPr txBox="1"/>
          <p:nvPr/>
        </p:nvSpPr>
        <p:spPr>
          <a:xfrm>
            <a:off x="0" y="1434039"/>
            <a:ext cx="5500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% Spend By Position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910AA-9369-F942-BDF0-C8CB2368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3" y="1882792"/>
            <a:ext cx="6503064" cy="2983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FDF96-6FCA-CB41-A75D-A8EFC6CFCE8E}"/>
              </a:ext>
            </a:extLst>
          </p:cNvPr>
          <p:cNvSpPr txBox="1"/>
          <p:nvPr/>
        </p:nvSpPr>
        <p:spPr>
          <a:xfrm>
            <a:off x="7854447" y="1021394"/>
            <a:ext cx="38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>
                    <a:lumMod val="95000"/>
                  </a:schemeClr>
                </a:solidFill>
              </a:rPr>
              <a:t>Correlation Matrices (vs. Win %)</a:t>
            </a:r>
            <a:endParaRPr lang="en-US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50A22-1F7B-9E49-B31F-E3DE0AECA709}"/>
              </a:ext>
            </a:extLst>
          </p:cNvPr>
          <p:cNvSpPr txBox="1"/>
          <p:nvPr/>
        </p:nvSpPr>
        <p:spPr>
          <a:xfrm>
            <a:off x="8043367" y="1380416"/>
            <a:ext cx="36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Offense/Defense/Special Teams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63D57-59CF-F245-A4B7-C560F8B82EAA}"/>
              </a:ext>
            </a:extLst>
          </p:cNvPr>
          <p:cNvSpPr txBox="1"/>
          <p:nvPr/>
        </p:nvSpPr>
        <p:spPr>
          <a:xfrm>
            <a:off x="8546328" y="234695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Positional Offense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EBC54-96BD-9241-8432-325680C409DC}"/>
              </a:ext>
            </a:extLst>
          </p:cNvPr>
          <p:cNvSpPr txBox="1"/>
          <p:nvPr/>
        </p:nvSpPr>
        <p:spPr>
          <a:xfrm>
            <a:off x="8546328" y="3507659"/>
            <a:ext cx="195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Positional Defense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3EE35-E75B-1242-9F6B-D6B744E59C67}"/>
              </a:ext>
            </a:extLst>
          </p:cNvPr>
          <p:cNvSpPr txBox="1"/>
          <p:nvPr/>
        </p:nvSpPr>
        <p:spPr>
          <a:xfrm>
            <a:off x="8546328" y="4395656"/>
            <a:ext cx="209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Positional “Stacks”</a:t>
            </a:r>
          </a:p>
        </p:txBody>
      </p:sp>
      <p:pic>
        <p:nvPicPr>
          <p:cNvPr id="17" name="Picture 1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D408EC3-B5B9-AC44-BF44-AA2BA2B50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0" y="4713366"/>
            <a:ext cx="6121400" cy="901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5A4F95-05F0-6042-9B6B-CE0912EFE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682" y="2695683"/>
            <a:ext cx="4538168" cy="8119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3C829F-3BE3-4C4A-8BD3-82A46CDD3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447" y="3836196"/>
            <a:ext cx="3275046" cy="6126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27F338-531A-714F-A4D0-1D23F39AE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693" y="1705453"/>
            <a:ext cx="3822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9261-B5FE-1D4A-9D57-C63E8002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74" y="204447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1"/>
                </a:solidFill>
              </a:rPr>
              <a:t>Python: Data Analysis &amp;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FBDC-DAED-9645-AE55-BA2C601B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4A221-34E8-8243-B948-D167D64A54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01E9-9570-1841-8CE9-4B336D90E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2F036-5EF3-114B-851D-44090D3A4E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688F5-C9B4-3D44-BC1D-656BC2D0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" y="1378857"/>
            <a:ext cx="12113179" cy="2214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7D473-095B-6545-AB5B-87FF8068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" y="3593298"/>
            <a:ext cx="12192000" cy="26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6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1312</Words>
  <Application>Microsoft Macintosh PowerPoint</Application>
  <PresentationFormat>Widescreen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NFL: Positional Spend vs. Performance  </vt:lpstr>
      <vt:lpstr>Webscraping Sources</vt:lpstr>
      <vt:lpstr>Spotrac.com/NFL</vt:lpstr>
      <vt:lpstr>   Pro-Football-Reference</vt:lpstr>
      <vt:lpstr>Scrapy Spider:  Pro-Football-Reference</vt:lpstr>
      <vt:lpstr>Python: CSV Merge and Data Cleansing</vt:lpstr>
      <vt:lpstr> Python: CSV Merge and Data Cleansing</vt:lpstr>
      <vt:lpstr> Python: Data Analysis &amp; Visualization</vt:lpstr>
      <vt:lpstr> Python: Data Analysis &amp; Visualization</vt:lpstr>
      <vt:lpstr> Python: Data Analysis &amp; Visualization</vt:lpstr>
      <vt:lpstr>    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NFL: Positional Spend vs. Performance  </dc:title>
  <dc:creator>Barrie Levy</dc:creator>
  <cp:lastModifiedBy>Barrie Levy</cp:lastModifiedBy>
  <cp:revision>3</cp:revision>
  <dcterms:created xsi:type="dcterms:W3CDTF">2019-01-28T22:10:55Z</dcterms:created>
  <dcterms:modified xsi:type="dcterms:W3CDTF">2019-01-28T22:37:55Z</dcterms:modified>
</cp:coreProperties>
</file>