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8"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TW" altLang="en-US"/>
              <a:t>按一下以編輯母片標題樣式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FF337B64-D595-44E9-8DFB-05028D6E2F0E}" type="datetimeFigureOut">
              <a:rPr lang="zh-TW" altLang="en-US" smtClean="0"/>
              <a:t>2022/5/11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3780A25-CE5F-459F-A910-54A86B109268}" type="slidenum">
              <a:rPr lang="zh-TW" altLang="en-US" smtClean="0"/>
              <a:t>‹#›</a:t>
            </a:fld>
            <a:endParaRPr lang="zh-TW" altLang="en-US"/>
          </a:p>
        </p:txBody>
      </p:sp>
    </p:spTree>
    <p:extLst>
      <p:ext uri="{BB962C8B-B14F-4D97-AF65-F5344CB8AC3E}">
        <p14:creationId xmlns:p14="http://schemas.microsoft.com/office/powerpoint/2010/main" val="331500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FF337B64-D595-44E9-8DFB-05028D6E2F0E}" type="datetimeFigureOut">
              <a:rPr lang="zh-TW" altLang="en-US" smtClean="0"/>
              <a:t>2022/5/11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3780A25-CE5F-459F-A910-54A86B109268}" type="slidenum">
              <a:rPr lang="zh-TW" altLang="en-US" smtClean="0"/>
              <a:t>‹#›</a:t>
            </a:fld>
            <a:endParaRPr lang="zh-TW" altLang="en-US"/>
          </a:p>
        </p:txBody>
      </p:sp>
    </p:spTree>
    <p:extLst>
      <p:ext uri="{BB962C8B-B14F-4D97-AF65-F5344CB8AC3E}">
        <p14:creationId xmlns:p14="http://schemas.microsoft.com/office/powerpoint/2010/main" val="3935318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TW" altLang="en-US"/>
              <a:t>按一下以編輯母片標題樣式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FF337B64-D595-44E9-8DFB-05028D6E2F0E}" type="datetimeFigureOut">
              <a:rPr lang="zh-TW" altLang="en-US" smtClean="0"/>
              <a:t>2022/5/11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3780A25-CE5F-459F-A910-54A86B109268}" type="slidenum">
              <a:rPr lang="zh-TW" altLang="en-US" smtClean="0"/>
              <a:t>‹#›</a:t>
            </a:fld>
            <a:endParaRPr lang="zh-TW" altLang="en-US"/>
          </a:p>
        </p:txBody>
      </p:sp>
    </p:spTree>
    <p:extLst>
      <p:ext uri="{BB962C8B-B14F-4D97-AF65-F5344CB8AC3E}">
        <p14:creationId xmlns:p14="http://schemas.microsoft.com/office/powerpoint/2010/main" val="80323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TW" altLang="en-US"/>
              <a:t>按一下以編輯母片標題樣式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TW" altLang="en-US"/>
              <a:t>按一下以編輯母片文字樣式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FF337B64-D595-44E9-8DFB-05028D6E2F0E}" type="datetimeFigureOut">
              <a:rPr lang="zh-TW" altLang="en-US" smtClean="0"/>
              <a:t>2022/5/11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3780A25-CE5F-459F-A910-54A86B109268}" type="slidenum">
              <a:rPr lang="zh-TW" altLang="en-US" smtClean="0"/>
              <a:t>‹#›</a:t>
            </a:fld>
            <a:endParaRPr lang="zh-TW"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78612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FF337B64-D595-44E9-8DFB-05028D6E2F0E}" type="datetimeFigureOut">
              <a:rPr lang="zh-TW" altLang="en-US" smtClean="0"/>
              <a:t>2022/5/11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3780A25-CE5F-459F-A910-54A86B109268}" type="slidenum">
              <a:rPr lang="zh-TW" altLang="en-US" smtClean="0"/>
              <a:t>‹#›</a:t>
            </a:fld>
            <a:endParaRPr lang="zh-TW" altLang="en-US"/>
          </a:p>
        </p:txBody>
      </p:sp>
    </p:spTree>
    <p:extLst>
      <p:ext uri="{BB962C8B-B14F-4D97-AF65-F5344CB8AC3E}">
        <p14:creationId xmlns:p14="http://schemas.microsoft.com/office/powerpoint/2010/main" val="2564149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a:t>按一下以編輯母片標題樣式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337B64-D595-44E9-8DFB-05028D6E2F0E}" type="datetimeFigureOut">
              <a:rPr lang="zh-TW" altLang="en-US" smtClean="0"/>
              <a:t>2022/5/11</a:t>
            </a:fld>
            <a:endParaRPr lang="zh-TW" altLang="en-US"/>
          </a:p>
        </p:txBody>
      </p:sp>
      <p:sp>
        <p:nvSpPr>
          <p:cNvPr id="4"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3780A25-CE5F-459F-A910-54A86B109268}" type="slidenum">
              <a:rPr lang="zh-TW" altLang="en-US" smtClean="0"/>
              <a:t>‹#›</a:t>
            </a:fld>
            <a:endParaRPr lang="zh-TW" altLang="en-US"/>
          </a:p>
        </p:txBody>
      </p:sp>
    </p:spTree>
    <p:extLst>
      <p:ext uri="{BB962C8B-B14F-4D97-AF65-F5344CB8AC3E}">
        <p14:creationId xmlns:p14="http://schemas.microsoft.com/office/powerpoint/2010/main" val="36859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a:t>按一下以編輯母片標題樣式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337B64-D595-44E9-8DFB-05028D6E2F0E}" type="datetimeFigureOut">
              <a:rPr lang="zh-TW" altLang="en-US" smtClean="0"/>
              <a:t>2022/5/11</a:t>
            </a:fld>
            <a:endParaRPr lang="zh-TW" altLang="en-US"/>
          </a:p>
        </p:txBody>
      </p:sp>
      <p:sp>
        <p:nvSpPr>
          <p:cNvPr id="4"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3780A25-CE5F-459F-A910-54A86B109268}" type="slidenum">
              <a:rPr lang="zh-TW" altLang="en-US" smtClean="0"/>
              <a:t>‹#›</a:t>
            </a:fld>
            <a:endParaRPr lang="zh-TW" altLang="en-US"/>
          </a:p>
        </p:txBody>
      </p:sp>
    </p:spTree>
    <p:extLst>
      <p:ext uri="{BB962C8B-B14F-4D97-AF65-F5344CB8AC3E}">
        <p14:creationId xmlns:p14="http://schemas.microsoft.com/office/powerpoint/2010/main" val="1587987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nchorCtr="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F337B64-D595-44E9-8DFB-05028D6E2F0E}" type="datetimeFigureOut">
              <a:rPr lang="zh-TW" altLang="en-US" smtClean="0"/>
              <a:t>2022/5/11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3780A25-CE5F-459F-A910-54A86B109268}" type="slidenum">
              <a:rPr lang="zh-TW" altLang="en-US" smtClean="0"/>
              <a:t>‹#›</a:t>
            </a:fld>
            <a:endParaRPr lang="zh-TW" altLang="en-US"/>
          </a:p>
        </p:txBody>
      </p:sp>
    </p:spTree>
    <p:extLst>
      <p:ext uri="{BB962C8B-B14F-4D97-AF65-F5344CB8AC3E}">
        <p14:creationId xmlns:p14="http://schemas.microsoft.com/office/powerpoint/2010/main" val="3267082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F337B64-D595-44E9-8DFB-05028D6E2F0E}" type="datetimeFigureOut">
              <a:rPr lang="zh-TW" altLang="en-US" smtClean="0"/>
              <a:t>2022/5/11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3780A25-CE5F-459F-A910-54A86B109268}" type="slidenum">
              <a:rPr lang="zh-TW" altLang="en-US" smtClean="0"/>
              <a:t>‹#›</a:t>
            </a:fld>
            <a:endParaRPr lang="zh-TW" altLang="en-US"/>
          </a:p>
        </p:txBody>
      </p:sp>
    </p:spTree>
    <p:extLst>
      <p:ext uri="{BB962C8B-B14F-4D97-AF65-F5344CB8AC3E}">
        <p14:creationId xmlns:p14="http://schemas.microsoft.com/office/powerpoint/2010/main" val="41314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3"/>
          <p:cNvSpPr>
            <a:spLocks noGrp="1"/>
          </p:cNvSpPr>
          <p:nvPr>
            <p:ph type="dt" sz="half" idx="10"/>
          </p:nvPr>
        </p:nvSpPr>
        <p:spPr/>
        <p:txBody>
          <a:bodyPr/>
          <a:lstStyle/>
          <a:p>
            <a:fld id="{FF337B64-D595-44E9-8DFB-05028D6E2F0E}" type="datetimeFigureOut">
              <a:rPr lang="zh-TW" altLang="en-US" smtClean="0"/>
              <a:t>2022/5/11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3780A25-CE5F-459F-A910-54A86B109268}" type="slidenum">
              <a:rPr lang="zh-TW" altLang="en-US" smtClean="0"/>
              <a:t>‹#›</a:t>
            </a:fld>
            <a:endParaRPr lang="zh-TW" altLang="en-US"/>
          </a:p>
        </p:txBody>
      </p:sp>
    </p:spTree>
    <p:extLst>
      <p:ext uri="{BB962C8B-B14F-4D97-AF65-F5344CB8AC3E}">
        <p14:creationId xmlns:p14="http://schemas.microsoft.com/office/powerpoint/2010/main" val="180352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FF337B64-D595-44E9-8DFB-05028D6E2F0E}" type="datetimeFigureOut">
              <a:rPr lang="zh-TW" altLang="en-US" smtClean="0"/>
              <a:t>2022/5/11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3780A25-CE5F-459F-A910-54A86B109268}" type="slidenum">
              <a:rPr lang="zh-TW" altLang="en-US" smtClean="0"/>
              <a:t>‹#›</a:t>
            </a:fld>
            <a:endParaRPr lang="zh-TW" altLang="en-US"/>
          </a:p>
        </p:txBody>
      </p:sp>
    </p:spTree>
    <p:extLst>
      <p:ext uri="{BB962C8B-B14F-4D97-AF65-F5344CB8AC3E}">
        <p14:creationId xmlns:p14="http://schemas.microsoft.com/office/powerpoint/2010/main" val="3286312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FF337B64-D595-44E9-8DFB-05028D6E2F0E}" type="datetimeFigureOut">
              <a:rPr lang="zh-TW" altLang="en-US" smtClean="0"/>
              <a:t>2022/5/11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3780A25-CE5F-459F-A910-54A86B109268}" type="slidenum">
              <a:rPr lang="zh-TW" altLang="en-US" smtClean="0"/>
              <a:t>‹#›</a:t>
            </a:fld>
            <a:endParaRPr lang="zh-TW" altLang="en-US"/>
          </a:p>
        </p:txBody>
      </p:sp>
    </p:spTree>
    <p:extLst>
      <p:ext uri="{BB962C8B-B14F-4D97-AF65-F5344CB8AC3E}">
        <p14:creationId xmlns:p14="http://schemas.microsoft.com/office/powerpoint/2010/main" val="2181304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F337B64-D595-44E9-8DFB-05028D6E2F0E}" type="datetimeFigureOut">
              <a:rPr lang="zh-TW" altLang="en-US" smtClean="0"/>
              <a:t>2022/5/11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03780A25-CE5F-459F-A910-54A86B109268}" type="slidenum">
              <a:rPr lang="zh-TW" altLang="en-US" smtClean="0"/>
              <a:t>‹#›</a:t>
            </a:fld>
            <a:endParaRPr lang="zh-TW" altLang="en-US"/>
          </a:p>
        </p:txBody>
      </p:sp>
    </p:spTree>
    <p:extLst>
      <p:ext uri="{BB962C8B-B14F-4D97-AF65-F5344CB8AC3E}">
        <p14:creationId xmlns:p14="http://schemas.microsoft.com/office/powerpoint/2010/main" val="633254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7" name="Date Placeholder 2"/>
          <p:cNvSpPr>
            <a:spLocks noGrp="1"/>
          </p:cNvSpPr>
          <p:nvPr>
            <p:ph type="dt" sz="half" idx="10"/>
          </p:nvPr>
        </p:nvSpPr>
        <p:spPr/>
        <p:txBody>
          <a:bodyPr/>
          <a:lstStyle/>
          <a:p>
            <a:fld id="{FF337B64-D595-44E9-8DFB-05028D6E2F0E}" type="datetimeFigureOut">
              <a:rPr lang="zh-TW" altLang="en-US" smtClean="0"/>
              <a:t>2022/5/11</a:t>
            </a:fld>
            <a:endParaRPr lang="zh-TW" altLang="en-US"/>
          </a:p>
        </p:txBody>
      </p:sp>
      <p:sp>
        <p:nvSpPr>
          <p:cNvPr id="5" name="Footer Placeholder 3"/>
          <p:cNvSpPr>
            <a:spLocks noGrp="1"/>
          </p:cNvSpPr>
          <p:nvPr>
            <p:ph type="ftr" sz="quarter" idx="11"/>
          </p:nvPr>
        </p:nvSpPr>
        <p:spPr/>
        <p:txBody>
          <a:bodyPr/>
          <a:lstStyle/>
          <a:p>
            <a:endParaRPr lang="zh-TW" altLang="en-US"/>
          </a:p>
        </p:txBody>
      </p:sp>
      <p:sp>
        <p:nvSpPr>
          <p:cNvPr id="6" name="Slide Number Placeholder 4"/>
          <p:cNvSpPr>
            <a:spLocks noGrp="1"/>
          </p:cNvSpPr>
          <p:nvPr>
            <p:ph type="sldNum" sz="quarter" idx="12"/>
          </p:nvPr>
        </p:nvSpPr>
        <p:spPr/>
        <p:txBody>
          <a:bodyPr/>
          <a:lstStyle/>
          <a:p>
            <a:fld id="{03780A25-CE5F-459F-A910-54A86B109268}" type="slidenum">
              <a:rPr lang="zh-TW" altLang="en-US" smtClean="0"/>
              <a:t>‹#›</a:t>
            </a:fld>
            <a:endParaRPr lang="zh-TW" altLang="en-US"/>
          </a:p>
        </p:txBody>
      </p:sp>
    </p:spTree>
    <p:extLst>
      <p:ext uri="{BB962C8B-B14F-4D97-AF65-F5344CB8AC3E}">
        <p14:creationId xmlns:p14="http://schemas.microsoft.com/office/powerpoint/2010/main" val="123902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F337B64-D595-44E9-8DFB-05028D6E2F0E}" type="datetimeFigureOut">
              <a:rPr lang="zh-TW" altLang="en-US" smtClean="0"/>
              <a:t>2022/5/11</a:t>
            </a:fld>
            <a:endParaRPr lang="zh-TW" altLang="en-US"/>
          </a:p>
        </p:txBody>
      </p:sp>
      <p:sp>
        <p:nvSpPr>
          <p:cNvPr id="5" name="Footer Placeholder 2"/>
          <p:cNvSpPr>
            <a:spLocks noGrp="1"/>
          </p:cNvSpPr>
          <p:nvPr>
            <p:ph type="ftr" sz="quarter" idx="11"/>
          </p:nvPr>
        </p:nvSpPr>
        <p:spPr/>
        <p:txBody>
          <a:bodyPr/>
          <a:lstStyle/>
          <a:p>
            <a:endParaRPr lang="zh-TW" altLang="en-US"/>
          </a:p>
        </p:txBody>
      </p:sp>
      <p:sp>
        <p:nvSpPr>
          <p:cNvPr id="6" name="Slide Number Placeholder 3"/>
          <p:cNvSpPr>
            <a:spLocks noGrp="1"/>
          </p:cNvSpPr>
          <p:nvPr>
            <p:ph type="sldNum" sz="quarter" idx="12"/>
          </p:nvPr>
        </p:nvSpPr>
        <p:spPr/>
        <p:txBody>
          <a:bodyPr/>
          <a:lstStyle/>
          <a:p>
            <a:fld id="{03780A25-CE5F-459F-A910-54A86B109268}" type="slidenum">
              <a:rPr lang="zh-TW" altLang="en-US" smtClean="0"/>
              <a:t>‹#›</a:t>
            </a:fld>
            <a:endParaRPr lang="zh-TW" altLang="en-US"/>
          </a:p>
        </p:txBody>
      </p:sp>
    </p:spTree>
    <p:extLst>
      <p:ext uri="{BB962C8B-B14F-4D97-AF65-F5344CB8AC3E}">
        <p14:creationId xmlns:p14="http://schemas.microsoft.com/office/powerpoint/2010/main" val="20929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7" name="Date Placeholder 4"/>
          <p:cNvSpPr>
            <a:spLocks noGrp="1"/>
          </p:cNvSpPr>
          <p:nvPr>
            <p:ph type="dt" sz="half" idx="10"/>
          </p:nvPr>
        </p:nvSpPr>
        <p:spPr/>
        <p:txBody>
          <a:bodyPr/>
          <a:lstStyle/>
          <a:p>
            <a:fld id="{FF337B64-D595-44E9-8DFB-05028D6E2F0E}" type="datetimeFigureOut">
              <a:rPr lang="zh-TW" altLang="en-US" smtClean="0"/>
              <a:t>2022/5/11</a:t>
            </a:fld>
            <a:endParaRPr lang="zh-TW" altLang="en-US"/>
          </a:p>
        </p:txBody>
      </p:sp>
      <p:sp>
        <p:nvSpPr>
          <p:cNvPr id="5" name="Footer Placeholder 5"/>
          <p:cNvSpPr>
            <a:spLocks noGrp="1"/>
          </p:cNvSpPr>
          <p:nvPr>
            <p:ph type="ftr" sz="quarter" idx="11"/>
          </p:nvPr>
        </p:nvSpPr>
        <p:spPr/>
        <p:txBody>
          <a:bodyPr/>
          <a:lstStyle/>
          <a:p>
            <a:endParaRPr lang="zh-TW" altLang="en-US"/>
          </a:p>
        </p:txBody>
      </p:sp>
      <p:sp>
        <p:nvSpPr>
          <p:cNvPr id="6" name="Slide Number Placeholder 6"/>
          <p:cNvSpPr>
            <a:spLocks noGrp="1"/>
          </p:cNvSpPr>
          <p:nvPr>
            <p:ph type="sldNum" sz="quarter" idx="12"/>
          </p:nvPr>
        </p:nvSpPr>
        <p:spPr/>
        <p:txBody>
          <a:bodyPr/>
          <a:lstStyle/>
          <a:p>
            <a:fld id="{03780A25-CE5F-459F-A910-54A86B109268}" type="slidenum">
              <a:rPr lang="zh-TW" altLang="en-US" smtClean="0"/>
              <a:t>‹#›</a:t>
            </a:fld>
            <a:endParaRPr lang="zh-TW" altLang="en-US"/>
          </a:p>
        </p:txBody>
      </p:sp>
    </p:spTree>
    <p:extLst>
      <p:ext uri="{BB962C8B-B14F-4D97-AF65-F5344CB8AC3E}">
        <p14:creationId xmlns:p14="http://schemas.microsoft.com/office/powerpoint/2010/main" val="239832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FF337B64-D595-44E9-8DFB-05028D6E2F0E}" type="datetimeFigureOut">
              <a:rPr lang="zh-TW" altLang="en-US" smtClean="0"/>
              <a:t>2022/5/11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3780A25-CE5F-459F-A910-54A86B109268}" type="slidenum">
              <a:rPr lang="zh-TW" altLang="en-US" smtClean="0"/>
              <a:t>‹#›</a:t>
            </a:fld>
            <a:endParaRPr lang="zh-TW" altLang="en-US"/>
          </a:p>
        </p:txBody>
      </p:sp>
    </p:spTree>
    <p:extLst>
      <p:ext uri="{BB962C8B-B14F-4D97-AF65-F5344CB8AC3E}">
        <p14:creationId xmlns:p14="http://schemas.microsoft.com/office/powerpoint/2010/main" val="3730188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F337B64-D595-44E9-8DFB-05028D6E2F0E}" type="datetimeFigureOut">
              <a:rPr lang="zh-TW" altLang="en-US" smtClean="0"/>
              <a:t>2022/5/11</a:t>
            </a:fld>
            <a:endParaRPr lang="zh-TW"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TW"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3780A25-CE5F-459F-A910-54A86B109268}" type="slidenum">
              <a:rPr lang="zh-TW" altLang="en-US" smtClean="0"/>
              <a:t>‹#›</a:t>
            </a:fld>
            <a:endParaRPr lang="zh-TW" altLang="en-US"/>
          </a:p>
        </p:txBody>
      </p:sp>
    </p:spTree>
    <p:extLst>
      <p:ext uri="{BB962C8B-B14F-4D97-AF65-F5344CB8AC3E}">
        <p14:creationId xmlns:p14="http://schemas.microsoft.com/office/powerpoint/2010/main" val="26087730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 Id="rId5" Type="http://schemas.openxmlformats.org/officeDocument/2006/relationships/image" Target="../media/image16.tmp"/><Relationship Id="rId4" Type="http://schemas.openxmlformats.org/officeDocument/2006/relationships/image" Target="../media/image15.tmp"/></Relationships>
</file>

<file path=ppt/slides/_rels/slide15.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 Id="rId4" Type="http://schemas.openxmlformats.org/officeDocument/2006/relationships/image" Target="../media/image32.tmp"/></Relationships>
</file>

<file path=ppt/slides/_rels/slide16.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tmp"/><Relationship Id="rId1" Type="http://schemas.openxmlformats.org/officeDocument/2006/relationships/slideLayout" Target="../slideLayouts/slideLayout2.xml"/><Relationship Id="rId4" Type="http://schemas.openxmlformats.org/officeDocument/2006/relationships/image" Target="../media/image41.tmp"/></Relationships>
</file>

<file path=ppt/slides/_rels/slide21.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 Id="rId5" Type="http://schemas.openxmlformats.org/officeDocument/2006/relationships/image" Target="../media/image12.tmp"/><Relationship Id="rId4" Type="http://schemas.openxmlformats.org/officeDocument/2006/relationships/image" Target="../media/image11.tmp"/></Relationships>
</file>

<file path=ppt/slides/_rels/slide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 Id="rId5" Type="http://schemas.openxmlformats.org/officeDocument/2006/relationships/image" Target="../media/image16.tmp"/><Relationship Id="rId4" Type="http://schemas.openxmlformats.org/officeDocument/2006/relationships/image" Target="../media/image15.tmp"/></Relationships>
</file>

<file path=ppt/slides/_rels/slide7.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 Id="rId4" Type="http://schemas.openxmlformats.org/officeDocument/2006/relationships/image" Target="../media/image20.tmp"/></Relationships>
</file>

<file path=ppt/slides/_rels/slide9.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AAF429-7E24-4EC4-A382-0F2B4B997165}"/>
              </a:ext>
            </a:extLst>
          </p:cNvPr>
          <p:cNvSpPr>
            <a:spLocks noGrp="1"/>
          </p:cNvSpPr>
          <p:nvPr>
            <p:ph type="ctrTitle"/>
          </p:nvPr>
        </p:nvSpPr>
        <p:spPr/>
        <p:txBody>
          <a:bodyPr/>
          <a:lstStyle/>
          <a:p>
            <a:r>
              <a:rPr lang="en-US" altLang="zh-TW" dirty="0"/>
              <a:t>NBA</a:t>
            </a:r>
            <a:r>
              <a:rPr lang="zh-TW" altLang="en-US" dirty="0"/>
              <a:t>人臉辨識結合</a:t>
            </a:r>
            <a:r>
              <a:rPr lang="en-US" altLang="zh-TW" dirty="0"/>
              <a:t>MongoDB</a:t>
            </a:r>
            <a:r>
              <a:rPr lang="zh-TW" altLang="en-US" dirty="0"/>
              <a:t>抓取球員數據</a:t>
            </a:r>
          </a:p>
        </p:txBody>
      </p:sp>
      <p:sp>
        <p:nvSpPr>
          <p:cNvPr id="3" name="副標題 2">
            <a:extLst>
              <a:ext uri="{FF2B5EF4-FFF2-40B4-BE49-F238E27FC236}">
                <a16:creationId xmlns:a16="http://schemas.microsoft.com/office/drawing/2014/main" id="{02C286D5-3FE6-44D4-9961-EF1AC811DD36}"/>
              </a:ext>
            </a:extLst>
          </p:cNvPr>
          <p:cNvSpPr>
            <a:spLocks noGrp="1"/>
          </p:cNvSpPr>
          <p:nvPr>
            <p:ph type="subTitle" idx="1"/>
          </p:nvPr>
        </p:nvSpPr>
        <p:spPr/>
        <p:txBody>
          <a:bodyPr/>
          <a:lstStyle/>
          <a:p>
            <a:r>
              <a:rPr lang="zh-TW" altLang="en-US" dirty="0"/>
              <a:t>姓名</a:t>
            </a:r>
            <a:r>
              <a:rPr lang="en-US" altLang="zh-TW" dirty="0"/>
              <a:t>:</a:t>
            </a:r>
            <a:r>
              <a:rPr lang="zh-TW" altLang="en-US" dirty="0"/>
              <a:t>林劭謙</a:t>
            </a:r>
          </a:p>
        </p:txBody>
      </p:sp>
    </p:spTree>
    <p:extLst>
      <p:ext uri="{BB962C8B-B14F-4D97-AF65-F5344CB8AC3E}">
        <p14:creationId xmlns:p14="http://schemas.microsoft.com/office/powerpoint/2010/main" val="1288050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ECDF7-961A-4A10-81D6-4384FCBCB234}"/>
              </a:ext>
            </a:extLst>
          </p:cNvPr>
          <p:cNvSpPr>
            <a:spLocks noGrp="1"/>
          </p:cNvSpPr>
          <p:nvPr>
            <p:ph type="title"/>
          </p:nvPr>
        </p:nvSpPr>
        <p:spPr/>
        <p:txBody>
          <a:bodyPr/>
          <a:lstStyle/>
          <a:p>
            <a:pPr algn="ctr"/>
            <a:r>
              <a:rPr lang="zh-TW" altLang="en-US" dirty="0"/>
              <a:t>訓練模型做分類</a:t>
            </a:r>
            <a:r>
              <a:rPr lang="en-US" altLang="zh-TW" dirty="0"/>
              <a:t>-1</a:t>
            </a:r>
            <a:endParaRPr lang="zh-TW" altLang="en-US" dirty="0"/>
          </a:p>
        </p:txBody>
      </p:sp>
      <p:sp>
        <p:nvSpPr>
          <p:cNvPr id="3" name="內容版面配置區 2">
            <a:extLst>
              <a:ext uri="{FF2B5EF4-FFF2-40B4-BE49-F238E27FC236}">
                <a16:creationId xmlns:a16="http://schemas.microsoft.com/office/drawing/2014/main" id="{6367C834-9698-4C6F-98CC-878CEE0DFA7F}"/>
              </a:ext>
            </a:extLst>
          </p:cNvPr>
          <p:cNvSpPr>
            <a:spLocks noGrp="1"/>
          </p:cNvSpPr>
          <p:nvPr>
            <p:ph idx="1"/>
          </p:nvPr>
        </p:nvSpPr>
        <p:spPr/>
        <p:txBody>
          <a:bodyPr/>
          <a:lstStyle/>
          <a:p>
            <a:r>
              <a:rPr lang="zh-TW" altLang="en-US" dirty="0"/>
              <a:t>先載入特徵與類別的</a:t>
            </a:r>
            <a:r>
              <a:rPr lang="en-US" altLang="zh-TW" dirty="0"/>
              <a:t>pickle</a:t>
            </a:r>
            <a:r>
              <a:rPr lang="zh-TW" altLang="en-US" dirty="0"/>
              <a:t>檔</a:t>
            </a:r>
            <a:r>
              <a:rPr lang="en-US" altLang="zh-TW" dirty="0"/>
              <a:t>(</a:t>
            </a:r>
            <a:r>
              <a:rPr lang="zh-TW" altLang="en-US" dirty="0"/>
              <a:t>結果如下圖</a:t>
            </a:r>
            <a:r>
              <a:rPr lang="en-US" altLang="zh-TW" dirty="0"/>
              <a:t>)</a:t>
            </a:r>
            <a:endParaRPr lang="zh-TW" altLang="en-US" dirty="0"/>
          </a:p>
        </p:txBody>
      </p:sp>
      <p:pic>
        <p:nvPicPr>
          <p:cNvPr id="7" name="圖片 6">
            <a:extLst>
              <a:ext uri="{FF2B5EF4-FFF2-40B4-BE49-F238E27FC236}">
                <a16:creationId xmlns:a16="http://schemas.microsoft.com/office/drawing/2014/main" id="{AE7872F5-A851-40E7-A5CF-ACC6DF1A5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414" y="2468912"/>
            <a:ext cx="8763759" cy="685859"/>
          </a:xfrm>
          <a:prstGeom prst="rect">
            <a:avLst/>
          </a:prstGeom>
        </p:spPr>
      </p:pic>
      <p:pic>
        <p:nvPicPr>
          <p:cNvPr id="9" name="圖片 8">
            <a:extLst>
              <a:ext uri="{FF2B5EF4-FFF2-40B4-BE49-F238E27FC236}">
                <a16:creationId xmlns:a16="http://schemas.microsoft.com/office/drawing/2014/main" id="{7BB27DE6-E8ED-4BE3-9435-A230B65D3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414" y="3316939"/>
            <a:ext cx="7399685" cy="3436557"/>
          </a:xfrm>
          <a:prstGeom prst="rect">
            <a:avLst/>
          </a:prstGeom>
        </p:spPr>
      </p:pic>
    </p:spTree>
    <p:extLst>
      <p:ext uri="{BB962C8B-B14F-4D97-AF65-F5344CB8AC3E}">
        <p14:creationId xmlns:p14="http://schemas.microsoft.com/office/powerpoint/2010/main" val="3901710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48CA96-E56E-4273-A841-99DAA5D94328}"/>
              </a:ext>
            </a:extLst>
          </p:cNvPr>
          <p:cNvSpPr>
            <a:spLocks noGrp="1"/>
          </p:cNvSpPr>
          <p:nvPr>
            <p:ph type="title"/>
          </p:nvPr>
        </p:nvSpPr>
        <p:spPr/>
        <p:txBody>
          <a:bodyPr/>
          <a:lstStyle/>
          <a:p>
            <a:pPr algn="ctr"/>
            <a:r>
              <a:rPr lang="zh-TW" altLang="en-US" dirty="0"/>
              <a:t>訓練模型做分類</a:t>
            </a:r>
            <a:r>
              <a:rPr lang="en-US" altLang="zh-TW" dirty="0"/>
              <a:t>-2</a:t>
            </a:r>
            <a:endParaRPr lang="zh-TW" altLang="en-US" dirty="0"/>
          </a:p>
        </p:txBody>
      </p:sp>
      <p:sp>
        <p:nvSpPr>
          <p:cNvPr id="3" name="內容版面配置區 2">
            <a:extLst>
              <a:ext uri="{FF2B5EF4-FFF2-40B4-BE49-F238E27FC236}">
                <a16:creationId xmlns:a16="http://schemas.microsoft.com/office/drawing/2014/main" id="{21DAD92F-92E9-4E50-B3B5-C3F124224181}"/>
              </a:ext>
            </a:extLst>
          </p:cNvPr>
          <p:cNvSpPr>
            <a:spLocks noGrp="1"/>
          </p:cNvSpPr>
          <p:nvPr>
            <p:ph idx="1"/>
          </p:nvPr>
        </p:nvSpPr>
        <p:spPr/>
        <p:txBody>
          <a:bodyPr/>
          <a:lstStyle/>
          <a:p>
            <a:r>
              <a:rPr lang="zh-TW" altLang="en-US" dirty="0"/>
              <a:t>載入</a:t>
            </a:r>
            <a:r>
              <a:rPr lang="en-US" altLang="zh-TW" dirty="0" err="1"/>
              <a:t>LabelEncoder</a:t>
            </a:r>
            <a:r>
              <a:rPr lang="en-US" altLang="zh-TW" dirty="0"/>
              <a:t>()</a:t>
            </a:r>
            <a:r>
              <a:rPr lang="zh-TW" altLang="en-US" dirty="0"/>
              <a:t>進行類別的編碼</a:t>
            </a:r>
            <a:r>
              <a:rPr lang="en-US" altLang="zh-TW" dirty="0"/>
              <a:t>(</a:t>
            </a:r>
            <a:r>
              <a:rPr lang="zh-TW" altLang="en-US" dirty="0"/>
              <a:t>結果如下圖</a:t>
            </a:r>
            <a:r>
              <a:rPr lang="en-US" altLang="zh-TW" dirty="0"/>
              <a:t>):</a:t>
            </a:r>
            <a:endParaRPr lang="zh-TW" altLang="en-US" dirty="0"/>
          </a:p>
        </p:txBody>
      </p:sp>
      <p:pic>
        <p:nvPicPr>
          <p:cNvPr id="5" name="圖片 4">
            <a:extLst>
              <a:ext uri="{FF2B5EF4-FFF2-40B4-BE49-F238E27FC236}">
                <a16:creationId xmlns:a16="http://schemas.microsoft.com/office/drawing/2014/main" id="{71D2A5CE-0615-410B-93CF-504B65DA3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2524353"/>
            <a:ext cx="5517358" cy="1333616"/>
          </a:xfrm>
          <a:prstGeom prst="rect">
            <a:avLst/>
          </a:prstGeom>
        </p:spPr>
      </p:pic>
      <p:pic>
        <p:nvPicPr>
          <p:cNvPr id="9" name="圖片 8">
            <a:extLst>
              <a:ext uri="{FF2B5EF4-FFF2-40B4-BE49-F238E27FC236}">
                <a16:creationId xmlns:a16="http://schemas.microsoft.com/office/drawing/2014/main" id="{7BBC3378-F784-477F-B279-4C6F8C508A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312" y="3429000"/>
            <a:ext cx="5517358" cy="2351455"/>
          </a:xfrm>
          <a:prstGeom prst="rect">
            <a:avLst/>
          </a:prstGeom>
        </p:spPr>
      </p:pic>
    </p:spTree>
    <p:extLst>
      <p:ext uri="{BB962C8B-B14F-4D97-AF65-F5344CB8AC3E}">
        <p14:creationId xmlns:p14="http://schemas.microsoft.com/office/powerpoint/2010/main" val="1478879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1AB6C6-01A0-49C9-A218-E56AE45E0F56}"/>
              </a:ext>
            </a:extLst>
          </p:cNvPr>
          <p:cNvSpPr>
            <a:spLocks noGrp="1"/>
          </p:cNvSpPr>
          <p:nvPr>
            <p:ph type="title"/>
          </p:nvPr>
        </p:nvSpPr>
        <p:spPr/>
        <p:txBody>
          <a:bodyPr/>
          <a:lstStyle/>
          <a:p>
            <a:pPr algn="ctr"/>
            <a:r>
              <a:rPr lang="zh-TW" altLang="en-US" dirty="0"/>
              <a:t>訓練模型做分類</a:t>
            </a:r>
            <a:r>
              <a:rPr lang="en-US" altLang="zh-TW" dirty="0"/>
              <a:t>-3</a:t>
            </a:r>
            <a:endParaRPr lang="zh-TW" altLang="en-US" dirty="0"/>
          </a:p>
        </p:txBody>
      </p:sp>
      <p:sp>
        <p:nvSpPr>
          <p:cNvPr id="3" name="內容版面配置區 2">
            <a:extLst>
              <a:ext uri="{FF2B5EF4-FFF2-40B4-BE49-F238E27FC236}">
                <a16:creationId xmlns:a16="http://schemas.microsoft.com/office/drawing/2014/main" id="{DF204FDF-D131-4502-BFB0-B58E5C3D2610}"/>
              </a:ext>
            </a:extLst>
          </p:cNvPr>
          <p:cNvSpPr>
            <a:spLocks noGrp="1"/>
          </p:cNvSpPr>
          <p:nvPr>
            <p:ph idx="1"/>
          </p:nvPr>
        </p:nvSpPr>
        <p:spPr/>
        <p:txBody>
          <a:bodyPr/>
          <a:lstStyle/>
          <a:p>
            <a:r>
              <a:rPr lang="zh-TW" altLang="en-US" dirty="0"/>
              <a:t>使用</a:t>
            </a:r>
            <a:r>
              <a:rPr lang="en-US" altLang="zh-TW" dirty="0" err="1"/>
              <a:t>sklearn</a:t>
            </a:r>
            <a:r>
              <a:rPr lang="en-US" altLang="zh-TW" dirty="0"/>
              <a:t> SVC()</a:t>
            </a:r>
            <a:r>
              <a:rPr lang="zh-TW" altLang="en-US" dirty="0"/>
              <a:t>進行分類</a:t>
            </a:r>
          </a:p>
        </p:txBody>
      </p:sp>
      <p:pic>
        <p:nvPicPr>
          <p:cNvPr id="5" name="圖片 4">
            <a:extLst>
              <a:ext uri="{FF2B5EF4-FFF2-40B4-BE49-F238E27FC236}">
                <a16:creationId xmlns:a16="http://schemas.microsoft.com/office/drawing/2014/main" id="{3792FEC4-3E88-47E3-9BB8-1E979C005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00211"/>
            <a:ext cx="7635902" cy="1028789"/>
          </a:xfrm>
          <a:prstGeom prst="rect">
            <a:avLst/>
          </a:prstGeom>
        </p:spPr>
      </p:pic>
    </p:spTree>
    <p:extLst>
      <p:ext uri="{BB962C8B-B14F-4D97-AF65-F5344CB8AC3E}">
        <p14:creationId xmlns:p14="http://schemas.microsoft.com/office/powerpoint/2010/main" val="549625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835CC2-EB64-4422-8C22-AC7C60E50C83}"/>
              </a:ext>
            </a:extLst>
          </p:cNvPr>
          <p:cNvSpPr>
            <a:spLocks noGrp="1"/>
          </p:cNvSpPr>
          <p:nvPr>
            <p:ph type="title"/>
          </p:nvPr>
        </p:nvSpPr>
        <p:spPr/>
        <p:txBody>
          <a:bodyPr/>
          <a:lstStyle/>
          <a:p>
            <a:pPr algn="ctr"/>
            <a:r>
              <a:rPr lang="zh-TW" altLang="en-US" dirty="0"/>
              <a:t>訓練模型做分類</a:t>
            </a:r>
            <a:r>
              <a:rPr lang="en-US" altLang="zh-TW" dirty="0"/>
              <a:t>-4</a:t>
            </a:r>
            <a:endParaRPr lang="zh-TW" altLang="en-US" dirty="0"/>
          </a:p>
        </p:txBody>
      </p:sp>
      <p:sp>
        <p:nvSpPr>
          <p:cNvPr id="3" name="內容版面配置區 2">
            <a:extLst>
              <a:ext uri="{FF2B5EF4-FFF2-40B4-BE49-F238E27FC236}">
                <a16:creationId xmlns:a16="http://schemas.microsoft.com/office/drawing/2014/main" id="{8F7863E3-048F-46A4-983D-F2D4CFDBE42E}"/>
              </a:ext>
            </a:extLst>
          </p:cNvPr>
          <p:cNvSpPr>
            <a:spLocks noGrp="1"/>
          </p:cNvSpPr>
          <p:nvPr>
            <p:ph idx="1"/>
          </p:nvPr>
        </p:nvSpPr>
        <p:spPr/>
        <p:txBody>
          <a:bodyPr/>
          <a:lstStyle/>
          <a:p>
            <a:r>
              <a:rPr lang="zh-TW" altLang="en-US" dirty="0"/>
              <a:t>將分類結果和類別分別儲存在不同的</a:t>
            </a:r>
            <a:r>
              <a:rPr lang="en-US" altLang="zh-TW" dirty="0" err="1"/>
              <a:t>pickie</a:t>
            </a:r>
            <a:r>
              <a:rPr lang="zh-TW" altLang="en-US" dirty="0"/>
              <a:t>檔裡</a:t>
            </a:r>
            <a:r>
              <a:rPr lang="en-US" altLang="zh-TW" dirty="0"/>
              <a:t>(</a:t>
            </a:r>
            <a:r>
              <a:rPr lang="zh-TW" altLang="en-US" dirty="0"/>
              <a:t>後續進行辨識新的圖片時會用到</a:t>
            </a:r>
            <a:r>
              <a:rPr lang="en-US" altLang="zh-TW" dirty="0"/>
              <a:t>)</a:t>
            </a:r>
            <a:endParaRPr lang="zh-TW" altLang="en-US" dirty="0"/>
          </a:p>
        </p:txBody>
      </p:sp>
      <p:pic>
        <p:nvPicPr>
          <p:cNvPr id="5" name="圖片 4">
            <a:extLst>
              <a:ext uri="{FF2B5EF4-FFF2-40B4-BE49-F238E27FC236}">
                <a16:creationId xmlns:a16="http://schemas.microsoft.com/office/drawing/2014/main" id="{BC171A83-841C-42FC-90E6-ACCE90A39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935" y="2753018"/>
            <a:ext cx="5715495" cy="975445"/>
          </a:xfrm>
          <a:prstGeom prst="rect">
            <a:avLst/>
          </a:prstGeom>
        </p:spPr>
      </p:pic>
      <p:pic>
        <p:nvPicPr>
          <p:cNvPr id="7" name="圖片 6">
            <a:extLst>
              <a:ext uri="{FF2B5EF4-FFF2-40B4-BE49-F238E27FC236}">
                <a16:creationId xmlns:a16="http://schemas.microsoft.com/office/drawing/2014/main" id="{C9AB46DD-5D26-4EBF-9126-7515C3A8C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934" y="3728463"/>
            <a:ext cx="5715495" cy="1044030"/>
          </a:xfrm>
          <a:prstGeom prst="rect">
            <a:avLst/>
          </a:prstGeom>
        </p:spPr>
      </p:pic>
    </p:spTree>
    <p:extLst>
      <p:ext uri="{BB962C8B-B14F-4D97-AF65-F5344CB8AC3E}">
        <p14:creationId xmlns:p14="http://schemas.microsoft.com/office/powerpoint/2010/main" val="327366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54A61F-3A78-4044-B230-C2E3CC3B5DD6}"/>
              </a:ext>
            </a:extLst>
          </p:cNvPr>
          <p:cNvSpPr>
            <a:spLocks noGrp="1"/>
          </p:cNvSpPr>
          <p:nvPr>
            <p:ph type="title"/>
          </p:nvPr>
        </p:nvSpPr>
        <p:spPr/>
        <p:txBody>
          <a:bodyPr/>
          <a:lstStyle/>
          <a:p>
            <a:pPr algn="ctr"/>
            <a:r>
              <a:rPr lang="zh-TW" altLang="en-US" dirty="0"/>
              <a:t>測試模型</a:t>
            </a:r>
          </a:p>
        </p:txBody>
      </p:sp>
      <p:sp>
        <p:nvSpPr>
          <p:cNvPr id="3" name="內容版面配置區 2">
            <a:extLst>
              <a:ext uri="{FF2B5EF4-FFF2-40B4-BE49-F238E27FC236}">
                <a16:creationId xmlns:a16="http://schemas.microsoft.com/office/drawing/2014/main" id="{FFFE4D98-6F33-497A-A076-19127CFFF53B}"/>
              </a:ext>
            </a:extLst>
          </p:cNvPr>
          <p:cNvSpPr>
            <a:spLocks noGrp="1"/>
          </p:cNvSpPr>
          <p:nvPr>
            <p:ph idx="1"/>
          </p:nvPr>
        </p:nvSpPr>
        <p:spPr/>
        <p:txBody>
          <a:bodyPr/>
          <a:lstStyle/>
          <a:p>
            <a:r>
              <a:rPr lang="zh-TW" altLang="en-US" dirty="0"/>
              <a:t>因為辨識新圖片需要偵測人臉的特徵，所以將偵測人臉的模型載入</a:t>
            </a:r>
            <a:r>
              <a:rPr lang="en-US" altLang="zh-TW" dirty="0"/>
              <a:t>:</a:t>
            </a:r>
          </a:p>
          <a:p>
            <a:endParaRPr lang="en-US" altLang="zh-TW" dirty="0"/>
          </a:p>
          <a:p>
            <a:endParaRPr lang="en-US" altLang="zh-TW" dirty="0"/>
          </a:p>
          <a:p>
            <a:endParaRPr lang="en-US" altLang="zh-TW" dirty="0"/>
          </a:p>
          <a:p>
            <a:endParaRPr lang="en-US" altLang="zh-TW" dirty="0"/>
          </a:p>
          <a:p>
            <a:r>
              <a:rPr lang="zh-TW" altLang="en-US" dirty="0"/>
              <a:t>也需要辨識人臉的模型</a:t>
            </a:r>
            <a:r>
              <a:rPr lang="en-US" altLang="zh-TW" dirty="0"/>
              <a:t>:</a:t>
            </a:r>
          </a:p>
          <a:p>
            <a:endParaRPr lang="en-US" altLang="zh-TW" dirty="0"/>
          </a:p>
          <a:p>
            <a:endParaRPr lang="zh-TW" altLang="en-US" dirty="0"/>
          </a:p>
        </p:txBody>
      </p:sp>
      <p:pic>
        <p:nvPicPr>
          <p:cNvPr id="4" name="內容版面配置區 4">
            <a:extLst>
              <a:ext uri="{FF2B5EF4-FFF2-40B4-BE49-F238E27FC236}">
                <a16:creationId xmlns:a16="http://schemas.microsoft.com/office/drawing/2014/main" id="{808F66EC-C89E-4841-AC8F-04DB35C3D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952" y="2659313"/>
            <a:ext cx="9807790" cy="769687"/>
          </a:xfrm>
          <a:prstGeom prst="rect">
            <a:avLst/>
          </a:prstGeom>
        </p:spPr>
      </p:pic>
      <p:pic>
        <p:nvPicPr>
          <p:cNvPr id="5" name="圖片 4">
            <a:extLst>
              <a:ext uri="{FF2B5EF4-FFF2-40B4-BE49-F238E27FC236}">
                <a16:creationId xmlns:a16="http://schemas.microsoft.com/office/drawing/2014/main" id="{3E4EA1DB-F67C-4532-813B-56F5B818A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952" y="4666711"/>
            <a:ext cx="9807790" cy="784928"/>
          </a:xfrm>
          <a:prstGeom prst="rect">
            <a:avLst/>
          </a:prstGeom>
        </p:spPr>
      </p:pic>
      <p:pic>
        <p:nvPicPr>
          <p:cNvPr id="6" name="圖片 5">
            <a:extLst>
              <a:ext uri="{FF2B5EF4-FFF2-40B4-BE49-F238E27FC236}">
                <a16:creationId xmlns:a16="http://schemas.microsoft.com/office/drawing/2014/main" id="{C6D9ABAA-AABE-4A69-B89F-FF4F191170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52" y="3392429"/>
            <a:ext cx="7460627" cy="472481"/>
          </a:xfrm>
          <a:prstGeom prst="rect">
            <a:avLst/>
          </a:prstGeom>
        </p:spPr>
      </p:pic>
      <p:pic>
        <p:nvPicPr>
          <p:cNvPr id="7" name="圖片 6">
            <a:extLst>
              <a:ext uri="{FF2B5EF4-FFF2-40B4-BE49-F238E27FC236}">
                <a16:creationId xmlns:a16="http://schemas.microsoft.com/office/drawing/2014/main" id="{1B69C128-5386-4C3A-B0F7-13A70CDD99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6952" y="5598231"/>
            <a:ext cx="8657070" cy="769687"/>
          </a:xfrm>
          <a:prstGeom prst="rect">
            <a:avLst/>
          </a:prstGeom>
        </p:spPr>
      </p:pic>
    </p:spTree>
    <p:extLst>
      <p:ext uri="{BB962C8B-B14F-4D97-AF65-F5344CB8AC3E}">
        <p14:creationId xmlns:p14="http://schemas.microsoft.com/office/powerpoint/2010/main" val="3765069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23C3A5-2A1F-4401-8EF4-B09E71B9B82C}"/>
              </a:ext>
            </a:extLst>
          </p:cNvPr>
          <p:cNvSpPr>
            <a:spLocks noGrp="1"/>
          </p:cNvSpPr>
          <p:nvPr>
            <p:ph type="title"/>
          </p:nvPr>
        </p:nvSpPr>
        <p:spPr/>
        <p:txBody>
          <a:bodyPr/>
          <a:lstStyle/>
          <a:p>
            <a:pPr algn="ctr"/>
            <a:r>
              <a:rPr lang="zh-TW" altLang="en-US" dirty="0"/>
              <a:t>測試模型</a:t>
            </a:r>
          </a:p>
        </p:txBody>
      </p:sp>
      <p:sp>
        <p:nvSpPr>
          <p:cNvPr id="3" name="內容版面配置區 2">
            <a:extLst>
              <a:ext uri="{FF2B5EF4-FFF2-40B4-BE49-F238E27FC236}">
                <a16:creationId xmlns:a16="http://schemas.microsoft.com/office/drawing/2014/main" id="{599C0F80-B8C1-4B6B-B40C-5F0BDFA24238}"/>
              </a:ext>
            </a:extLst>
          </p:cNvPr>
          <p:cNvSpPr>
            <a:spLocks noGrp="1"/>
          </p:cNvSpPr>
          <p:nvPr>
            <p:ph idx="1"/>
          </p:nvPr>
        </p:nvSpPr>
        <p:spPr/>
        <p:txBody>
          <a:bodyPr/>
          <a:lstStyle/>
          <a:p>
            <a:r>
              <a:rPr lang="zh-TW" altLang="en-US" dirty="0"/>
              <a:t>把剛剛分類的結果載入</a:t>
            </a:r>
            <a:endParaRPr lang="en-US" altLang="zh-TW" dirty="0"/>
          </a:p>
          <a:p>
            <a:endParaRPr lang="en-US" altLang="zh-TW" dirty="0"/>
          </a:p>
          <a:p>
            <a:endParaRPr lang="en-US" altLang="zh-TW" dirty="0"/>
          </a:p>
          <a:p>
            <a:r>
              <a:rPr lang="zh-TW" altLang="en-US" dirty="0"/>
              <a:t>載入要測試的圖片</a:t>
            </a:r>
            <a:endParaRPr lang="en-US" altLang="zh-TW" dirty="0"/>
          </a:p>
        </p:txBody>
      </p:sp>
      <p:pic>
        <p:nvPicPr>
          <p:cNvPr id="5" name="圖片 4">
            <a:extLst>
              <a:ext uri="{FF2B5EF4-FFF2-40B4-BE49-F238E27FC236}">
                <a16:creationId xmlns:a16="http://schemas.microsoft.com/office/drawing/2014/main" id="{1DC8FAA0-3445-4B18-A4CA-0D35B30B6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43" y="2508986"/>
            <a:ext cx="9449619" cy="716342"/>
          </a:xfrm>
          <a:prstGeom prst="rect">
            <a:avLst/>
          </a:prstGeom>
        </p:spPr>
      </p:pic>
      <p:pic>
        <p:nvPicPr>
          <p:cNvPr id="7" name="圖片 6">
            <a:extLst>
              <a:ext uri="{FF2B5EF4-FFF2-40B4-BE49-F238E27FC236}">
                <a16:creationId xmlns:a16="http://schemas.microsoft.com/office/drawing/2014/main" id="{8CA41808-40B5-412A-B4BA-6B28E846D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743" y="3903567"/>
            <a:ext cx="5479255" cy="1036410"/>
          </a:xfrm>
          <a:prstGeom prst="rect">
            <a:avLst/>
          </a:prstGeom>
        </p:spPr>
      </p:pic>
      <p:pic>
        <p:nvPicPr>
          <p:cNvPr id="9" name="圖片 8">
            <a:extLst>
              <a:ext uri="{FF2B5EF4-FFF2-40B4-BE49-F238E27FC236}">
                <a16:creationId xmlns:a16="http://schemas.microsoft.com/office/drawing/2014/main" id="{5AE1D40F-7A61-440C-BD7E-DA36966FF4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743" y="4939977"/>
            <a:ext cx="6911939" cy="1036410"/>
          </a:xfrm>
          <a:prstGeom prst="rect">
            <a:avLst/>
          </a:prstGeom>
        </p:spPr>
      </p:pic>
    </p:spTree>
    <p:extLst>
      <p:ext uri="{BB962C8B-B14F-4D97-AF65-F5344CB8AC3E}">
        <p14:creationId xmlns:p14="http://schemas.microsoft.com/office/powerpoint/2010/main" val="1361261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ABAF2E-9F36-4B34-8ED5-20E39F6A753B}"/>
              </a:ext>
            </a:extLst>
          </p:cNvPr>
          <p:cNvSpPr>
            <a:spLocks noGrp="1"/>
          </p:cNvSpPr>
          <p:nvPr>
            <p:ph type="title"/>
          </p:nvPr>
        </p:nvSpPr>
        <p:spPr/>
        <p:txBody>
          <a:bodyPr/>
          <a:lstStyle/>
          <a:p>
            <a:pPr algn="ctr"/>
            <a:r>
              <a:rPr lang="zh-TW" altLang="en-US" dirty="0"/>
              <a:t>測試模型</a:t>
            </a:r>
          </a:p>
        </p:txBody>
      </p:sp>
      <p:sp>
        <p:nvSpPr>
          <p:cNvPr id="3" name="內容版面配置區 2">
            <a:extLst>
              <a:ext uri="{FF2B5EF4-FFF2-40B4-BE49-F238E27FC236}">
                <a16:creationId xmlns:a16="http://schemas.microsoft.com/office/drawing/2014/main" id="{FB681883-9A78-4905-92B9-81DF895B9887}"/>
              </a:ext>
            </a:extLst>
          </p:cNvPr>
          <p:cNvSpPr>
            <a:spLocks noGrp="1"/>
          </p:cNvSpPr>
          <p:nvPr>
            <p:ph idx="1"/>
          </p:nvPr>
        </p:nvSpPr>
        <p:spPr/>
        <p:txBody>
          <a:bodyPr/>
          <a:lstStyle/>
          <a:p>
            <a:r>
              <a:rPr lang="zh-TW" altLang="en-US" dirty="0"/>
              <a:t>進行人臉辨識</a:t>
            </a:r>
            <a:r>
              <a:rPr lang="en-US" altLang="zh-TW" dirty="0"/>
              <a:t>(</a:t>
            </a:r>
            <a:r>
              <a:rPr lang="zh-TW" altLang="en-US" dirty="0"/>
              <a:t>當我信心度大於</a:t>
            </a:r>
            <a:r>
              <a:rPr lang="en-US" altLang="zh-TW" dirty="0"/>
              <a:t>50%</a:t>
            </a:r>
            <a:r>
              <a:rPr lang="zh-TW" altLang="en-US" dirty="0"/>
              <a:t>將圖片與辨識結果顯示出來</a:t>
            </a:r>
            <a:r>
              <a:rPr lang="en-US" altLang="zh-TW" dirty="0"/>
              <a:t>)</a:t>
            </a:r>
            <a:endParaRPr lang="zh-TW" altLang="en-US" dirty="0"/>
          </a:p>
        </p:txBody>
      </p:sp>
      <p:pic>
        <p:nvPicPr>
          <p:cNvPr id="5" name="圖片 4">
            <a:extLst>
              <a:ext uri="{FF2B5EF4-FFF2-40B4-BE49-F238E27FC236}">
                <a16:creationId xmlns:a16="http://schemas.microsoft.com/office/drawing/2014/main" id="{1EE4D802-0352-44A2-A9B0-592EEDB23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349" y="2456349"/>
            <a:ext cx="8695173" cy="4168501"/>
          </a:xfrm>
          <a:prstGeom prst="rect">
            <a:avLst/>
          </a:prstGeom>
        </p:spPr>
      </p:pic>
    </p:spTree>
    <p:extLst>
      <p:ext uri="{BB962C8B-B14F-4D97-AF65-F5344CB8AC3E}">
        <p14:creationId xmlns:p14="http://schemas.microsoft.com/office/powerpoint/2010/main" val="3573411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ABAF2E-9F36-4B34-8ED5-20E39F6A753B}"/>
              </a:ext>
            </a:extLst>
          </p:cNvPr>
          <p:cNvSpPr>
            <a:spLocks noGrp="1"/>
          </p:cNvSpPr>
          <p:nvPr>
            <p:ph type="title"/>
          </p:nvPr>
        </p:nvSpPr>
        <p:spPr/>
        <p:txBody>
          <a:bodyPr/>
          <a:lstStyle/>
          <a:p>
            <a:pPr algn="ctr"/>
            <a:r>
              <a:rPr lang="zh-TW" altLang="en-US" dirty="0"/>
              <a:t>測試模型</a:t>
            </a:r>
          </a:p>
        </p:txBody>
      </p:sp>
      <p:sp>
        <p:nvSpPr>
          <p:cNvPr id="3" name="內容版面配置區 2">
            <a:extLst>
              <a:ext uri="{FF2B5EF4-FFF2-40B4-BE49-F238E27FC236}">
                <a16:creationId xmlns:a16="http://schemas.microsoft.com/office/drawing/2014/main" id="{FB681883-9A78-4905-92B9-81DF895B9887}"/>
              </a:ext>
            </a:extLst>
          </p:cNvPr>
          <p:cNvSpPr>
            <a:spLocks noGrp="1"/>
          </p:cNvSpPr>
          <p:nvPr>
            <p:ph idx="1"/>
          </p:nvPr>
        </p:nvSpPr>
        <p:spPr/>
        <p:txBody>
          <a:bodyPr/>
          <a:lstStyle/>
          <a:p>
            <a:r>
              <a:rPr lang="zh-TW" altLang="en-US" dirty="0"/>
              <a:t>進行人臉辨識</a:t>
            </a:r>
          </a:p>
        </p:txBody>
      </p:sp>
      <p:pic>
        <p:nvPicPr>
          <p:cNvPr id="6" name="圖片 5">
            <a:extLst>
              <a:ext uri="{FF2B5EF4-FFF2-40B4-BE49-F238E27FC236}">
                <a16:creationId xmlns:a16="http://schemas.microsoft.com/office/drawing/2014/main" id="{61895BC3-D8C7-461B-90A6-A9FEA39CF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483" y="2345860"/>
            <a:ext cx="7989294" cy="4108018"/>
          </a:xfrm>
          <a:prstGeom prst="rect">
            <a:avLst/>
          </a:prstGeom>
        </p:spPr>
      </p:pic>
      <p:pic>
        <p:nvPicPr>
          <p:cNvPr id="10" name="圖片 9">
            <a:extLst>
              <a:ext uri="{FF2B5EF4-FFF2-40B4-BE49-F238E27FC236}">
                <a16:creationId xmlns:a16="http://schemas.microsoft.com/office/drawing/2014/main" id="{0C23CB46-2DC2-47F9-AE1D-FE8E96D99A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6777" y="2345860"/>
            <a:ext cx="3619814" cy="990686"/>
          </a:xfrm>
          <a:prstGeom prst="rect">
            <a:avLst/>
          </a:prstGeom>
        </p:spPr>
      </p:pic>
    </p:spTree>
    <p:extLst>
      <p:ext uri="{BB962C8B-B14F-4D97-AF65-F5344CB8AC3E}">
        <p14:creationId xmlns:p14="http://schemas.microsoft.com/office/powerpoint/2010/main" val="2654575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ABAF2E-9F36-4B34-8ED5-20E39F6A753B}"/>
              </a:ext>
            </a:extLst>
          </p:cNvPr>
          <p:cNvSpPr>
            <a:spLocks noGrp="1"/>
          </p:cNvSpPr>
          <p:nvPr>
            <p:ph type="title"/>
          </p:nvPr>
        </p:nvSpPr>
        <p:spPr/>
        <p:txBody>
          <a:bodyPr/>
          <a:lstStyle/>
          <a:p>
            <a:pPr algn="ctr"/>
            <a:r>
              <a:rPr lang="zh-TW" altLang="en-US" dirty="0"/>
              <a:t>測試模型</a:t>
            </a:r>
          </a:p>
        </p:txBody>
      </p:sp>
      <p:sp>
        <p:nvSpPr>
          <p:cNvPr id="3" name="內容版面配置區 2">
            <a:extLst>
              <a:ext uri="{FF2B5EF4-FFF2-40B4-BE49-F238E27FC236}">
                <a16:creationId xmlns:a16="http://schemas.microsoft.com/office/drawing/2014/main" id="{FB681883-9A78-4905-92B9-81DF895B9887}"/>
              </a:ext>
            </a:extLst>
          </p:cNvPr>
          <p:cNvSpPr>
            <a:spLocks noGrp="1"/>
          </p:cNvSpPr>
          <p:nvPr>
            <p:ph idx="1"/>
          </p:nvPr>
        </p:nvSpPr>
        <p:spPr/>
        <p:txBody>
          <a:bodyPr/>
          <a:lstStyle/>
          <a:p>
            <a:r>
              <a:rPr lang="zh-TW" altLang="en-US" dirty="0"/>
              <a:t>人臉辨識結果</a:t>
            </a:r>
            <a:r>
              <a:rPr lang="en-US" altLang="zh-TW" dirty="0"/>
              <a:t>(</a:t>
            </a:r>
            <a:r>
              <a:rPr lang="zh-TW" altLang="en-US" dirty="0"/>
              <a:t>信心度達</a:t>
            </a:r>
            <a:r>
              <a:rPr lang="en-US" altLang="zh-TW" dirty="0"/>
              <a:t>99.99%)</a:t>
            </a:r>
            <a:endParaRPr lang="zh-TW" altLang="en-US" dirty="0"/>
          </a:p>
        </p:txBody>
      </p:sp>
      <p:pic>
        <p:nvPicPr>
          <p:cNvPr id="5" name="圖片 4">
            <a:extLst>
              <a:ext uri="{FF2B5EF4-FFF2-40B4-BE49-F238E27FC236}">
                <a16:creationId xmlns:a16="http://schemas.microsoft.com/office/drawing/2014/main" id="{4067F1A8-DF41-4515-B803-619E9B712303}"/>
              </a:ext>
            </a:extLst>
          </p:cNvPr>
          <p:cNvPicPr>
            <a:picLocks noChangeAspect="1"/>
          </p:cNvPicPr>
          <p:nvPr/>
        </p:nvPicPr>
        <p:blipFill rotWithShape="1">
          <a:blip r:embed="rId2">
            <a:extLst>
              <a:ext uri="{28A0092B-C50C-407E-A947-70E740481C1C}">
                <a14:useLocalDpi xmlns:a14="http://schemas.microsoft.com/office/drawing/2010/main" val="0"/>
              </a:ext>
            </a:extLst>
          </a:blip>
          <a:srcRect r="19904" b="20666"/>
          <a:stretch/>
        </p:blipFill>
        <p:spPr>
          <a:xfrm>
            <a:off x="947763" y="2388470"/>
            <a:ext cx="4700002" cy="3313082"/>
          </a:xfrm>
          <a:prstGeom prst="rect">
            <a:avLst/>
          </a:prstGeom>
        </p:spPr>
      </p:pic>
    </p:spTree>
    <p:extLst>
      <p:ext uri="{BB962C8B-B14F-4D97-AF65-F5344CB8AC3E}">
        <p14:creationId xmlns:p14="http://schemas.microsoft.com/office/powerpoint/2010/main" val="445423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B81F64-2FD9-4F25-9FE5-95472916F363}"/>
              </a:ext>
            </a:extLst>
          </p:cNvPr>
          <p:cNvSpPr>
            <a:spLocks noGrp="1"/>
          </p:cNvSpPr>
          <p:nvPr>
            <p:ph type="title"/>
          </p:nvPr>
        </p:nvSpPr>
        <p:spPr/>
        <p:txBody>
          <a:bodyPr/>
          <a:lstStyle/>
          <a:p>
            <a:pPr algn="ctr"/>
            <a:r>
              <a:rPr lang="en-US" altLang="zh-TW" dirty="0"/>
              <a:t>MongoDB</a:t>
            </a:r>
            <a:r>
              <a:rPr lang="zh-TW" altLang="en-US" dirty="0"/>
              <a:t>連線與抓取球員資料</a:t>
            </a:r>
          </a:p>
        </p:txBody>
      </p:sp>
      <p:sp>
        <p:nvSpPr>
          <p:cNvPr id="3" name="內容版面配置區 2">
            <a:extLst>
              <a:ext uri="{FF2B5EF4-FFF2-40B4-BE49-F238E27FC236}">
                <a16:creationId xmlns:a16="http://schemas.microsoft.com/office/drawing/2014/main" id="{91ED83A5-F9F5-45DD-84E0-29F233144D1C}"/>
              </a:ext>
            </a:extLst>
          </p:cNvPr>
          <p:cNvSpPr>
            <a:spLocks noGrp="1"/>
          </p:cNvSpPr>
          <p:nvPr>
            <p:ph idx="1"/>
          </p:nvPr>
        </p:nvSpPr>
        <p:spPr/>
        <p:txBody>
          <a:bodyPr/>
          <a:lstStyle/>
          <a:p>
            <a:r>
              <a:rPr lang="zh-TW" altLang="en-US" dirty="0"/>
              <a:t>建立與</a:t>
            </a:r>
            <a:r>
              <a:rPr lang="en-US" altLang="zh-TW" dirty="0"/>
              <a:t>MongoDB</a:t>
            </a:r>
            <a:r>
              <a:rPr lang="zh-TW" altLang="en-US" dirty="0"/>
              <a:t>的連線</a:t>
            </a:r>
            <a:r>
              <a:rPr lang="en-US" altLang="zh-TW" dirty="0"/>
              <a:t>(</a:t>
            </a:r>
            <a:r>
              <a:rPr lang="zh-TW" altLang="en-US" dirty="0"/>
              <a:t>建立資料庫與資料表</a:t>
            </a:r>
            <a:r>
              <a:rPr lang="en-US" altLang="zh-TW" dirty="0"/>
              <a:t>)</a:t>
            </a:r>
          </a:p>
          <a:p>
            <a:endParaRPr lang="en-US" altLang="zh-TW" dirty="0"/>
          </a:p>
          <a:p>
            <a:endParaRPr lang="en-US" altLang="zh-TW" dirty="0"/>
          </a:p>
          <a:p>
            <a:r>
              <a:rPr lang="zh-TW" altLang="en-US" dirty="0"/>
              <a:t>抓取球員數據</a:t>
            </a:r>
            <a:r>
              <a:rPr lang="en-US" altLang="zh-TW" dirty="0"/>
              <a:t>(</a:t>
            </a:r>
            <a:r>
              <a:rPr lang="zh-TW" altLang="en-US" dirty="0"/>
              <a:t>這裡使用</a:t>
            </a:r>
            <a:r>
              <a:rPr lang="en-US" altLang="zh-TW" dirty="0"/>
              <a:t>NBA</a:t>
            </a:r>
            <a:r>
              <a:rPr lang="zh-TW" altLang="en-US" dirty="0"/>
              <a:t>釋出的</a:t>
            </a:r>
            <a:r>
              <a:rPr lang="en-US" altLang="zh-TW" dirty="0"/>
              <a:t>API</a:t>
            </a:r>
            <a:r>
              <a:rPr lang="zh-TW" altLang="en-US" dirty="0"/>
              <a:t>抓取球員資料</a:t>
            </a:r>
            <a:r>
              <a:rPr lang="en-US" altLang="zh-TW" dirty="0"/>
              <a:t>)</a:t>
            </a:r>
          </a:p>
        </p:txBody>
      </p:sp>
      <p:pic>
        <p:nvPicPr>
          <p:cNvPr id="5" name="圖片 4">
            <a:extLst>
              <a:ext uri="{FF2B5EF4-FFF2-40B4-BE49-F238E27FC236}">
                <a16:creationId xmlns:a16="http://schemas.microsoft.com/office/drawing/2014/main" id="{CBE9767E-3367-4C40-B21C-DF4ABBCFE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65" y="2474669"/>
            <a:ext cx="5532599" cy="868755"/>
          </a:xfrm>
          <a:prstGeom prst="rect">
            <a:avLst/>
          </a:prstGeom>
        </p:spPr>
      </p:pic>
      <p:pic>
        <p:nvPicPr>
          <p:cNvPr id="9" name="圖片 8">
            <a:extLst>
              <a:ext uri="{FF2B5EF4-FFF2-40B4-BE49-F238E27FC236}">
                <a16:creationId xmlns:a16="http://schemas.microsoft.com/office/drawing/2014/main" id="{E519C621-23B7-4103-9838-752E98373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665" y="3889722"/>
            <a:ext cx="9236240" cy="1463167"/>
          </a:xfrm>
          <a:prstGeom prst="rect">
            <a:avLst/>
          </a:prstGeom>
        </p:spPr>
      </p:pic>
    </p:spTree>
    <p:extLst>
      <p:ext uri="{BB962C8B-B14F-4D97-AF65-F5344CB8AC3E}">
        <p14:creationId xmlns:p14="http://schemas.microsoft.com/office/powerpoint/2010/main" val="3000863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
            <a:extLst>
              <a:ext uri="{FF2B5EF4-FFF2-40B4-BE49-F238E27FC236}">
                <a16:creationId xmlns:a16="http://schemas.microsoft.com/office/drawing/2014/main" id="{3C4A5479-737B-99E4-8921-06FEAC9DDBF3}"/>
              </a:ext>
            </a:extLst>
          </p:cNvPr>
          <p:cNvSpPr txBox="1">
            <a:spLocks/>
          </p:cNvSpPr>
          <p:nvPr/>
        </p:nvSpPr>
        <p:spPr>
          <a:xfrm>
            <a:off x="778087" y="110474"/>
            <a:ext cx="9404723" cy="140053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TW" altLang="en-US" sz="4400"/>
              <a:t>系統流程圖</a:t>
            </a:r>
            <a:endParaRPr lang="zh-TW" altLang="en-US" sz="4400" dirty="0"/>
          </a:p>
        </p:txBody>
      </p:sp>
      <p:grpSp>
        <p:nvGrpSpPr>
          <p:cNvPr id="93" name="群組 92">
            <a:extLst>
              <a:ext uri="{FF2B5EF4-FFF2-40B4-BE49-F238E27FC236}">
                <a16:creationId xmlns:a16="http://schemas.microsoft.com/office/drawing/2014/main" id="{CD0473D6-9117-101D-43D2-81B1D11A3BFD}"/>
              </a:ext>
            </a:extLst>
          </p:cNvPr>
          <p:cNvGrpSpPr/>
          <p:nvPr/>
        </p:nvGrpSpPr>
        <p:grpSpPr>
          <a:xfrm>
            <a:off x="358220" y="1511004"/>
            <a:ext cx="11227322" cy="5153747"/>
            <a:chOff x="358220" y="1511004"/>
            <a:chExt cx="11227322" cy="5153747"/>
          </a:xfrm>
        </p:grpSpPr>
        <p:grpSp>
          <p:nvGrpSpPr>
            <p:cNvPr id="9" name="群組 8">
              <a:extLst>
                <a:ext uri="{FF2B5EF4-FFF2-40B4-BE49-F238E27FC236}">
                  <a16:creationId xmlns:a16="http://schemas.microsoft.com/office/drawing/2014/main" id="{E577C06D-E049-CE8C-DF3F-B02B44515810}"/>
                </a:ext>
              </a:extLst>
            </p:cNvPr>
            <p:cNvGrpSpPr/>
            <p:nvPr/>
          </p:nvGrpSpPr>
          <p:grpSpPr>
            <a:xfrm>
              <a:off x="530309" y="1533990"/>
              <a:ext cx="2301677" cy="840305"/>
              <a:chOff x="1442302" y="838987"/>
              <a:chExt cx="2017336" cy="895546"/>
            </a:xfrm>
          </p:grpSpPr>
          <p:sp>
            <p:nvSpPr>
              <p:cNvPr id="4" name="矩形 3">
                <a:extLst>
                  <a:ext uri="{FF2B5EF4-FFF2-40B4-BE49-F238E27FC236}">
                    <a16:creationId xmlns:a16="http://schemas.microsoft.com/office/drawing/2014/main" id="{7C96547E-C0F2-E53F-A80F-8345B5DFCDD2}"/>
                  </a:ext>
                </a:extLst>
              </p:cNvPr>
              <p:cNvSpPr/>
              <p:nvPr/>
            </p:nvSpPr>
            <p:spPr>
              <a:xfrm>
                <a:off x="1442302" y="838987"/>
                <a:ext cx="2017336" cy="89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302097B6-0095-90B9-E20B-1E6788CC9A71}"/>
                  </a:ext>
                </a:extLst>
              </p:cNvPr>
              <p:cNvSpPr txBox="1"/>
              <p:nvPr/>
            </p:nvSpPr>
            <p:spPr>
              <a:xfrm>
                <a:off x="1602557" y="1027522"/>
                <a:ext cx="1725105" cy="369332"/>
              </a:xfrm>
              <a:prstGeom prst="rect">
                <a:avLst/>
              </a:prstGeom>
              <a:noFill/>
            </p:spPr>
            <p:txBody>
              <a:bodyPr wrap="square" rtlCol="0">
                <a:spAutoFit/>
              </a:bodyPr>
              <a:lstStyle/>
              <a:p>
                <a:pPr algn="ctr"/>
                <a:r>
                  <a:rPr lang="zh-TW" altLang="en-US" dirty="0"/>
                  <a:t>資料蒐集</a:t>
                </a:r>
              </a:p>
            </p:txBody>
          </p:sp>
        </p:grpSp>
        <p:grpSp>
          <p:nvGrpSpPr>
            <p:cNvPr id="10" name="群組 9">
              <a:extLst>
                <a:ext uri="{FF2B5EF4-FFF2-40B4-BE49-F238E27FC236}">
                  <a16:creationId xmlns:a16="http://schemas.microsoft.com/office/drawing/2014/main" id="{8C92EE67-CD21-6406-CAFD-47C9DD7B89F2}"/>
                </a:ext>
              </a:extLst>
            </p:cNvPr>
            <p:cNvGrpSpPr/>
            <p:nvPr/>
          </p:nvGrpSpPr>
          <p:grpSpPr>
            <a:xfrm>
              <a:off x="3391272" y="1511004"/>
              <a:ext cx="2301677" cy="886277"/>
              <a:chOff x="1442302" y="2505670"/>
              <a:chExt cx="2017336" cy="944540"/>
            </a:xfrm>
          </p:grpSpPr>
          <p:sp>
            <p:nvSpPr>
              <p:cNvPr id="6" name="矩形 5">
                <a:extLst>
                  <a:ext uri="{FF2B5EF4-FFF2-40B4-BE49-F238E27FC236}">
                    <a16:creationId xmlns:a16="http://schemas.microsoft.com/office/drawing/2014/main" id="{D27B958A-4A28-4B5D-6BB2-6A4955D34C04}"/>
                  </a:ext>
                </a:extLst>
              </p:cNvPr>
              <p:cNvSpPr/>
              <p:nvPr/>
            </p:nvSpPr>
            <p:spPr>
              <a:xfrm>
                <a:off x="1442302" y="2554664"/>
                <a:ext cx="2017336" cy="89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E52C3982-4D74-73D1-3ECF-6BFA85DC0DAF}"/>
                  </a:ext>
                </a:extLst>
              </p:cNvPr>
              <p:cNvSpPr txBox="1"/>
              <p:nvPr/>
            </p:nvSpPr>
            <p:spPr>
              <a:xfrm>
                <a:off x="1734532" y="2505670"/>
                <a:ext cx="1432874" cy="923330"/>
              </a:xfrm>
              <a:prstGeom prst="rect">
                <a:avLst/>
              </a:prstGeom>
              <a:noFill/>
            </p:spPr>
            <p:txBody>
              <a:bodyPr wrap="square" rtlCol="0">
                <a:spAutoFit/>
              </a:bodyPr>
              <a:lstStyle/>
              <a:p>
                <a:pPr algn="ctr"/>
                <a:r>
                  <a:rPr lang="zh-TW" altLang="en-US" dirty="0"/>
                  <a:t>載入人臉偵測及人臉辨識模型</a:t>
                </a:r>
              </a:p>
            </p:txBody>
          </p:sp>
        </p:grpSp>
        <p:grpSp>
          <p:nvGrpSpPr>
            <p:cNvPr id="12" name="群組 11">
              <a:extLst>
                <a:ext uri="{FF2B5EF4-FFF2-40B4-BE49-F238E27FC236}">
                  <a16:creationId xmlns:a16="http://schemas.microsoft.com/office/drawing/2014/main" id="{4AF64AEB-2D40-242F-AA1B-6670C3EF656B}"/>
                </a:ext>
              </a:extLst>
            </p:cNvPr>
            <p:cNvGrpSpPr/>
            <p:nvPr/>
          </p:nvGrpSpPr>
          <p:grpSpPr>
            <a:xfrm>
              <a:off x="6252232" y="1556976"/>
              <a:ext cx="2301677" cy="820403"/>
              <a:chOff x="6457360" y="838987"/>
              <a:chExt cx="2017336" cy="772998"/>
            </a:xfrm>
          </p:grpSpPr>
          <p:sp>
            <p:nvSpPr>
              <p:cNvPr id="8" name="矩形 7">
                <a:extLst>
                  <a:ext uri="{FF2B5EF4-FFF2-40B4-BE49-F238E27FC236}">
                    <a16:creationId xmlns:a16="http://schemas.microsoft.com/office/drawing/2014/main" id="{63F6683D-565B-2149-4407-A447D67AFDCB}"/>
                  </a:ext>
                </a:extLst>
              </p:cNvPr>
              <p:cNvSpPr/>
              <p:nvPr/>
            </p:nvSpPr>
            <p:spPr>
              <a:xfrm>
                <a:off x="6457360" y="838987"/>
                <a:ext cx="2017336" cy="772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98648025-F84D-6E67-9192-FF365A4BEAA8}"/>
                  </a:ext>
                </a:extLst>
              </p:cNvPr>
              <p:cNvSpPr txBox="1"/>
              <p:nvPr/>
            </p:nvSpPr>
            <p:spPr>
              <a:xfrm>
                <a:off x="6636470" y="1027522"/>
                <a:ext cx="1668544" cy="369332"/>
              </a:xfrm>
              <a:prstGeom prst="rect">
                <a:avLst/>
              </a:prstGeom>
              <a:noFill/>
            </p:spPr>
            <p:txBody>
              <a:bodyPr wrap="square" rtlCol="0">
                <a:spAutoFit/>
              </a:bodyPr>
              <a:lstStyle/>
              <a:p>
                <a:pPr algn="ctr"/>
                <a:r>
                  <a:rPr lang="zh-TW" altLang="en-US" dirty="0"/>
                  <a:t>載入資料</a:t>
                </a:r>
              </a:p>
            </p:txBody>
          </p:sp>
        </p:grpSp>
        <p:grpSp>
          <p:nvGrpSpPr>
            <p:cNvPr id="18" name="群組 17">
              <a:extLst>
                <a:ext uri="{FF2B5EF4-FFF2-40B4-BE49-F238E27FC236}">
                  <a16:creationId xmlns:a16="http://schemas.microsoft.com/office/drawing/2014/main" id="{FD40337A-09D7-0624-2DE1-EE57ACB9687C}"/>
                </a:ext>
              </a:extLst>
            </p:cNvPr>
            <p:cNvGrpSpPr/>
            <p:nvPr/>
          </p:nvGrpSpPr>
          <p:grpSpPr>
            <a:xfrm>
              <a:off x="9425107" y="1556976"/>
              <a:ext cx="2108079" cy="840305"/>
              <a:chOff x="9238268" y="1617629"/>
              <a:chExt cx="1847654" cy="895546"/>
            </a:xfrm>
          </p:grpSpPr>
          <p:sp>
            <p:nvSpPr>
              <p:cNvPr id="14" name="矩形 13">
                <a:extLst>
                  <a:ext uri="{FF2B5EF4-FFF2-40B4-BE49-F238E27FC236}">
                    <a16:creationId xmlns:a16="http://schemas.microsoft.com/office/drawing/2014/main" id="{9390622B-397B-A6AC-CDF9-A5CFCF6EDD0D}"/>
                  </a:ext>
                </a:extLst>
              </p:cNvPr>
              <p:cNvSpPr/>
              <p:nvPr/>
            </p:nvSpPr>
            <p:spPr>
              <a:xfrm>
                <a:off x="9238268" y="1617629"/>
                <a:ext cx="1847654" cy="89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16476EDD-221F-E66E-75E6-5DDE54B54464}"/>
                  </a:ext>
                </a:extLst>
              </p:cNvPr>
              <p:cNvSpPr txBox="1"/>
              <p:nvPr/>
            </p:nvSpPr>
            <p:spPr>
              <a:xfrm>
                <a:off x="9530499" y="1830880"/>
                <a:ext cx="1385740" cy="369332"/>
              </a:xfrm>
              <a:prstGeom prst="rect">
                <a:avLst/>
              </a:prstGeom>
              <a:noFill/>
            </p:spPr>
            <p:txBody>
              <a:bodyPr wrap="square" rtlCol="0">
                <a:spAutoFit/>
              </a:bodyPr>
              <a:lstStyle/>
              <a:p>
                <a:pPr algn="ctr"/>
                <a:r>
                  <a:rPr lang="zh-TW" altLang="en-US" dirty="0"/>
                  <a:t>資料處理</a:t>
                </a:r>
              </a:p>
            </p:txBody>
          </p:sp>
        </p:grpSp>
        <p:grpSp>
          <p:nvGrpSpPr>
            <p:cNvPr id="20" name="群組 19">
              <a:extLst>
                <a:ext uri="{FF2B5EF4-FFF2-40B4-BE49-F238E27FC236}">
                  <a16:creationId xmlns:a16="http://schemas.microsoft.com/office/drawing/2014/main" id="{98D0AABD-E631-BE63-1282-4B32D4F0D46C}"/>
                </a:ext>
              </a:extLst>
            </p:cNvPr>
            <p:cNvGrpSpPr/>
            <p:nvPr/>
          </p:nvGrpSpPr>
          <p:grpSpPr>
            <a:xfrm>
              <a:off x="9425107" y="3081919"/>
              <a:ext cx="2108079" cy="840305"/>
              <a:chOff x="9238268" y="3242821"/>
              <a:chExt cx="1847654" cy="895546"/>
            </a:xfrm>
          </p:grpSpPr>
          <p:sp>
            <p:nvSpPr>
              <p:cNvPr id="17" name="矩形 16">
                <a:extLst>
                  <a:ext uri="{FF2B5EF4-FFF2-40B4-BE49-F238E27FC236}">
                    <a16:creationId xmlns:a16="http://schemas.microsoft.com/office/drawing/2014/main" id="{F8788B07-5AB2-2BC9-8479-92E6EB7723DB}"/>
                  </a:ext>
                </a:extLst>
              </p:cNvPr>
              <p:cNvSpPr/>
              <p:nvPr/>
            </p:nvSpPr>
            <p:spPr>
              <a:xfrm>
                <a:off x="9238268" y="3242821"/>
                <a:ext cx="1847654" cy="89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1C263742-F5A0-4A46-792A-6262E0C16832}"/>
                  </a:ext>
                </a:extLst>
              </p:cNvPr>
              <p:cNvSpPr txBox="1"/>
              <p:nvPr/>
            </p:nvSpPr>
            <p:spPr>
              <a:xfrm>
                <a:off x="9489940" y="3505928"/>
                <a:ext cx="1385740" cy="369332"/>
              </a:xfrm>
              <a:prstGeom prst="rect">
                <a:avLst/>
              </a:prstGeom>
              <a:noFill/>
            </p:spPr>
            <p:txBody>
              <a:bodyPr wrap="square" rtlCol="0">
                <a:spAutoFit/>
              </a:bodyPr>
              <a:lstStyle/>
              <a:p>
                <a:pPr algn="ctr"/>
                <a:r>
                  <a:rPr lang="zh-TW" altLang="en-US" dirty="0"/>
                  <a:t>抓取特徵</a:t>
                </a:r>
              </a:p>
            </p:txBody>
          </p:sp>
        </p:grpSp>
        <p:grpSp>
          <p:nvGrpSpPr>
            <p:cNvPr id="25" name="群組 24">
              <a:extLst>
                <a:ext uri="{FF2B5EF4-FFF2-40B4-BE49-F238E27FC236}">
                  <a16:creationId xmlns:a16="http://schemas.microsoft.com/office/drawing/2014/main" id="{8D0E1052-A5B4-0223-CEB1-13B5B05C269D}"/>
                </a:ext>
              </a:extLst>
            </p:cNvPr>
            <p:cNvGrpSpPr/>
            <p:nvPr/>
          </p:nvGrpSpPr>
          <p:grpSpPr>
            <a:xfrm>
              <a:off x="6370542" y="3072283"/>
              <a:ext cx="2301677" cy="849941"/>
              <a:chOff x="6561053" y="3232551"/>
              <a:chExt cx="2017336" cy="905816"/>
            </a:xfrm>
          </p:grpSpPr>
          <p:sp>
            <p:nvSpPr>
              <p:cNvPr id="21" name="矩形 20">
                <a:extLst>
                  <a:ext uri="{FF2B5EF4-FFF2-40B4-BE49-F238E27FC236}">
                    <a16:creationId xmlns:a16="http://schemas.microsoft.com/office/drawing/2014/main" id="{A0DD7A2F-D1C5-DC0D-F014-66E3F9BFAA5F}"/>
                  </a:ext>
                </a:extLst>
              </p:cNvPr>
              <p:cNvSpPr/>
              <p:nvPr/>
            </p:nvSpPr>
            <p:spPr>
              <a:xfrm>
                <a:off x="6561053" y="3232551"/>
                <a:ext cx="2017336" cy="905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24A35FD5-18AA-BB95-5A45-2569FBB0562F}"/>
                  </a:ext>
                </a:extLst>
              </p:cNvPr>
              <p:cNvSpPr txBox="1"/>
              <p:nvPr/>
            </p:nvSpPr>
            <p:spPr>
              <a:xfrm>
                <a:off x="6843861" y="3362293"/>
                <a:ext cx="1376311" cy="646331"/>
              </a:xfrm>
              <a:prstGeom prst="rect">
                <a:avLst/>
              </a:prstGeom>
              <a:noFill/>
            </p:spPr>
            <p:txBody>
              <a:bodyPr wrap="square" rtlCol="0">
                <a:spAutoFit/>
              </a:bodyPr>
              <a:lstStyle/>
              <a:p>
                <a:pPr algn="ctr"/>
                <a:r>
                  <a:rPr lang="zh-TW" altLang="en-US" dirty="0"/>
                  <a:t>訓練模型</a:t>
                </a:r>
                <a:r>
                  <a:rPr lang="en-US" altLang="zh-TW" dirty="0"/>
                  <a:t>(</a:t>
                </a:r>
                <a:r>
                  <a:rPr lang="zh-TW" altLang="en-US" dirty="0"/>
                  <a:t>學習</a:t>
                </a:r>
                <a:r>
                  <a:rPr lang="en-US" altLang="zh-TW" dirty="0"/>
                  <a:t>)</a:t>
                </a:r>
                <a:endParaRPr lang="zh-TW" altLang="en-US" dirty="0"/>
              </a:p>
            </p:txBody>
          </p:sp>
        </p:grpSp>
        <p:grpSp>
          <p:nvGrpSpPr>
            <p:cNvPr id="26" name="群組 25">
              <a:extLst>
                <a:ext uri="{FF2B5EF4-FFF2-40B4-BE49-F238E27FC236}">
                  <a16:creationId xmlns:a16="http://schemas.microsoft.com/office/drawing/2014/main" id="{E6F970A2-DD2B-1799-E75F-1EC32D0C5FC1}"/>
                </a:ext>
              </a:extLst>
            </p:cNvPr>
            <p:cNvGrpSpPr/>
            <p:nvPr/>
          </p:nvGrpSpPr>
          <p:grpSpPr>
            <a:xfrm>
              <a:off x="3391272" y="3081919"/>
              <a:ext cx="2301677" cy="932693"/>
              <a:chOff x="3949831" y="3242821"/>
              <a:chExt cx="2017336" cy="994008"/>
            </a:xfrm>
          </p:grpSpPr>
          <p:sp>
            <p:nvSpPr>
              <p:cNvPr id="23" name="矩形 22">
                <a:extLst>
                  <a:ext uri="{FF2B5EF4-FFF2-40B4-BE49-F238E27FC236}">
                    <a16:creationId xmlns:a16="http://schemas.microsoft.com/office/drawing/2014/main" id="{D8F958AC-669A-E959-EEED-2938F3371391}"/>
                  </a:ext>
                </a:extLst>
              </p:cNvPr>
              <p:cNvSpPr/>
              <p:nvPr/>
            </p:nvSpPr>
            <p:spPr>
              <a:xfrm>
                <a:off x="3949831" y="3242821"/>
                <a:ext cx="2017336" cy="89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A6D19A54-5359-06BA-AD01-E9296CF28C21}"/>
                  </a:ext>
                </a:extLst>
              </p:cNvPr>
              <p:cNvSpPr txBox="1"/>
              <p:nvPr/>
            </p:nvSpPr>
            <p:spPr>
              <a:xfrm>
                <a:off x="4069092" y="3313499"/>
                <a:ext cx="1772239" cy="923330"/>
              </a:xfrm>
              <a:prstGeom prst="rect">
                <a:avLst/>
              </a:prstGeom>
              <a:noFill/>
            </p:spPr>
            <p:txBody>
              <a:bodyPr wrap="square" rtlCol="0">
                <a:spAutoFit/>
              </a:bodyPr>
              <a:lstStyle/>
              <a:p>
                <a:pPr algn="ctr"/>
                <a:r>
                  <a:rPr lang="zh-TW" altLang="en-US" dirty="0"/>
                  <a:t>測試模型</a:t>
                </a:r>
                <a:r>
                  <a:rPr lang="en-US" altLang="zh-TW" dirty="0"/>
                  <a:t>(</a:t>
                </a:r>
                <a:r>
                  <a:rPr lang="zh-TW" altLang="en-US" dirty="0"/>
                  <a:t>有沒有正確認識這個球員</a:t>
                </a:r>
                <a:r>
                  <a:rPr lang="en-US" altLang="zh-TW" dirty="0"/>
                  <a:t>)</a:t>
                </a:r>
                <a:endParaRPr lang="zh-TW" altLang="en-US" dirty="0"/>
              </a:p>
            </p:txBody>
          </p:sp>
        </p:grpSp>
        <p:grpSp>
          <p:nvGrpSpPr>
            <p:cNvPr id="32" name="群組 31">
              <a:extLst>
                <a:ext uri="{FF2B5EF4-FFF2-40B4-BE49-F238E27FC236}">
                  <a16:creationId xmlns:a16="http://schemas.microsoft.com/office/drawing/2014/main" id="{5F10F2C8-5541-0245-F35E-22C65F3FE063}"/>
                </a:ext>
              </a:extLst>
            </p:cNvPr>
            <p:cNvGrpSpPr/>
            <p:nvPr/>
          </p:nvGrpSpPr>
          <p:grpSpPr>
            <a:xfrm>
              <a:off x="9425107" y="4523064"/>
              <a:ext cx="2108079" cy="866375"/>
              <a:chOff x="9238268" y="4778706"/>
              <a:chExt cx="1847654" cy="923330"/>
            </a:xfrm>
          </p:grpSpPr>
          <p:sp>
            <p:nvSpPr>
              <p:cNvPr id="30" name="矩形 29">
                <a:extLst>
                  <a:ext uri="{FF2B5EF4-FFF2-40B4-BE49-F238E27FC236}">
                    <a16:creationId xmlns:a16="http://schemas.microsoft.com/office/drawing/2014/main" id="{2766BA9A-320B-BA0C-9AEA-2C1E62A008D6}"/>
                  </a:ext>
                </a:extLst>
              </p:cNvPr>
              <p:cNvSpPr/>
              <p:nvPr/>
            </p:nvSpPr>
            <p:spPr>
              <a:xfrm>
                <a:off x="9238268" y="4778706"/>
                <a:ext cx="1847654"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a:extLst>
                  <a:ext uri="{FF2B5EF4-FFF2-40B4-BE49-F238E27FC236}">
                    <a16:creationId xmlns:a16="http://schemas.microsoft.com/office/drawing/2014/main" id="{6270BD11-4FF6-850A-8CDE-5B7A385C8DE9}"/>
                  </a:ext>
                </a:extLst>
              </p:cNvPr>
              <p:cNvSpPr txBox="1"/>
              <p:nvPr/>
            </p:nvSpPr>
            <p:spPr>
              <a:xfrm>
                <a:off x="9258548" y="4917205"/>
                <a:ext cx="1827374" cy="646331"/>
              </a:xfrm>
              <a:prstGeom prst="rect">
                <a:avLst/>
              </a:prstGeom>
              <a:noFill/>
            </p:spPr>
            <p:txBody>
              <a:bodyPr wrap="square" rtlCol="0">
                <a:spAutoFit/>
              </a:bodyPr>
              <a:lstStyle/>
              <a:p>
                <a:pPr algn="ctr"/>
                <a:r>
                  <a:rPr lang="zh-TW" altLang="en-US" dirty="0"/>
                  <a:t>建立</a:t>
                </a:r>
                <a:r>
                  <a:rPr lang="en-US" altLang="zh-TW" dirty="0"/>
                  <a:t>MongoDB</a:t>
                </a:r>
                <a:r>
                  <a:rPr lang="zh-TW" altLang="en-US" dirty="0"/>
                  <a:t>連線</a:t>
                </a:r>
              </a:p>
            </p:txBody>
          </p:sp>
        </p:grpSp>
        <p:sp>
          <p:nvSpPr>
            <p:cNvPr id="33" name="菱形 32">
              <a:extLst>
                <a:ext uri="{FF2B5EF4-FFF2-40B4-BE49-F238E27FC236}">
                  <a16:creationId xmlns:a16="http://schemas.microsoft.com/office/drawing/2014/main" id="{CA6A890B-2CE2-FFD5-A5E1-9AAE5D413481}"/>
                </a:ext>
              </a:extLst>
            </p:cNvPr>
            <p:cNvSpPr/>
            <p:nvPr/>
          </p:nvSpPr>
          <p:spPr>
            <a:xfrm>
              <a:off x="3369760" y="4443379"/>
              <a:ext cx="2301677" cy="102574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A82F78F3-2563-9A29-F29A-7D44F8E2EB17}"/>
                </a:ext>
              </a:extLst>
            </p:cNvPr>
            <p:cNvSpPr txBox="1"/>
            <p:nvPr/>
          </p:nvSpPr>
          <p:spPr>
            <a:xfrm>
              <a:off x="3660165" y="4732704"/>
              <a:ext cx="1871452" cy="606463"/>
            </a:xfrm>
            <a:prstGeom prst="rect">
              <a:avLst/>
            </a:prstGeom>
            <a:noFill/>
          </p:spPr>
          <p:txBody>
            <a:bodyPr wrap="square" rtlCol="0">
              <a:spAutoFit/>
            </a:bodyPr>
            <a:lstStyle/>
            <a:p>
              <a:pPr algn="ctr"/>
              <a:r>
                <a:rPr lang="zh-TW" altLang="en-US" dirty="0"/>
                <a:t>辨識出這位球員</a:t>
              </a:r>
            </a:p>
          </p:txBody>
        </p:sp>
        <p:grpSp>
          <p:nvGrpSpPr>
            <p:cNvPr id="63" name="群組 62">
              <a:extLst>
                <a:ext uri="{FF2B5EF4-FFF2-40B4-BE49-F238E27FC236}">
                  <a16:creationId xmlns:a16="http://schemas.microsoft.com/office/drawing/2014/main" id="{ABF5FC38-B490-E4DE-ED05-52E115288F4C}"/>
                </a:ext>
              </a:extLst>
            </p:cNvPr>
            <p:cNvGrpSpPr/>
            <p:nvPr/>
          </p:nvGrpSpPr>
          <p:grpSpPr>
            <a:xfrm>
              <a:off x="358220" y="5540396"/>
              <a:ext cx="2323189" cy="703866"/>
              <a:chOff x="6542200" y="5997388"/>
              <a:chExt cx="2036190" cy="750138"/>
            </a:xfrm>
          </p:grpSpPr>
          <p:sp>
            <p:nvSpPr>
              <p:cNvPr id="35" name="矩形 34">
                <a:extLst>
                  <a:ext uri="{FF2B5EF4-FFF2-40B4-BE49-F238E27FC236}">
                    <a16:creationId xmlns:a16="http://schemas.microsoft.com/office/drawing/2014/main" id="{3066D1EA-9BD3-2DF4-0DF9-081F689CE3BF}"/>
                  </a:ext>
                </a:extLst>
              </p:cNvPr>
              <p:cNvSpPr/>
              <p:nvPr/>
            </p:nvSpPr>
            <p:spPr>
              <a:xfrm>
                <a:off x="6542200" y="5997388"/>
                <a:ext cx="2036190" cy="750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a:extLst>
                  <a:ext uri="{FF2B5EF4-FFF2-40B4-BE49-F238E27FC236}">
                    <a16:creationId xmlns:a16="http://schemas.microsoft.com/office/drawing/2014/main" id="{1D2FF014-ACD4-D422-67DC-E0E0A387BE28}"/>
                  </a:ext>
                </a:extLst>
              </p:cNvPr>
              <p:cNvSpPr txBox="1"/>
              <p:nvPr/>
            </p:nvSpPr>
            <p:spPr>
              <a:xfrm>
                <a:off x="6759021" y="6157709"/>
                <a:ext cx="1461151" cy="369332"/>
              </a:xfrm>
              <a:prstGeom prst="rect">
                <a:avLst/>
              </a:prstGeom>
              <a:noFill/>
            </p:spPr>
            <p:txBody>
              <a:bodyPr wrap="square" rtlCol="0">
                <a:spAutoFit/>
              </a:bodyPr>
              <a:lstStyle/>
              <a:p>
                <a:pPr algn="ctr"/>
                <a:r>
                  <a:rPr lang="zh-TW" altLang="en-US" dirty="0"/>
                  <a:t>結束</a:t>
                </a:r>
              </a:p>
            </p:txBody>
          </p:sp>
        </p:grpSp>
        <p:cxnSp>
          <p:nvCxnSpPr>
            <p:cNvPr id="38" name="直線單箭頭接點 37">
              <a:extLst>
                <a:ext uri="{FF2B5EF4-FFF2-40B4-BE49-F238E27FC236}">
                  <a16:creationId xmlns:a16="http://schemas.microsoft.com/office/drawing/2014/main" id="{65145A6A-B362-9B7C-4071-0CC85731E5B2}"/>
                </a:ext>
              </a:extLst>
            </p:cNvPr>
            <p:cNvCxnSpPr>
              <a:cxnSpLocks/>
              <a:stCxn id="4" idx="3"/>
              <a:endCxn id="6" idx="1"/>
            </p:cNvCxnSpPr>
            <p:nvPr/>
          </p:nvCxnSpPr>
          <p:spPr>
            <a:xfrm>
              <a:off x="2831986" y="1954142"/>
              <a:ext cx="559285" cy="22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4087C873-A79E-2CD4-5E0F-69FEF8640C39}"/>
                </a:ext>
              </a:extLst>
            </p:cNvPr>
            <p:cNvCxnSpPr>
              <a:cxnSpLocks/>
            </p:cNvCxnSpPr>
            <p:nvPr/>
          </p:nvCxnSpPr>
          <p:spPr>
            <a:xfrm>
              <a:off x="5698746" y="1954142"/>
              <a:ext cx="559285" cy="22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CE020C05-BEA7-95D1-C5B3-6DA0DDA112E2}"/>
                </a:ext>
              </a:extLst>
            </p:cNvPr>
            <p:cNvCxnSpPr>
              <a:cxnSpLocks/>
              <a:stCxn id="8" idx="3"/>
              <a:endCxn id="14" idx="1"/>
            </p:cNvCxnSpPr>
            <p:nvPr/>
          </p:nvCxnSpPr>
          <p:spPr>
            <a:xfrm>
              <a:off x="8553909" y="1967177"/>
              <a:ext cx="871199" cy="9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4FD89559-AFAE-9693-D748-026E2AA11317}"/>
                </a:ext>
              </a:extLst>
            </p:cNvPr>
            <p:cNvCxnSpPr>
              <a:stCxn id="14" idx="2"/>
              <a:endCxn id="17" idx="0"/>
            </p:cNvCxnSpPr>
            <p:nvPr/>
          </p:nvCxnSpPr>
          <p:spPr>
            <a:xfrm>
              <a:off x="10479147" y="2397281"/>
              <a:ext cx="0" cy="684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43D1D3E3-D8C2-DD6C-1023-827BF86B4320}"/>
                </a:ext>
              </a:extLst>
            </p:cNvPr>
            <p:cNvCxnSpPr>
              <a:stCxn id="17" idx="1"/>
              <a:endCxn id="21" idx="3"/>
            </p:cNvCxnSpPr>
            <p:nvPr/>
          </p:nvCxnSpPr>
          <p:spPr>
            <a:xfrm flipH="1" flipV="1">
              <a:off x="8672219" y="3497253"/>
              <a:ext cx="752888" cy="4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a:extLst>
                <a:ext uri="{FF2B5EF4-FFF2-40B4-BE49-F238E27FC236}">
                  <a16:creationId xmlns:a16="http://schemas.microsoft.com/office/drawing/2014/main" id="{A7F7BB06-A431-D851-4759-2E115F14F1BB}"/>
                </a:ext>
              </a:extLst>
            </p:cNvPr>
            <p:cNvCxnSpPr>
              <a:stCxn id="21" idx="1"/>
              <a:endCxn id="23" idx="3"/>
            </p:cNvCxnSpPr>
            <p:nvPr/>
          </p:nvCxnSpPr>
          <p:spPr>
            <a:xfrm flipH="1">
              <a:off x="5692949" y="3497253"/>
              <a:ext cx="677594" cy="4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EC658916-35BF-B635-DB03-C3BF0DF9D3FF}"/>
                </a:ext>
              </a:extLst>
            </p:cNvPr>
            <p:cNvCxnSpPr>
              <a:cxnSpLocks/>
              <a:stCxn id="23" idx="2"/>
              <a:endCxn id="33" idx="0"/>
            </p:cNvCxnSpPr>
            <p:nvPr/>
          </p:nvCxnSpPr>
          <p:spPr>
            <a:xfrm flipH="1">
              <a:off x="4520599" y="3922224"/>
              <a:ext cx="21511" cy="521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F3E0AFAB-895C-DC35-50C6-FB2E8A4F6597}"/>
                </a:ext>
              </a:extLst>
            </p:cNvPr>
            <p:cNvCxnSpPr>
              <a:cxnSpLocks/>
              <a:stCxn id="33" idx="3"/>
              <a:endCxn id="2" idx="1"/>
            </p:cNvCxnSpPr>
            <p:nvPr/>
          </p:nvCxnSpPr>
          <p:spPr>
            <a:xfrm flipV="1">
              <a:off x="5671437" y="4954380"/>
              <a:ext cx="742209" cy="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2FB11894-69C0-043A-5260-4500247CE2DA}"/>
                </a:ext>
              </a:extLst>
            </p:cNvPr>
            <p:cNvSpPr/>
            <p:nvPr/>
          </p:nvSpPr>
          <p:spPr>
            <a:xfrm>
              <a:off x="9354581" y="5960885"/>
              <a:ext cx="2230961" cy="703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文字方塊 64">
              <a:extLst>
                <a:ext uri="{FF2B5EF4-FFF2-40B4-BE49-F238E27FC236}">
                  <a16:creationId xmlns:a16="http://schemas.microsoft.com/office/drawing/2014/main" id="{D35EDBD9-16DD-147E-FD7E-4503D9623801}"/>
                </a:ext>
              </a:extLst>
            </p:cNvPr>
            <p:cNvSpPr txBox="1"/>
            <p:nvPr/>
          </p:nvSpPr>
          <p:spPr>
            <a:xfrm>
              <a:off x="9431944" y="5941031"/>
              <a:ext cx="2141674" cy="606463"/>
            </a:xfrm>
            <a:prstGeom prst="rect">
              <a:avLst/>
            </a:prstGeom>
            <a:noFill/>
          </p:spPr>
          <p:txBody>
            <a:bodyPr wrap="square" rtlCol="0">
              <a:spAutoFit/>
            </a:bodyPr>
            <a:lstStyle/>
            <a:p>
              <a:pPr algn="ctr"/>
              <a:r>
                <a:rPr lang="zh-TW" altLang="en-US" dirty="0"/>
                <a:t>將球員數據存入</a:t>
              </a:r>
              <a:r>
                <a:rPr lang="en-US" altLang="zh-TW" dirty="0"/>
                <a:t>MongoDB</a:t>
              </a:r>
              <a:endParaRPr lang="zh-TW" altLang="en-US" dirty="0"/>
            </a:p>
          </p:txBody>
        </p:sp>
        <p:cxnSp>
          <p:nvCxnSpPr>
            <p:cNvPr id="66" name="直線單箭頭接點 65">
              <a:extLst>
                <a:ext uri="{FF2B5EF4-FFF2-40B4-BE49-F238E27FC236}">
                  <a16:creationId xmlns:a16="http://schemas.microsoft.com/office/drawing/2014/main" id="{F60615DD-BF8C-17C7-58A5-4404E1C0B0D4}"/>
                </a:ext>
              </a:extLst>
            </p:cNvPr>
            <p:cNvCxnSpPr>
              <a:cxnSpLocks/>
              <a:endCxn id="31" idx="1"/>
            </p:cNvCxnSpPr>
            <p:nvPr/>
          </p:nvCxnSpPr>
          <p:spPr>
            <a:xfrm>
              <a:off x="8419911" y="4935782"/>
              <a:ext cx="1028335" cy="20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a:extLst>
                <a:ext uri="{FF2B5EF4-FFF2-40B4-BE49-F238E27FC236}">
                  <a16:creationId xmlns:a16="http://schemas.microsoft.com/office/drawing/2014/main" id="{61BD04E0-AEC7-4F3A-76C1-9C76266F5FD6}"/>
                </a:ext>
              </a:extLst>
            </p:cNvPr>
            <p:cNvCxnSpPr>
              <a:cxnSpLocks/>
              <a:stCxn id="30" idx="2"/>
              <a:endCxn id="65" idx="0"/>
            </p:cNvCxnSpPr>
            <p:nvPr/>
          </p:nvCxnSpPr>
          <p:spPr>
            <a:xfrm>
              <a:off x="10479147" y="5389439"/>
              <a:ext cx="23635" cy="551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文字方塊 80">
              <a:extLst>
                <a:ext uri="{FF2B5EF4-FFF2-40B4-BE49-F238E27FC236}">
                  <a16:creationId xmlns:a16="http://schemas.microsoft.com/office/drawing/2014/main" id="{EAB147E4-567C-9348-FFA7-114DF482A695}"/>
                </a:ext>
              </a:extLst>
            </p:cNvPr>
            <p:cNvSpPr txBox="1"/>
            <p:nvPr/>
          </p:nvSpPr>
          <p:spPr>
            <a:xfrm>
              <a:off x="5650007" y="4653020"/>
              <a:ext cx="559283" cy="346550"/>
            </a:xfrm>
            <a:prstGeom prst="rect">
              <a:avLst/>
            </a:prstGeom>
            <a:noFill/>
          </p:spPr>
          <p:txBody>
            <a:bodyPr wrap="square" rtlCol="0">
              <a:spAutoFit/>
            </a:bodyPr>
            <a:lstStyle/>
            <a:p>
              <a:pPr algn="ctr"/>
              <a:r>
                <a:rPr lang="zh-TW" altLang="en-US" dirty="0"/>
                <a:t>有</a:t>
              </a:r>
            </a:p>
          </p:txBody>
        </p:sp>
        <p:cxnSp>
          <p:nvCxnSpPr>
            <p:cNvPr id="83" name="直線接點 82">
              <a:extLst>
                <a:ext uri="{FF2B5EF4-FFF2-40B4-BE49-F238E27FC236}">
                  <a16:creationId xmlns:a16="http://schemas.microsoft.com/office/drawing/2014/main" id="{99A017EF-9563-2BEB-D77F-BCDC56D395C7}"/>
                </a:ext>
              </a:extLst>
            </p:cNvPr>
            <p:cNvCxnSpPr>
              <a:cxnSpLocks/>
              <a:stCxn id="33" idx="1"/>
            </p:cNvCxnSpPr>
            <p:nvPr/>
          </p:nvCxnSpPr>
          <p:spPr>
            <a:xfrm flipH="1">
              <a:off x="1519814" y="4956251"/>
              <a:ext cx="1849946" cy="22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單箭頭接點 84">
              <a:extLst>
                <a:ext uri="{FF2B5EF4-FFF2-40B4-BE49-F238E27FC236}">
                  <a16:creationId xmlns:a16="http://schemas.microsoft.com/office/drawing/2014/main" id="{2B5DF43F-ADEA-D69B-4704-A1E47A71F309}"/>
                </a:ext>
              </a:extLst>
            </p:cNvPr>
            <p:cNvCxnSpPr>
              <a:cxnSpLocks/>
              <a:endCxn id="35" idx="0"/>
            </p:cNvCxnSpPr>
            <p:nvPr/>
          </p:nvCxnSpPr>
          <p:spPr>
            <a:xfrm>
              <a:off x="1519814" y="4967744"/>
              <a:ext cx="0" cy="572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文字方塊 89">
              <a:extLst>
                <a:ext uri="{FF2B5EF4-FFF2-40B4-BE49-F238E27FC236}">
                  <a16:creationId xmlns:a16="http://schemas.microsoft.com/office/drawing/2014/main" id="{CE8B27D9-163D-99EA-CFB0-DBFFA54D4903}"/>
                </a:ext>
              </a:extLst>
            </p:cNvPr>
            <p:cNvSpPr txBox="1"/>
            <p:nvPr/>
          </p:nvSpPr>
          <p:spPr>
            <a:xfrm>
              <a:off x="2880103" y="4624053"/>
              <a:ext cx="559283" cy="346550"/>
            </a:xfrm>
            <a:prstGeom prst="rect">
              <a:avLst/>
            </a:prstGeom>
            <a:noFill/>
          </p:spPr>
          <p:txBody>
            <a:bodyPr wrap="square" rtlCol="0">
              <a:spAutoFit/>
            </a:bodyPr>
            <a:lstStyle/>
            <a:p>
              <a:pPr algn="ctr"/>
              <a:r>
                <a:rPr lang="zh-TW" altLang="en-US" dirty="0"/>
                <a:t>無</a:t>
              </a:r>
            </a:p>
          </p:txBody>
        </p:sp>
        <p:sp>
          <p:nvSpPr>
            <p:cNvPr id="2" name="菱形 1">
              <a:extLst>
                <a:ext uri="{FF2B5EF4-FFF2-40B4-BE49-F238E27FC236}">
                  <a16:creationId xmlns:a16="http://schemas.microsoft.com/office/drawing/2014/main" id="{599710E7-AA4E-952C-6C69-BBE6BB202BB6}"/>
                </a:ext>
              </a:extLst>
            </p:cNvPr>
            <p:cNvSpPr/>
            <p:nvPr/>
          </p:nvSpPr>
          <p:spPr>
            <a:xfrm>
              <a:off x="6413646" y="4521192"/>
              <a:ext cx="2140266" cy="8663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文字方塊 56">
              <a:extLst>
                <a:ext uri="{FF2B5EF4-FFF2-40B4-BE49-F238E27FC236}">
                  <a16:creationId xmlns:a16="http://schemas.microsoft.com/office/drawing/2014/main" id="{AB3F89E8-1480-1849-0F6F-965A11E3ED53}"/>
                </a:ext>
              </a:extLst>
            </p:cNvPr>
            <p:cNvSpPr txBox="1"/>
            <p:nvPr/>
          </p:nvSpPr>
          <p:spPr>
            <a:xfrm>
              <a:off x="6674162" y="4611164"/>
              <a:ext cx="1694436" cy="866375"/>
            </a:xfrm>
            <a:prstGeom prst="rect">
              <a:avLst/>
            </a:prstGeom>
            <a:noFill/>
          </p:spPr>
          <p:txBody>
            <a:bodyPr wrap="square" rtlCol="0">
              <a:spAutoFit/>
            </a:bodyPr>
            <a:lstStyle/>
            <a:p>
              <a:pPr algn="ctr"/>
              <a:r>
                <a:rPr lang="zh-TW" altLang="en-US" dirty="0"/>
                <a:t>使用</a:t>
              </a:r>
              <a:r>
                <a:rPr lang="en-US" altLang="zh-TW" dirty="0"/>
                <a:t>NBA</a:t>
              </a:r>
              <a:r>
                <a:rPr lang="zh-TW" altLang="en-US" dirty="0"/>
                <a:t>爬蟲</a:t>
              </a:r>
              <a:r>
                <a:rPr lang="en-US" altLang="zh-TW" dirty="0"/>
                <a:t>API</a:t>
              </a:r>
              <a:r>
                <a:rPr lang="zh-TW" altLang="en-US" dirty="0"/>
                <a:t>抓取球員數據</a:t>
              </a:r>
            </a:p>
          </p:txBody>
        </p:sp>
        <p:sp>
          <p:nvSpPr>
            <p:cNvPr id="45" name="文字方塊 44">
              <a:extLst>
                <a:ext uri="{FF2B5EF4-FFF2-40B4-BE49-F238E27FC236}">
                  <a16:creationId xmlns:a16="http://schemas.microsoft.com/office/drawing/2014/main" id="{B73E1DEC-4CE7-E355-6510-8CCA59D025CC}"/>
                </a:ext>
              </a:extLst>
            </p:cNvPr>
            <p:cNvSpPr txBox="1"/>
            <p:nvPr/>
          </p:nvSpPr>
          <p:spPr>
            <a:xfrm>
              <a:off x="8672219" y="4653020"/>
              <a:ext cx="699104" cy="346550"/>
            </a:xfrm>
            <a:prstGeom prst="rect">
              <a:avLst/>
            </a:prstGeom>
            <a:noFill/>
          </p:spPr>
          <p:txBody>
            <a:bodyPr wrap="square" rtlCol="0">
              <a:spAutoFit/>
            </a:bodyPr>
            <a:lstStyle/>
            <a:p>
              <a:r>
                <a:rPr lang="zh-TW" altLang="en-US" dirty="0"/>
                <a:t>有</a:t>
              </a:r>
            </a:p>
          </p:txBody>
        </p:sp>
        <p:cxnSp>
          <p:nvCxnSpPr>
            <p:cNvPr id="49" name="直線接點 48">
              <a:extLst>
                <a:ext uri="{FF2B5EF4-FFF2-40B4-BE49-F238E27FC236}">
                  <a16:creationId xmlns:a16="http://schemas.microsoft.com/office/drawing/2014/main" id="{CF66F7FE-C8C8-6803-2722-D918F8C12FE1}"/>
                </a:ext>
              </a:extLst>
            </p:cNvPr>
            <p:cNvCxnSpPr>
              <a:cxnSpLocks/>
            </p:cNvCxnSpPr>
            <p:nvPr/>
          </p:nvCxnSpPr>
          <p:spPr>
            <a:xfrm>
              <a:off x="7521384" y="5333512"/>
              <a:ext cx="0" cy="558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106928D1-DC34-20D2-2228-38BA4B37D2EC}"/>
                </a:ext>
              </a:extLst>
            </p:cNvPr>
            <p:cNvCxnSpPr>
              <a:cxnSpLocks/>
              <a:endCxn id="35" idx="3"/>
            </p:cNvCxnSpPr>
            <p:nvPr/>
          </p:nvCxnSpPr>
          <p:spPr>
            <a:xfrm flipH="1" flipV="1">
              <a:off x="2681409" y="5892329"/>
              <a:ext cx="4839974" cy="20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ACF8D494-2700-1DA6-D643-43B2597FB204}"/>
                </a:ext>
              </a:extLst>
            </p:cNvPr>
            <p:cNvCxnSpPr>
              <a:cxnSpLocks/>
              <a:stCxn id="64" idx="1"/>
            </p:cNvCxnSpPr>
            <p:nvPr/>
          </p:nvCxnSpPr>
          <p:spPr>
            <a:xfrm flipH="1">
              <a:off x="1519814" y="6312818"/>
              <a:ext cx="7834767" cy="57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單箭頭接點 67">
              <a:extLst>
                <a:ext uri="{FF2B5EF4-FFF2-40B4-BE49-F238E27FC236}">
                  <a16:creationId xmlns:a16="http://schemas.microsoft.com/office/drawing/2014/main" id="{DA3509D1-FD6D-AA47-017C-168ACA1FC29F}"/>
                </a:ext>
              </a:extLst>
            </p:cNvPr>
            <p:cNvCxnSpPr>
              <a:cxnSpLocks/>
              <a:endCxn id="35" idx="2"/>
            </p:cNvCxnSpPr>
            <p:nvPr/>
          </p:nvCxnSpPr>
          <p:spPr>
            <a:xfrm flipV="1">
              <a:off x="1519814" y="6244263"/>
              <a:ext cx="0" cy="126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2" name="文字方塊 91">
            <a:extLst>
              <a:ext uri="{FF2B5EF4-FFF2-40B4-BE49-F238E27FC236}">
                <a16:creationId xmlns:a16="http://schemas.microsoft.com/office/drawing/2014/main" id="{0304D961-C404-85AD-2AB7-3AA2F0301A33}"/>
              </a:ext>
            </a:extLst>
          </p:cNvPr>
          <p:cNvSpPr txBox="1"/>
          <p:nvPr/>
        </p:nvSpPr>
        <p:spPr>
          <a:xfrm>
            <a:off x="7638622" y="5466688"/>
            <a:ext cx="612739" cy="369332"/>
          </a:xfrm>
          <a:prstGeom prst="rect">
            <a:avLst/>
          </a:prstGeom>
          <a:noFill/>
        </p:spPr>
        <p:txBody>
          <a:bodyPr wrap="square" rtlCol="0">
            <a:spAutoFit/>
          </a:bodyPr>
          <a:lstStyle/>
          <a:p>
            <a:r>
              <a:rPr lang="zh-TW" altLang="en-US" dirty="0"/>
              <a:t>無</a:t>
            </a:r>
          </a:p>
        </p:txBody>
      </p:sp>
    </p:spTree>
    <p:extLst>
      <p:ext uri="{BB962C8B-B14F-4D97-AF65-F5344CB8AC3E}">
        <p14:creationId xmlns:p14="http://schemas.microsoft.com/office/powerpoint/2010/main" val="1905483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A6BECB-05B3-49E5-8561-AF9A1671E5FA}"/>
              </a:ext>
            </a:extLst>
          </p:cNvPr>
          <p:cNvSpPr>
            <a:spLocks noGrp="1"/>
          </p:cNvSpPr>
          <p:nvPr>
            <p:ph type="title"/>
          </p:nvPr>
        </p:nvSpPr>
        <p:spPr/>
        <p:txBody>
          <a:bodyPr/>
          <a:lstStyle/>
          <a:p>
            <a:pPr algn="ctr"/>
            <a:r>
              <a:rPr lang="en-US" altLang="zh-TW" dirty="0"/>
              <a:t>MongoDB</a:t>
            </a:r>
            <a:r>
              <a:rPr lang="zh-TW" altLang="en-US" dirty="0"/>
              <a:t>連線與抓取球員資料</a:t>
            </a:r>
          </a:p>
        </p:txBody>
      </p:sp>
      <p:sp>
        <p:nvSpPr>
          <p:cNvPr id="3" name="內容版面配置區 2">
            <a:extLst>
              <a:ext uri="{FF2B5EF4-FFF2-40B4-BE49-F238E27FC236}">
                <a16:creationId xmlns:a16="http://schemas.microsoft.com/office/drawing/2014/main" id="{43400EF1-63A9-401B-AA61-AD5E8C1910B0}"/>
              </a:ext>
            </a:extLst>
          </p:cNvPr>
          <p:cNvSpPr>
            <a:spLocks noGrp="1"/>
          </p:cNvSpPr>
          <p:nvPr>
            <p:ph idx="1"/>
          </p:nvPr>
        </p:nvSpPr>
        <p:spPr/>
        <p:txBody>
          <a:bodyPr/>
          <a:lstStyle/>
          <a:p>
            <a:r>
              <a:rPr lang="zh-TW" altLang="en-US" dirty="0"/>
              <a:t>將抓到的球員數據更新到</a:t>
            </a:r>
            <a:r>
              <a:rPr lang="en-US" altLang="zh-TW" dirty="0"/>
              <a:t>MongoDB</a:t>
            </a:r>
            <a:r>
              <a:rPr lang="zh-TW" altLang="en-US" dirty="0"/>
              <a:t>裡</a:t>
            </a:r>
            <a:endParaRPr lang="en-US" altLang="zh-TW" dirty="0"/>
          </a:p>
          <a:p>
            <a:endParaRPr lang="en-US" altLang="zh-TW" dirty="0"/>
          </a:p>
          <a:p>
            <a:endParaRPr lang="en-US" altLang="zh-TW" dirty="0"/>
          </a:p>
          <a:p>
            <a:endParaRPr lang="en-US" altLang="zh-TW" dirty="0"/>
          </a:p>
          <a:p>
            <a:r>
              <a:rPr lang="zh-TW" altLang="en-US" dirty="0"/>
              <a:t>顯示的結果</a:t>
            </a:r>
            <a:r>
              <a:rPr lang="en-US" altLang="zh-TW" dirty="0"/>
              <a:t>(</a:t>
            </a:r>
            <a:r>
              <a:rPr lang="zh-TW" altLang="en-US" dirty="0"/>
              <a:t>這裡的數據太多只擷取其中的部分</a:t>
            </a:r>
            <a:r>
              <a:rPr lang="en-US" altLang="zh-TW" dirty="0"/>
              <a:t>)</a:t>
            </a:r>
            <a:endParaRPr lang="zh-TW" altLang="en-US" dirty="0"/>
          </a:p>
        </p:txBody>
      </p:sp>
      <p:pic>
        <p:nvPicPr>
          <p:cNvPr id="5" name="圖片 4">
            <a:extLst>
              <a:ext uri="{FF2B5EF4-FFF2-40B4-BE49-F238E27FC236}">
                <a16:creationId xmlns:a16="http://schemas.microsoft.com/office/drawing/2014/main" id="{300BFBE4-9CC9-44EB-8E92-C3184D5E4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472" y="2345327"/>
            <a:ext cx="7071973" cy="1486029"/>
          </a:xfrm>
          <a:prstGeom prst="rect">
            <a:avLst/>
          </a:prstGeom>
        </p:spPr>
      </p:pic>
      <p:pic>
        <p:nvPicPr>
          <p:cNvPr id="7" name="圖片 6">
            <a:extLst>
              <a:ext uri="{FF2B5EF4-FFF2-40B4-BE49-F238E27FC236}">
                <a16:creationId xmlns:a16="http://schemas.microsoft.com/office/drawing/2014/main" id="{0CDDD2C3-6565-4DF5-92EA-3ADFC6754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1445" y="2345327"/>
            <a:ext cx="3017782" cy="944962"/>
          </a:xfrm>
          <a:prstGeom prst="rect">
            <a:avLst/>
          </a:prstGeom>
        </p:spPr>
      </p:pic>
      <p:pic>
        <p:nvPicPr>
          <p:cNvPr id="9" name="圖片 8">
            <a:extLst>
              <a:ext uri="{FF2B5EF4-FFF2-40B4-BE49-F238E27FC236}">
                <a16:creationId xmlns:a16="http://schemas.microsoft.com/office/drawing/2014/main" id="{9C165C64-3FE3-436F-ACF9-DDF60DAF0F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012" y="4351058"/>
            <a:ext cx="5685678" cy="2257265"/>
          </a:xfrm>
          <a:prstGeom prst="rect">
            <a:avLst/>
          </a:prstGeom>
        </p:spPr>
      </p:pic>
    </p:spTree>
    <p:extLst>
      <p:ext uri="{BB962C8B-B14F-4D97-AF65-F5344CB8AC3E}">
        <p14:creationId xmlns:p14="http://schemas.microsoft.com/office/powerpoint/2010/main" val="1578686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A0D91D-61CA-4B70-963E-C191A71FA76F}"/>
              </a:ext>
            </a:extLst>
          </p:cNvPr>
          <p:cNvSpPr>
            <a:spLocks noGrp="1"/>
          </p:cNvSpPr>
          <p:nvPr>
            <p:ph type="title"/>
          </p:nvPr>
        </p:nvSpPr>
        <p:spPr/>
        <p:txBody>
          <a:bodyPr/>
          <a:lstStyle/>
          <a:p>
            <a:pPr algn="ctr"/>
            <a:r>
              <a:rPr lang="en-US" altLang="zh-TW" dirty="0"/>
              <a:t>MongoDB</a:t>
            </a:r>
            <a:r>
              <a:rPr lang="zh-TW" altLang="en-US" dirty="0"/>
              <a:t>與辨識結果做結合</a:t>
            </a:r>
          </a:p>
        </p:txBody>
      </p:sp>
      <p:sp>
        <p:nvSpPr>
          <p:cNvPr id="3" name="內容版面配置區 2">
            <a:extLst>
              <a:ext uri="{FF2B5EF4-FFF2-40B4-BE49-F238E27FC236}">
                <a16:creationId xmlns:a16="http://schemas.microsoft.com/office/drawing/2014/main" id="{3B9A9FB1-268D-45DF-B826-D2DB87C298AC}"/>
              </a:ext>
            </a:extLst>
          </p:cNvPr>
          <p:cNvSpPr>
            <a:spLocks noGrp="1"/>
          </p:cNvSpPr>
          <p:nvPr>
            <p:ph idx="1"/>
          </p:nvPr>
        </p:nvSpPr>
        <p:spPr/>
        <p:txBody>
          <a:bodyPr/>
          <a:lstStyle/>
          <a:p>
            <a:r>
              <a:rPr lang="zh-TW" altLang="en-US" dirty="0"/>
              <a:t>將辨識結果與</a:t>
            </a:r>
            <a:r>
              <a:rPr lang="en-US" altLang="zh-TW" dirty="0"/>
              <a:t>MongoDB</a:t>
            </a:r>
            <a:r>
              <a:rPr lang="zh-TW" altLang="en-US" dirty="0"/>
              <a:t>裡的資料做連結，只要辨識出這位球員時就顯示他本賽季的數據</a:t>
            </a:r>
            <a:r>
              <a:rPr lang="en-US" altLang="zh-TW" dirty="0"/>
              <a:t>(</a:t>
            </a:r>
            <a:r>
              <a:rPr lang="zh-TW" altLang="en-US" dirty="0"/>
              <a:t>這裡以</a:t>
            </a:r>
            <a:r>
              <a:rPr lang="en-US" altLang="zh-TW" dirty="0"/>
              <a:t>LeBron James</a:t>
            </a:r>
            <a:r>
              <a:rPr lang="zh-TW" altLang="en-US" dirty="0"/>
              <a:t>做測試，已退休的球員則沒有數據</a:t>
            </a:r>
            <a:r>
              <a:rPr lang="en-US" altLang="zh-TW" dirty="0"/>
              <a:t>)</a:t>
            </a:r>
            <a:endParaRPr lang="zh-TW" altLang="en-US" dirty="0"/>
          </a:p>
        </p:txBody>
      </p:sp>
      <p:pic>
        <p:nvPicPr>
          <p:cNvPr id="6" name="圖片 5">
            <a:extLst>
              <a:ext uri="{FF2B5EF4-FFF2-40B4-BE49-F238E27FC236}">
                <a16:creationId xmlns:a16="http://schemas.microsoft.com/office/drawing/2014/main" id="{25564218-82BB-4EC9-AED3-DA23925C1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5812" y="3179793"/>
            <a:ext cx="5332012" cy="3371353"/>
          </a:xfrm>
          <a:prstGeom prst="rect">
            <a:avLst/>
          </a:prstGeom>
        </p:spPr>
      </p:pic>
      <p:pic>
        <p:nvPicPr>
          <p:cNvPr id="5" name="圖片 4">
            <a:extLst>
              <a:ext uri="{FF2B5EF4-FFF2-40B4-BE49-F238E27FC236}">
                <a16:creationId xmlns:a16="http://schemas.microsoft.com/office/drawing/2014/main" id="{0842870A-9DF2-751C-87ED-C758297BE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078" y="3179793"/>
            <a:ext cx="4672290" cy="3359569"/>
          </a:xfrm>
          <a:prstGeom prst="rect">
            <a:avLst/>
          </a:prstGeom>
        </p:spPr>
      </p:pic>
    </p:spTree>
    <p:extLst>
      <p:ext uri="{BB962C8B-B14F-4D97-AF65-F5344CB8AC3E}">
        <p14:creationId xmlns:p14="http://schemas.microsoft.com/office/powerpoint/2010/main" val="3324882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983299-C20A-4206-6496-AC47CA6E58CA}"/>
              </a:ext>
            </a:extLst>
          </p:cNvPr>
          <p:cNvSpPr>
            <a:spLocks noGrp="1"/>
          </p:cNvSpPr>
          <p:nvPr>
            <p:ph type="title"/>
          </p:nvPr>
        </p:nvSpPr>
        <p:spPr/>
        <p:txBody>
          <a:bodyPr/>
          <a:lstStyle/>
          <a:p>
            <a:pPr algn="ctr"/>
            <a:r>
              <a:rPr lang="zh-TW" altLang="en-US" dirty="0"/>
              <a:t>結論與未來展望</a:t>
            </a:r>
          </a:p>
        </p:txBody>
      </p:sp>
      <p:sp>
        <p:nvSpPr>
          <p:cNvPr id="3" name="內容版面配置區 2">
            <a:extLst>
              <a:ext uri="{FF2B5EF4-FFF2-40B4-BE49-F238E27FC236}">
                <a16:creationId xmlns:a16="http://schemas.microsoft.com/office/drawing/2014/main" id="{4AA7C042-312D-59ED-16C6-DF5A2FC497AA}"/>
              </a:ext>
            </a:extLst>
          </p:cNvPr>
          <p:cNvSpPr>
            <a:spLocks noGrp="1"/>
          </p:cNvSpPr>
          <p:nvPr>
            <p:ph idx="1"/>
          </p:nvPr>
        </p:nvSpPr>
        <p:spPr/>
        <p:txBody>
          <a:bodyPr/>
          <a:lstStyle/>
          <a:p>
            <a:r>
              <a:rPr lang="zh-TW" altLang="en-US" dirty="0"/>
              <a:t>本作品是將球員辨識出來後再去跟資料庫裡的資料做比對，再將該球員在資料庫裡的資料抓出來並顯示。</a:t>
            </a:r>
            <a:endParaRPr lang="en-US" altLang="zh-TW" dirty="0"/>
          </a:p>
          <a:p>
            <a:r>
              <a:rPr lang="en-US" altLang="zh-TW" dirty="0"/>
              <a:t>MongoDB</a:t>
            </a:r>
            <a:r>
              <a:rPr lang="zh-TW" altLang="en-US" dirty="0"/>
              <a:t>的主要用處是將</a:t>
            </a:r>
            <a:r>
              <a:rPr lang="en-US" altLang="zh-TW" dirty="0"/>
              <a:t>NBA</a:t>
            </a:r>
            <a:r>
              <a:rPr lang="zh-TW" altLang="en-US" dirty="0"/>
              <a:t>的爬蟲</a:t>
            </a:r>
            <a:r>
              <a:rPr lang="en-US" altLang="zh-TW" dirty="0"/>
              <a:t>API</a:t>
            </a:r>
            <a:r>
              <a:rPr lang="zh-TW" altLang="en-US" dirty="0"/>
              <a:t>將資料爬取下來後儲存</a:t>
            </a:r>
            <a:r>
              <a:rPr lang="en-US" altLang="zh-TW" dirty="0"/>
              <a:t>(</a:t>
            </a:r>
            <a:r>
              <a:rPr lang="zh-TW" altLang="en-US" dirty="0"/>
              <a:t>因為</a:t>
            </a:r>
            <a:r>
              <a:rPr lang="en-US" altLang="zh-TW" dirty="0"/>
              <a:t>MongoDB</a:t>
            </a:r>
            <a:r>
              <a:rPr lang="zh-TW" altLang="en-US" dirty="0"/>
              <a:t>是大數據資料庫可以儲存的資料量大，且儲存的速度快</a:t>
            </a:r>
            <a:r>
              <a:rPr lang="en-US" altLang="zh-TW" dirty="0"/>
              <a:t>)</a:t>
            </a:r>
            <a:r>
              <a:rPr lang="zh-TW" altLang="en-US" dirty="0"/>
              <a:t>。</a:t>
            </a:r>
            <a:endParaRPr lang="en-US" altLang="zh-TW" dirty="0"/>
          </a:p>
          <a:p>
            <a:r>
              <a:rPr lang="zh-TW" altLang="en-US" dirty="0"/>
              <a:t>在蒐集資料的部分可以與爬蟲做結合，先用爬蟲爬取大量的球員圖片形成資料集，再建立模型進行訓練，最後測試辨識出來的結果正不正確，然後再去跟資料庫裡的資料做比對</a:t>
            </a:r>
            <a:r>
              <a:rPr lang="en-US" altLang="zh-TW" dirty="0"/>
              <a:t>(</a:t>
            </a:r>
            <a:r>
              <a:rPr lang="zh-TW" altLang="en-US" dirty="0"/>
              <a:t>因為這裡再資料庫裡已有資料</a:t>
            </a:r>
            <a:r>
              <a:rPr lang="en-US" altLang="zh-TW" dirty="0"/>
              <a:t>)</a:t>
            </a:r>
            <a:r>
              <a:rPr lang="zh-TW" altLang="en-US" dirty="0"/>
              <a:t>，再將該球員在資料庫裡的資料抓出來並顯示。</a:t>
            </a:r>
            <a:endParaRPr lang="en-US" altLang="zh-TW" dirty="0"/>
          </a:p>
          <a:p>
            <a:r>
              <a:rPr lang="zh-TW" altLang="en-US" dirty="0"/>
              <a:t>整個專題只有軟體的部分，未來可以跟硬體</a:t>
            </a:r>
            <a:r>
              <a:rPr lang="en-US" altLang="zh-TW" dirty="0"/>
              <a:t>(</a:t>
            </a:r>
            <a:r>
              <a:rPr lang="zh-TW" altLang="en-US" dirty="0"/>
              <a:t>如樹莓派等等</a:t>
            </a:r>
            <a:r>
              <a:rPr lang="en-US" altLang="zh-TW" dirty="0"/>
              <a:t>)</a:t>
            </a:r>
            <a:r>
              <a:rPr lang="zh-TW" altLang="en-US" dirty="0"/>
              <a:t>做結合搭配視訊去辨識現實中的球員並將其資料顯示出來。</a:t>
            </a:r>
          </a:p>
        </p:txBody>
      </p:sp>
    </p:spTree>
    <p:extLst>
      <p:ext uri="{BB962C8B-B14F-4D97-AF65-F5344CB8AC3E}">
        <p14:creationId xmlns:p14="http://schemas.microsoft.com/office/powerpoint/2010/main" val="758256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3A4191A7-4B8E-4E31-882F-F43B85F78D1E}"/>
              </a:ext>
            </a:extLst>
          </p:cNvPr>
          <p:cNvSpPr/>
          <p:nvPr/>
        </p:nvSpPr>
        <p:spPr>
          <a:xfrm>
            <a:off x="971550" y="1381125"/>
            <a:ext cx="10163175" cy="443522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6611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4A795F-0E42-46D8-A918-4B7C5957C88C}"/>
              </a:ext>
            </a:extLst>
          </p:cNvPr>
          <p:cNvSpPr>
            <a:spLocks noGrp="1"/>
          </p:cNvSpPr>
          <p:nvPr>
            <p:ph type="title"/>
          </p:nvPr>
        </p:nvSpPr>
        <p:spPr/>
        <p:txBody>
          <a:bodyPr/>
          <a:lstStyle/>
          <a:p>
            <a:pPr algn="ctr"/>
            <a:r>
              <a:rPr lang="zh-TW" altLang="en-US" dirty="0"/>
              <a:t>資料蒐集</a:t>
            </a:r>
          </a:p>
        </p:txBody>
      </p:sp>
      <p:pic>
        <p:nvPicPr>
          <p:cNvPr id="5" name="內容版面配置區 4">
            <a:extLst>
              <a:ext uri="{FF2B5EF4-FFF2-40B4-BE49-F238E27FC236}">
                <a16:creationId xmlns:a16="http://schemas.microsoft.com/office/drawing/2014/main" id="{F21E9F00-84E3-4EA5-B3B5-B98B5E8CDE9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1" t="14082"/>
          <a:stretch/>
        </p:blipFill>
        <p:spPr>
          <a:xfrm>
            <a:off x="430306" y="1822962"/>
            <a:ext cx="6203772" cy="3738563"/>
          </a:xfrm>
        </p:spPr>
      </p:pic>
      <p:pic>
        <p:nvPicPr>
          <p:cNvPr id="7" name="圖片 6">
            <a:extLst>
              <a:ext uri="{FF2B5EF4-FFF2-40B4-BE49-F238E27FC236}">
                <a16:creationId xmlns:a16="http://schemas.microsoft.com/office/drawing/2014/main" id="{271E98A1-59BA-423F-8317-06829AEFA46E}"/>
              </a:ext>
            </a:extLst>
          </p:cNvPr>
          <p:cNvPicPr>
            <a:picLocks noChangeAspect="1"/>
          </p:cNvPicPr>
          <p:nvPr/>
        </p:nvPicPr>
        <p:blipFill rotWithShape="1">
          <a:blip r:embed="rId3">
            <a:extLst>
              <a:ext uri="{28A0092B-C50C-407E-A947-70E740481C1C}">
                <a14:useLocalDpi xmlns:a14="http://schemas.microsoft.com/office/drawing/2010/main" val="0"/>
              </a:ext>
            </a:extLst>
          </a:blip>
          <a:srcRect l="-108" t="13679"/>
          <a:stretch/>
        </p:blipFill>
        <p:spPr>
          <a:xfrm>
            <a:off x="6634078" y="1822961"/>
            <a:ext cx="5253317" cy="3738564"/>
          </a:xfrm>
          <a:prstGeom prst="rect">
            <a:avLst/>
          </a:prstGeom>
        </p:spPr>
      </p:pic>
      <p:sp>
        <p:nvSpPr>
          <p:cNvPr id="8" name="文字方塊 7">
            <a:extLst>
              <a:ext uri="{FF2B5EF4-FFF2-40B4-BE49-F238E27FC236}">
                <a16:creationId xmlns:a16="http://schemas.microsoft.com/office/drawing/2014/main" id="{418C32A1-646A-4BEB-A101-2634DC75AEF4}"/>
              </a:ext>
            </a:extLst>
          </p:cNvPr>
          <p:cNvSpPr txBox="1"/>
          <p:nvPr/>
        </p:nvSpPr>
        <p:spPr>
          <a:xfrm>
            <a:off x="1792942" y="5569545"/>
            <a:ext cx="9054352" cy="923330"/>
          </a:xfrm>
          <a:prstGeom prst="rect">
            <a:avLst/>
          </a:prstGeom>
          <a:noFill/>
        </p:spPr>
        <p:txBody>
          <a:bodyPr wrap="square" rtlCol="0">
            <a:spAutoFit/>
          </a:bodyPr>
          <a:lstStyle/>
          <a:p>
            <a:r>
              <a:rPr lang="zh-TW" altLang="en-US" dirty="0"/>
              <a:t>一開始進行資料蒐集的步驟，資料集裡面包含</a:t>
            </a:r>
            <a:r>
              <a:rPr lang="en-US" altLang="zh-TW" dirty="0"/>
              <a:t>11</a:t>
            </a:r>
            <a:r>
              <a:rPr lang="zh-TW" altLang="en-US" dirty="0"/>
              <a:t>個資料夾代表</a:t>
            </a:r>
            <a:r>
              <a:rPr lang="en-US" altLang="zh-TW" dirty="0"/>
              <a:t>11</a:t>
            </a:r>
            <a:r>
              <a:rPr lang="zh-TW" altLang="en-US" dirty="0"/>
              <a:t>個類別，</a:t>
            </a:r>
            <a:r>
              <a:rPr lang="en-US" altLang="zh-TW" dirty="0"/>
              <a:t>11</a:t>
            </a:r>
            <a:r>
              <a:rPr lang="zh-TW" altLang="en-US" dirty="0"/>
              <a:t>個資料夾中的其中</a:t>
            </a:r>
            <a:r>
              <a:rPr lang="en-US" altLang="zh-TW" dirty="0"/>
              <a:t>10</a:t>
            </a:r>
            <a:r>
              <a:rPr lang="zh-TW" altLang="en-US" dirty="0"/>
              <a:t>個資料夾裡面個包含了</a:t>
            </a:r>
            <a:r>
              <a:rPr lang="en-US" altLang="zh-TW" dirty="0"/>
              <a:t>20</a:t>
            </a:r>
            <a:r>
              <a:rPr lang="zh-TW" altLang="en-US" dirty="0"/>
              <a:t>張圖片，只有</a:t>
            </a:r>
            <a:r>
              <a:rPr lang="en-US" altLang="zh-TW" dirty="0"/>
              <a:t>unknown</a:t>
            </a:r>
            <a:r>
              <a:rPr lang="zh-TW" altLang="en-US" dirty="0"/>
              <a:t>這個資料夾裡面只有</a:t>
            </a:r>
            <a:r>
              <a:rPr lang="en-US" altLang="zh-TW" dirty="0"/>
              <a:t>7</a:t>
            </a:r>
            <a:r>
              <a:rPr lang="zh-TW" altLang="en-US" dirty="0"/>
              <a:t>張圖片，因為這個類別當模型辨識不出這個人是誰的時候模型會告訴我們這個人他不認識</a:t>
            </a:r>
          </a:p>
        </p:txBody>
      </p:sp>
    </p:spTree>
    <p:extLst>
      <p:ext uri="{BB962C8B-B14F-4D97-AF65-F5344CB8AC3E}">
        <p14:creationId xmlns:p14="http://schemas.microsoft.com/office/powerpoint/2010/main" val="258181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AFED80-EEA2-4E49-8B18-8BEEDCB3B970}"/>
              </a:ext>
            </a:extLst>
          </p:cNvPr>
          <p:cNvSpPr>
            <a:spLocks noGrp="1"/>
          </p:cNvSpPr>
          <p:nvPr>
            <p:ph type="title"/>
          </p:nvPr>
        </p:nvSpPr>
        <p:spPr/>
        <p:txBody>
          <a:bodyPr/>
          <a:lstStyle/>
          <a:p>
            <a:pPr algn="ctr"/>
            <a:r>
              <a:rPr lang="zh-TW" altLang="en-US" dirty="0"/>
              <a:t>資料蒐集</a:t>
            </a:r>
          </a:p>
        </p:txBody>
      </p:sp>
      <p:sp>
        <p:nvSpPr>
          <p:cNvPr id="3" name="內容版面配置區 2">
            <a:extLst>
              <a:ext uri="{FF2B5EF4-FFF2-40B4-BE49-F238E27FC236}">
                <a16:creationId xmlns:a16="http://schemas.microsoft.com/office/drawing/2014/main" id="{9E50163D-25AF-4D17-AB56-D5BDF736D4B8}"/>
              </a:ext>
            </a:extLst>
          </p:cNvPr>
          <p:cNvSpPr>
            <a:spLocks noGrp="1"/>
          </p:cNvSpPr>
          <p:nvPr>
            <p:ph idx="1"/>
          </p:nvPr>
        </p:nvSpPr>
        <p:spPr/>
        <p:txBody>
          <a:bodyPr/>
          <a:lstStyle/>
          <a:p>
            <a:r>
              <a:rPr lang="en-US" altLang="zh-TW" dirty="0"/>
              <a:t>Unknown</a:t>
            </a:r>
            <a:r>
              <a:rPr lang="zh-TW" altLang="en-US" dirty="0"/>
              <a:t>資料夾</a:t>
            </a:r>
            <a:endParaRPr lang="en-US" altLang="zh-TW" dirty="0"/>
          </a:p>
          <a:p>
            <a:pPr marL="0" indent="0">
              <a:buNone/>
            </a:pPr>
            <a:endParaRPr lang="zh-TW" altLang="en-US" dirty="0"/>
          </a:p>
        </p:txBody>
      </p:sp>
      <p:pic>
        <p:nvPicPr>
          <p:cNvPr id="5" name="圖片 4">
            <a:extLst>
              <a:ext uri="{FF2B5EF4-FFF2-40B4-BE49-F238E27FC236}">
                <a16:creationId xmlns:a16="http://schemas.microsoft.com/office/drawing/2014/main" id="{40BA6581-BEDD-4AC6-96EC-E47274402C1D}"/>
              </a:ext>
            </a:extLst>
          </p:cNvPr>
          <p:cNvPicPr>
            <a:picLocks noChangeAspect="1"/>
          </p:cNvPicPr>
          <p:nvPr/>
        </p:nvPicPr>
        <p:blipFill rotWithShape="1">
          <a:blip r:embed="rId2">
            <a:extLst>
              <a:ext uri="{28A0092B-C50C-407E-A947-70E740481C1C}">
                <a14:useLocalDpi xmlns:a14="http://schemas.microsoft.com/office/drawing/2010/main" val="0"/>
              </a:ext>
            </a:extLst>
          </a:blip>
          <a:srcRect t="14240"/>
          <a:stretch/>
        </p:blipFill>
        <p:spPr>
          <a:xfrm>
            <a:off x="968188" y="2384611"/>
            <a:ext cx="5636247" cy="3380441"/>
          </a:xfrm>
          <a:prstGeom prst="rect">
            <a:avLst/>
          </a:prstGeom>
        </p:spPr>
      </p:pic>
    </p:spTree>
    <p:extLst>
      <p:ext uri="{BB962C8B-B14F-4D97-AF65-F5344CB8AC3E}">
        <p14:creationId xmlns:p14="http://schemas.microsoft.com/office/powerpoint/2010/main" val="4028159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D7F03C-1852-4E6C-84CC-596479E18047}"/>
              </a:ext>
            </a:extLst>
          </p:cNvPr>
          <p:cNvSpPr>
            <a:spLocks noGrp="1"/>
          </p:cNvSpPr>
          <p:nvPr>
            <p:ph type="title"/>
          </p:nvPr>
        </p:nvSpPr>
        <p:spPr/>
        <p:txBody>
          <a:bodyPr/>
          <a:lstStyle/>
          <a:p>
            <a:pPr algn="ctr"/>
            <a:r>
              <a:rPr lang="zh-TW" altLang="en-US" dirty="0"/>
              <a:t>載入相關套件</a:t>
            </a:r>
          </a:p>
        </p:txBody>
      </p:sp>
      <p:pic>
        <p:nvPicPr>
          <p:cNvPr id="11" name="內容版面配置區 10">
            <a:extLst>
              <a:ext uri="{FF2B5EF4-FFF2-40B4-BE49-F238E27FC236}">
                <a16:creationId xmlns:a16="http://schemas.microsoft.com/office/drawing/2014/main" id="{A64E8E7E-9FB9-4A2F-A781-FB96BC09C8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011" y="1572086"/>
            <a:ext cx="3612193" cy="1920406"/>
          </a:xfrm>
        </p:spPr>
      </p:pic>
      <p:pic>
        <p:nvPicPr>
          <p:cNvPr id="13" name="圖片 12">
            <a:extLst>
              <a:ext uri="{FF2B5EF4-FFF2-40B4-BE49-F238E27FC236}">
                <a16:creationId xmlns:a16="http://schemas.microsoft.com/office/drawing/2014/main" id="{3A08AECB-BA56-42CB-A99A-653D84233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4204" y="1572086"/>
            <a:ext cx="6241321" cy="1036410"/>
          </a:xfrm>
          <a:prstGeom prst="rect">
            <a:avLst/>
          </a:prstGeom>
        </p:spPr>
      </p:pic>
      <p:pic>
        <p:nvPicPr>
          <p:cNvPr id="15" name="圖片 14">
            <a:extLst>
              <a:ext uri="{FF2B5EF4-FFF2-40B4-BE49-F238E27FC236}">
                <a16:creationId xmlns:a16="http://schemas.microsoft.com/office/drawing/2014/main" id="{6FCED5DD-AF91-458F-85C4-C3B9B01ECF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4204" y="2597375"/>
            <a:ext cx="6424217" cy="1127858"/>
          </a:xfrm>
          <a:prstGeom prst="rect">
            <a:avLst/>
          </a:prstGeom>
        </p:spPr>
      </p:pic>
      <p:pic>
        <p:nvPicPr>
          <p:cNvPr id="17" name="圖片 16">
            <a:extLst>
              <a:ext uri="{FF2B5EF4-FFF2-40B4-BE49-F238E27FC236}">
                <a16:creationId xmlns:a16="http://schemas.microsoft.com/office/drawing/2014/main" id="{72321AC2-548C-4F99-8848-9725BFB233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4204" y="3729197"/>
            <a:ext cx="6607113" cy="2766300"/>
          </a:xfrm>
          <a:prstGeom prst="rect">
            <a:avLst/>
          </a:prstGeom>
        </p:spPr>
      </p:pic>
    </p:spTree>
    <p:extLst>
      <p:ext uri="{BB962C8B-B14F-4D97-AF65-F5344CB8AC3E}">
        <p14:creationId xmlns:p14="http://schemas.microsoft.com/office/powerpoint/2010/main" val="3318187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5110C7-FBF5-4A73-8E1D-64E6175070AB}"/>
              </a:ext>
            </a:extLst>
          </p:cNvPr>
          <p:cNvSpPr>
            <a:spLocks noGrp="1"/>
          </p:cNvSpPr>
          <p:nvPr>
            <p:ph type="title"/>
          </p:nvPr>
        </p:nvSpPr>
        <p:spPr/>
        <p:txBody>
          <a:bodyPr/>
          <a:lstStyle/>
          <a:p>
            <a:pPr algn="ctr"/>
            <a:r>
              <a:rPr lang="zh-TW" altLang="en-US" dirty="0"/>
              <a:t>載入人臉偵測和人臉辨識所需的模型</a:t>
            </a:r>
          </a:p>
        </p:txBody>
      </p:sp>
      <p:pic>
        <p:nvPicPr>
          <p:cNvPr id="5" name="內容版面配置區 4">
            <a:extLst>
              <a:ext uri="{FF2B5EF4-FFF2-40B4-BE49-F238E27FC236}">
                <a16:creationId xmlns:a16="http://schemas.microsoft.com/office/drawing/2014/main" id="{9232AB08-5C59-4B30-83AB-6C0B615D7C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129" y="1690688"/>
            <a:ext cx="9807790" cy="769687"/>
          </a:xfrm>
        </p:spPr>
      </p:pic>
      <p:pic>
        <p:nvPicPr>
          <p:cNvPr id="7" name="圖片 6">
            <a:extLst>
              <a:ext uri="{FF2B5EF4-FFF2-40B4-BE49-F238E27FC236}">
                <a16:creationId xmlns:a16="http://schemas.microsoft.com/office/drawing/2014/main" id="{CDD54931-6525-475D-9535-B2D4D267A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29" y="2460375"/>
            <a:ext cx="9807790" cy="784928"/>
          </a:xfrm>
          <a:prstGeom prst="rect">
            <a:avLst/>
          </a:prstGeom>
        </p:spPr>
      </p:pic>
      <p:pic>
        <p:nvPicPr>
          <p:cNvPr id="9" name="圖片 8">
            <a:extLst>
              <a:ext uri="{FF2B5EF4-FFF2-40B4-BE49-F238E27FC236}">
                <a16:creationId xmlns:a16="http://schemas.microsoft.com/office/drawing/2014/main" id="{548008E9-5612-4C3A-9882-79FB497747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129" y="3230062"/>
            <a:ext cx="7460627" cy="472481"/>
          </a:xfrm>
          <a:prstGeom prst="rect">
            <a:avLst/>
          </a:prstGeom>
        </p:spPr>
      </p:pic>
      <p:sp>
        <p:nvSpPr>
          <p:cNvPr id="10" name="文字方塊 9">
            <a:extLst>
              <a:ext uri="{FF2B5EF4-FFF2-40B4-BE49-F238E27FC236}">
                <a16:creationId xmlns:a16="http://schemas.microsoft.com/office/drawing/2014/main" id="{426700D4-3E15-4EEB-83A2-9807048E488E}"/>
              </a:ext>
            </a:extLst>
          </p:cNvPr>
          <p:cNvSpPr txBox="1"/>
          <p:nvPr/>
        </p:nvSpPr>
        <p:spPr>
          <a:xfrm>
            <a:off x="932129" y="3728279"/>
            <a:ext cx="9637260" cy="369332"/>
          </a:xfrm>
          <a:prstGeom prst="rect">
            <a:avLst/>
          </a:prstGeom>
          <a:noFill/>
        </p:spPr>
        <p:txBody>
          <a:bodyPr wrap="square" rtlCol="0">
            <a:spAutoFit/>
          </a:bodyPr>
          <a:lstStyle/>
          <a:p>
            <a:r>
              <a:rPr lang="zh-TW" altLang="en-US" dirty="0"/>
              <a:t>這裡使用</a:t>
            </a:r>
            <a:r>
              <a:rPr lang="en-US" altLang="zh-TW" dirty="0" err="1"/>
              <a:t>opencv</a:t>
            </a:r>
            <a:r>
              <a:rPr lang="zh-TW" altLang="en-US" dirty="0"/>
              <a:t>的</a:t>
            </a:r>
            <a:r>
              <a:rPr lang="en-US" altLang="zh-TW" dirty="0" err="1"/>
              <a:t>dnn</a:t>
            </a:r>
            <a:r>
              <a:rPr lang="zh-TW" altLang="en-US" dirty="0"/>
              <a:t>模組裡的</a:t>
            </a:r>
            <a:r>
              <a:rPr lang="en-US" altLang="zh-TW" dirty="0" err="1"/>
              <a:t>readNetFromCaffe</a:t>
            </a:r>
            <a:r>
              <a:rPr lang="en-US" altLang="zh-TW" dirty="0"/>
              <a:t>()</a:t>
            </a:r>
            <a:r>
              <a:rPr lang="zh-TW" altLang="en-US" dirty="0"/>
              <a:t>的方法載入人臉偵測模型</a:t>
            </a:r>
          </a:p>
        </p:txBody>
      </p:sp>
      <p:pic>
        <p:nvPicPr>
          <p:cNvPr id="12" name="圖片 11">
            <a:extLst>
              <a:ext uri="{FF2B5EF4-FFF2-40B4-BE49-F238E27FC236}">
                <a16:creationId xmlns:a16="http://schemas.microsoft.com/office/drawing/2014/main" id="{C6F07CA5-18DB-42E7-8177-A090B2ECB6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9024" y="4185519"/>
            <a:ext cx="8657070" cy="769687"/>
          </a:xfrm>
          <a:prstGeom prst="rect">
            <a:avLst/>
          </a:prstGeom>
        </p:spPr>
      </p:pic>
      <p:sp>
        <p:nvSpPr>
          <p:cNvPr id="13" name="文字方塊 12">
            <a:extLst>
              <a:ext uri="{FF2B5EF4-FFF2-40B4-BE49-F238E27FC236}">
                <a16:creationId xmlns:a16="http://schemas.microsoft.com/office/drawing/2014/main" id="{6583DC2B-6D56-4F4E-972F-94E51BA3040D}"/>
              </a:ext>
            </a:extLst>
          </p:cNvPr>
          <p:cNvSpPr txBox="1"/>
          <p:nvPr/>
        </p:nvSpPr>
        <p:spPr>
          <a:xfrm>
            <a:off x="959024" y="4955206"/>
            <a:ext cx="9637260" cy="369332"/>
          </a:xfrm>
          <a:prstGeom prst="rect">
            <a:avLst/>
          </a:prstGeom>
          <a:noFill/>
        </p:spPr>
        <p:txBody>
          <a:bodyPr wrap="square" rtlCol="0">
            <a:spAutoFit/>
          </a:bodyPr>
          <a:lstStyle/>
          <a:p>
            <a:r>
              <a:rPr lang="zh-TW" altLang="en-US" dirty="0"/>
              <a:t>這裡使用</a:t>
            </a:r>
            <a:r>
              <a:rPr lang="en-US" altLang="zh-TW" dirty="0" err="1"/>
              <a:t>opencv</a:t>
            </a:r>
            <a:r>
              <a:rPr lang="zh-TW" altLang="en-US" dirty="0"/>
              <a:t>的</a:t>
            </a:r>
            <a:r>
              <a:rPr lang="en-US" altLang="zh-TW" dirty="0" err="1"/>
              <a:t>dnn</a:t>
            </a:r>
            <a:r>
              <a:rPr lang="zh-TW" altLang="en-US" dirty="0"/>
              <a:t>模組裡的</a:t>
            </a:r>
            <a:r>
              <a:rPr lang="en-US" altLang="zh-TW" dirty="0" err="1"/>
              <a:t>readNetFromTorch</a:t>
            </a:r>
            <a:r>
              <a:rPr lang="en-US" altLang="zh-TW" dirty="0"/>
              <a:t>()</a:t>
            </a:r>
            <a:r>
              <a:rPr lang="zh-TW" altLang="en-US" dirty="0"/>
              <a:t>的方法載入人臉辨識模型</a:t>
            </a:r>
          </a:p>
        </p:txBody>
      </p:sp>
    </p:spTree>
    <p:extLst>
      <p:ext uri="{BB962C8B-B14F-4D97-AF65-F5344CB8AC3E}">
        <p14:creationId xmlns:p14="http://schemas.microsoft.com/office/powerpoint/2010/main" val="188078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C81AB1-1B25-4B83-8B75-A712B63F0DDB}"/>
              </a:ext>
            </a:extLst>
          </p:cNvPr>
          <p:cNvSpPr>
            <a:spLocks noGrp="1"/>
          </p:cNvSpPr>
          <p:nvPr>
            <p:ph type="title"/>
          </p:nvPr>
        </p:nvSpPr>
        <p:spPr/>
        <p:txBody>
          <a:bodyPr/>
          <a:lstStyle/>
          <a:p>
            <a:pPr algn="ctr"/>
            <a:r>
              <a:rPr lang="zh-TW" altLang="en-US" dirty="0"/>
              <a:t>載入資料</a:t>
            </a:r>
          </a:p>
        </p:txBody>
      </p:sp>
      <p:pic>
        <p:nvPicPr>
          <p:cNvPr id="5" name="內容版面配置區 4">
            <a:extLst>
              <a:ext uri="{FF2B5EF4-FFF2-40B4-BE49-F238E27FC236}">
                <a16:creationId xmlns:a16="http://schemas.microsoft.com/office/drawing/2014/main" id="{0CB01C4C-5030-4B37-A8B6-EB8E758172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3670" y="1690688"/>
            <a:ext cx="6248942" cy="746825"/>
          </a:xfrm>
        </p:spPr>
      </p:pic>
    </p:spTree>
    <p:extLst>
      <p:ext uri="{BB962C8B-B14F-4D97-AF65-F5344CB8AC3E}">
        <p14:creationId xmlns:p14="http://schemas.microsoft.com/office/powerpoint/2010/main" val="437581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DA09A7-E893-4B2F-B89C-8B49D6AA6902}"/>
              </a:ext>
            </a:extLst>
          </p:cNvPr>
          <p:cNvSpPr>
            <a:spLocks noGrp="1"/>
          </p:cNvSpPr>
          <p:nvPr>
            <p:ph type="title"/>
          </p:nvPr>
        </p:nvSpPr>
        <p:spPr/>
        <p:txBody>
          <a:bodyPr/>
          <a:lstStyle/>
          <a:p>
            <a:pPr algn="ctr"/>
            <a:r>
              <a:rPr lang="zh-TW" altLang="en-US" dirty="0"/>
              <a:t>資料處理與抓取特徵</a:t>
            </a:r>
          </a:p>
        </p:txBody>
      </p:sp>
      <p:pic>
        <p:nvPicPr>
          <p:cNvPr id="5" name="內容版面配置區 4">
            <a:extLst>
              <a:ext uri="{FF2B5EF4-FFF2-40B4-BE49-F238E27FC236}">
                <a16:creationId xmlns:a16="http://schemas.microsoft.com/office/drawing/2014/main" id="{5E11E06B-B74F-4AE4-9F73-1A38BC3D33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2905" y="1981923"/>
            <a:ext cx="4625789" cy="2799745"/>
          </a:xfrm>
        </p:spPr>
      </p:pic>
      <p:pic>
        <p:nvPicPr>
          <p:cNvPr id="7" name="圖片 6">
            <a:extLst>
              <a:ext uri="{FF2B5EF4-FFF2-40B4-BE49-F238E27FC236}">
                <a16:creationId xmlns:a16="http://schemas.microsoft.com/office/drawing/2014/main" id="{95ED8C21-FC48-4BAA-B529-A09C3A8D5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8012" y="1981923"/>
            <a:ext cx="4625788" cy="2799745"/>
          </a:xfrm>
          <a:prstGeom prst="rect">
            <a:avLst/>
          </a:prstGeom>
        </p:spPr>
      </p:pic>
      <p:pic>
        <p:nvPicPr>
          <p:cNvPr id="9" name="圖片 8">
            <a:extLst>
              <a:ext uri="{FF2B5EF4-FFF2-40B4-BE49-F238E27FC236}">
                <a16:creationId xmlns:a16="http://schemas.microsoft.com/office/drawing/2014/main" id="{2C7401AC-C791-4342-B031-1644FF0710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5083" y="4781668"/>
            <a:ext cx="4990113" cy="2011854"/>
          </a:xfrm>
          <a:prstGeom prst="rect">
            <a:avLst/>
          </a:prstGeom>
        </p:spPr>
      </p:pic>
    </p:spTree>
    <p:extLst>
      <p:ext uri="{BB962C8B-B14F-4D97-AF65-F5344CB8AC3E}">
        <p14:creationId xmlns:p14="http://schemas.microsoft.com/office/powerpoint/2010/main" val="481179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645ADA-3AEF-4F91-932F-1427DAAECDB5}"/>
              </a:ext>
            </a:extLst>
          </p:cNvPr>
          <p:cNvSpPr>
            <a:spLocks noGrp="1"/>
          </p:cNvSpPr>
          <p:nvPr>
            <p:ph type="title"/>
          </p:nvPr>
        </p:nvSpPr>
        <p:spPr/>
        <p:txBody>
          <a:bodyPr/>
          <a:lstStyle/>
          <a:p>
            <a:pPr algn="ctr"/>
            <a:r>
              <a:rPr lang="zh-TW" altLang="en-US" dirty="0"/>
              <a:t>資料處理與抓取特徵完的結果</a:t>
            </a:r>
          </a:p>
        </p:txBody>
      </p:sp>
      <p:sp>
        <p:nvSpPr>
          <p:cNvPr id="3" name="內容版面配置區 2">
            <a:extLst>
              <a:ext uri="{FF2B5EF4-FFF2-40B4-BE49-F238E27FC236}">
                <a16:creationId xmlns:a16="http://schemas.microsoft.com/office/drawing/2014/main" id="{EF9924BA-8E4C-4A46-A744-A01A0BC8691B}"/>
              </a:ext>
            </a:extLst>
          </p:cNvPr>
          <p:cNvSpPr>
            <a:spLocks noGrp="1"/>
          </p:cNvSpPr>
          <p:nvPr>
            <p:ph idx="1"/>
          </p:nvPr>
        </p:nvSpPr>
        <p:spPr/>
        <p:txBody>
          <a:bodyPr/>
          <a:lstStyle/>
          <a:p>
            <a:r>
              <a:rPr lang="zh-TW" altLang="en-US" dirty="0"/>
              <a:t>這裡顯示已經處理的圖片，從第</a:t>
            </a:r>
            <a:r>
              <a:rPr lang="en-US" altLang="zh-TW" dirty="0"/>
              <a:t>1</a:t>
            </a:r>
            <a:r>
              <a:rPr lang="zh-TW" altLang="en-US" dirty="0"/>
              <a:t>張圖片開始至第</a:t>
            </a:r>
            <a:r>
              <a:rPr lang="en-US" altLang="zh-TW" dirty="0"/>
              <a:t>207</a:t>
            </a:r>
            <a:r>
              <a:rPr lang="zh-TW" altLang="en-US" dirty="0"/>
              <a:t>張圖片為止，最後會儲存類別與圖片</a:t>
            </a:r>
            <a:r>
              <a:rPr lang="en-US" altLang="zh-TW" dirty="0"/>
              <a:t>(</a:t>
            </a:r>
            <a:r>
              <a:rPr lang="zh-TW" altLang="en-US" dirty="0"/>
              <a:t>這邊代表模型已偵測到人臉的特徵有哪些</a:t>
            </a:r>
            <a:r>
              <a:rPr lang="en-US" altLang="zh-TW" dirty="0"/>
              <a:t>)</a:t>
            </a:r>
          </a:p>
        </p:txBody>
      </p:sp>
      <p:pic>
        <p:nvPicPr>
          <p:cNvPr id="5" name="圖片 4">
            <a:extLst>
              <a:ext uri="{FF2B5EF4-FFF2-40B4-BE49-F238E27FC236}">
                <a16:creationId xmlns:a16="http://schemas.microsoft.com/office/drawing/2014/main" id="{3A780BF3-E73B-49AF-9B1E-7B530BF5B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834" y="2687961"/>
            <a:ext cx="4218347" cy="3713119"/>
          </a:xfrm>
          <a:prstGeom prst="rect">
            <a:avLst/>
          </a:prstGeom>
        </p:spPr>
      </p:pic>
      <p:pic>
        <p:nvPicPr>
          <p:cNvPr id="7" name="圖片 6">
            <a:extLst>
              <a:ext uri="{FF2B5EF4-FFF2-40B4-BE49-F238E27FC236}">
                <a16:creationId xmlns:a16="http://schemas.microsoft.com/office/drawing/2014/main" id="{2C4FFBDF-E5EB-416D-9E40-9539688CC2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2933" y="2675027"/>
            <a:ext cx="5944115" cy="3703641"/>
          </a:xfrm>
          <a:prstGeom prst="rect">
            <a:avLst/>
          </a:prstGeom>
        </p:spPr>
      </p:pic>
    </p:spTree>
    <p:extLst>
      <p:ext uri="{BB962C8B-B14F-4D97-AF65-F5344CB8AC3E}">
        <p14:creationId xmlns:p14="http://schemas.microsoft.com/office/powerpoint/2010/main" val="3951757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離子">
  <a:themeElements>
    <a:clrScheme name="離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離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離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138</TotalTime>
  <Words>705</Words>
  <Application>Microsoft Office PowerPoint</Application>
  <PresentationFormat>寬螢幕</PresentationFormat>
  <Paragraphs>75</Paragraphs>
  <Slides>23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23</vt:i4>
      </vt:variant>
    </vt:vector>
  </HeadingPairs>
  <TitlesOfParts>
    <vt:vector size="27" baseType="lpstr">
      <vt:lpstr>Arial</vt:lpstr>
      <vt:lpstr>Century Gothic</vt:lpstr>
      <vt:lpstr>Wingdings 3</vt:lpstr>
      <vt:lpstr>離子</vt:lpstr>
      <vt:lpstr>NBA人臉辨識結合MongoDB抓取球員數據</vt:lpstr>
      <vt:lpstr>PowerPoint 簡報</vt:lpstr>
      <vt:lpstr>資料蒐集</vt:lpstr>
      <vt:lpstr>資料蒐集</vt:lpstr>
      <vt:lpstr>載入相關套件</vt:lpstr>
      <vt:lpstr>載入人臉偵測和人臉辨識所需的模型</vt:lpstr>
      <vt:lpstr>載入資料</vt:lpstr>
      <vt:lpstr>資料處理與抓取特徵</vt:lpstr>
      <vt:lpstr>資料處理與抓取特徵完的結果</vt:lpstr>
      <vt:lpstr>訓練模型做分類-1</vt:lpstr>
      <vt:lpstr>訓練模型做分類-2</vt:lpstr>
      <vt:lpstr>訓練模型做分類-3</vt:lpstr>
      <vt:lpstr>訓練模型做分類-4</vt:lpstr>
      <vt:lpstr>測試模型</vt:lpstr>
      <vt:lpstr>測試模型</vt:lpstr>
      <vt:lpstr>測試模型</vt:lpstr>
      <vt:lpstr>測試模型</vt:lpstr>
      <vt:lpstr>測試模型</vt:lpstr>
      <vt:lpstr>MongoDB連線與抓取球員資料</vt:lpstr>
      <vt:lpstr>MongoDB連線與抓取球員資料</vt:lpstr>
      <vt:lpstr>MongoDB與辨識結果做結合</vt:lpstr>
      <vt:lpstr>結論與未來展望</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NBA人臉辨識結合MongoDB抓取球員數據</dc:title>
  <dc:creator>林 劭謙</dc:creator>
  <cp:lastModifiedBy>林 劭謙</cp:lastModifiedBy>
  <cp:revision>10</cp:revision>
  <dcterms:created xsi:type="dcterms:W3CDTF">2022-04-29T12:05:05Z</dcterms:created>
  <dcterms:modified xsi:type="dcterms:W3CDTF">2022-05-11T13:32:09Z</dcterms:modified>
</cp:coreProperties>
</file>