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6.xml" ContentType="application/inkml+xml"/>
  <Override PartName="/ppt/ink/ink7.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8.xml" ContentType="application/inkml+xml"/>
  <Override PartName="/ppt/ink/ink9.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0.xml" ContentType="application/inkml+xml"/>
  <Override PartName="/ppt/ink/ink1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2.xml" ContentType="application/inkml+xml"/>
  <Override PartName="/ppt/notesSlides/notesSlide14.xml" ContentType="application/vnd.openxmlformats-officedocument.presentationml.notesSlide+xml"/>
  <Override PartName="/ppt/ink/ink13.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1" r:id="rId1"/>
  </p:sldMasterIdLst>
  <p:notesMasterIdLst>
    <p:notesMasterId r:id="rId27"/>
  </p:notesMasterIdLst>
  <p:sldIdLst>
    <p:sldId id="306" r:id="rId2"/>
    <p:sldId id="322" r:id="rId3"/>
    <p:sldId id="339" r:id="rId4"/>
    <p:sldId id="347" r:id="rId5"/>
    <p:sldId id="314" r:id="rId6"/>
    <p:sldId id="327" r:id="rId7"/>
    <p:sldId id="2147307808" r:id="rId8"/>
    <p:sldId id="345" r:id="rId9"/>
    <p:sldId id="331" r:id="rId10"/>
    <p:sldId id="2147307799" r:id="rId11"/>
    <p:sldId id="2147307800" r:id="rId12"/>
    <p:sldId id="2147307803" r:id="rId13"/>
    <p:sldId id="2147307806" r:id="rId14"/>
    <p:sldId id="2147307807" r:id="rId15"/>
    <p:sldId id="2147307809" r:id="rId16"/>
    <p:sldId id="2147307802" r:id="rId17"/>
    <p:sldId id="2147307811" r:id="rId18"/>
    <p:sldId id="2147307797" r:id="rId19"/>
    <p:sldId id="2147307795" r:id="rId20"/>
    <p:sldId id="2147307796" r:id="rId21"/>
    <p:sldId id="355" r:id="rId22"/>
    <p:sldId id="2147307812" r:id="rId23"/>
    <p:sldId id="341" r:id="rId24"/>
    <p:sldId id="352" r:id="rId25"/>
    <p:sldId id="33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56"/>
    <p:restoredTop sz="96197"/>
  </p:normalViewPr>
  <p:slideViewPr>
    <p:cSldViewPr snapToGrid="0" snapToObjects="1">
      <p:cViewPr varScale="1">
        <p:scale>
          <a:sx n="119" d="100"/>
          <a:sy n="119"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4T03:33:20.470"/>
    </inkml:context>
    <inkml:brush xml:id="br0">
      <inkml:brushProperty name="width" value="0.025" units="cm"/>
      <inkml:brushProperty name="height" value="0.025" units="cm"/>
    </inkml:brush>
  </inkml:definitions>
  <inkml:trace contextRef="#ctx0" brushRef="#br0">1 1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4T03:33:20.470"/>
    </inkml:context>
    <inkml:brush xml:id="br0">
      <inkml:brushProperty name="width" value="0.025" units="cm"/>
      <inkml:brushProperty name="height" value="0.025" units="cm"/>
    </inkml:brush>
  </inkml:definitions>
  <inkml:trace contextRef="#ctx0" brushRef="#br0">1 1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0:19:16.133"/>
    </inkml:context>
    <inkml:brush xml:id="br0">
      <inkml:brushProperty name="width" value="0.025" units="cm"/>
      <inkml:brushProperty name="height" value="0.025" units="cm"/>
    </inkml:brush>
  </inkml:definitions>
  <inkml:trace contextRef="#ctx0" brushRef="#br0">0 1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1T07:41:27.875"/>
    </inkml:context>
    <inkml:brush xml:id="br0">
      <inkml:brushProperty name="width" value="0.05" units="cm"/>
      <inkml:brushProperty name="height" value="0.05" units="cm"/>
      <inkml:brushProperty name="color" value="#E71224"/>
    </inkml:brush>
  </inkml:definitions>
  <inkml:trace contextRef="#ctx0" brushRef="#br0">0 0 736,'0'0'-5,"0"0"-1,0 0 26,0 0 21,0 0-23,0 0-23,0 0-3,0 0 26,0 0-7,0 0-20,0 0-5,0 0 10,0 0 20,0 0 2,0 0-21,0 0-5,0 0 3,0 0 10,0 0 0,0 0-15,0 0-2,0 0 27,0 0 12,0 0-15,0 0-14,0 0 9,0 0-1,0 0-34,0 0 29,0 0-15,0 0 11,0 0 18,0 0-51,0 0 14,0 0 24,0 0-20,0 0-16,0 0 7,0 0 0,0 0-9,0 0-1,50 0-359,-50 0 340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1T07:41:27.875"/>
    </inkml:context>
    <inkml:brush xml:id="br0">
      <inkml:brushProperty name="width" value="0.05" units="cm"/>
      <inkml:brushProperty name="height" value="0.05" units="cm"/>
      <inkml:brushProperty name="color" value="#E71224"/>
    </inkml:brush>
  </inkml:definitions>
  <inkml:trace contextRef="#ctx0" brushRef="#br0">0 0 736,'0'0'-5,"0"0"-1,0 0 26,0 0 21,0 0-23,0 0-23,0 0-3,0 0 26,0 0-7,0 0-20,0 0-5,0 0 10,0 0 20,0 0 2,0 0-21,0 0-5,0 0 3,0 0 10,0 0 0,0 0-15,0 0-2,0 0 27,0 0 12,0 0-15,0 0-14,0 0 9,0 0-1,0 0-34,0 0 29,0 0-15,0 0 11,0 0 18,0 0-51,0 0 14,0 0 24,0 0-20,0 0-16,0 0 7,0 0 0,0 0-9,0 0-1,50 0-359,-50 0 340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4T03:34:50.026"/>
    </inkml:context>
    <inkml:brush xml:id="br0">
      <inkml:brushProperty name="width" value="0.025" units="cm"/>
      <inkml:brushProperty name="height" value="0.025" units="cm"/>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4T03:33:20.470"/>
    </inkml:context>
    <inkml:brush xml:id="br0">
      <inkml:brushProperty name="width" value="0.025" units="cm"/>
      <inkml:brushProperty name="height" value="0.025" units="cm"/>
    </inkml:brush>
  </inkml:definitions>
  <inkml:trace contextRef="#ctx0" brushRef="#br0">1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4T03:34:50.026"/>
    </inkml:context>
    <inkml:brush xml:id="br0">
      <inkml:brushProperty name="width" value="0.025" units="cm"/>
      <inkml:brushProperty name="height" value="0.025" units="cm"/>
    </inkml:brush>
  </inkml:definitions>
  <inkml:trace contextRef="#ctx0" brushRef="#br0">0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9T01:57:51.326"/>
    </inkml:context>
    <inkml:brush xml:id="br0">
      <inkml:brushProperty name="width" value="0.025" units="cm"/>
      <inkml:brushProperty name="height" value="0.025" units="cm"/>
    </inkml:brush>
  </inkml:definitions>
  <inkml:trace contextRef="#ctx0" brushRef="#br0">0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4T03:33:20.470"/>
    </inkml:context>
    <inkml:brush xml:id="br0">
      <inkml:brushProperty name="width" value="0.025" units="cm"/>
      <inkml:brushProperty name="height" value="0.025" units="cm"/>
    </inkml:brush>
  </inkml:definitions>
  <inkml:trace contextRef="#ctx0" brushRef="#br0">1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0:19:16.133"/>
    </inkml:context>
    <inkml:brush xml:id="br0">
      <inkml:brushProperty name="width" value="0.025" units="cm"/>
      <inkml:brushProperty name="height" value="0.025" units="cm"/>
    </inkml:brush>
  </inkml:definitions>
  <inkml:trace contextRef="#ctx0" brushRef="#br0">0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4T03:33:20.470"/>
    </inkml:context>
    <inkml:brush xml:id="br0">
      <inkml:brushProperty name="width" value="0.025" units="cm"/>
      <inkml:brushProperty name="height" value="0.025" units="cm"/>
    </inkml:brush>
  </inkml:definitions>
  <inkml:trace contextRef="#ctx0" brushRef="#br0">1 1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00:19:16.133"/>
    </inkml:context>
    <inkml:brush xml:id="br0">
      <inkml:brushProperty name="width" value="0.025" units="cm"/>
      <inkml:brushProperty name="height" value="0.025" units="cm"/>
    </inkml:brush>
  </inkml:definitions>
  <inkml:trace contextRef="#ctx0" brushRef="#br0">0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914D33-9B5A-854F-9824-1781158FDF3E}" type="datetimeFigureOut">
              <a:rPr lang="en-US" smtClean="0"/>
              <a:t>6/1/22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91347-2F7B-FF4F-B486-51406C33E080}" type="slidenum">
              <a:rPr lang="en-US" smtClean="0"/>
              <a:t>‹#›</a:t>
            </a:fld>
            <a:endParaRPr lang="en-US"/>
          </a:p>
        </p:txBody>
      </p:sp>
    </p:spTree>
    <p:extLst>
      <p:ext uri="{BB962C8B-B14F-4D97-AF65-F5344CB8AC3E}">
        <p14:creationId xmlns:p14="http://schemas.microsoft.com/office/powerpoint/2010/main" val="37756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/wiki/Arion_(mythology)</a:t>
            </a:r>
          </a:p>
        </p:txBody>
      </p:sp>
      <p:sp>
        <p:nvSpPr>
          <p:cNvPr id="4" name="Slide Number Placeholder 3"/>
          <p:cNvSpPr>
            <a:spLocks noGrp="1"/>
          </p:cNvSpPr>
          <p:nvPr>
            <p:ph type="sldNum" sz="quarter" idx="5"/>
          </p:nvPr>
        </p:nvSpPr>
        <p:spPr/>
        <p:txBody>
          <a:bodyPr/>
          <a:lstStyle/>
          <a:p>
            <a:fld id="{63C91347-2F7B-FF4F-B486-51406C33E080}" type="slidenum">
              <a:rPr lang="en-US" smtClean="0"/>
              <a:t>1</a:t>
            </a:fld>
            <a:endParaRPr lang="en-US"/>
          </a:p>
        </p:txBody>
      </p:sp>
    </p:spTree>
    <p:extLst>
      <p:ext uri="{BB962C8B-B14F-4D97-AF65-F5344CB8AC3E}">
        <p14:creationId xmlns:p14="http://schemas.microsoft.com/office/powerpoint/2010/main" val="1134291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docs.cilium.io</a:t>
            </a:r>
            <a:r>
              <a:rPr lang="en-US" dirty="0"/>
              <a:t>/</a:t>
            </a:r>
            <a:r>
              <a:rPr lang="en-US" dirty="0" err="1"/>
              <a:t>en</a:t>
            </a:r>
            <a:r>
              <a:rPr lang="en-US" dirty="0"/>
              <a:t>/v1.11/concepts/</a:t>
            </a:r>
            <a:r>
              <a:rPr lang="en-US" dirty="0" err="1"/>
              <a:t>ebpf</a:t>
            </a:r>
            <a:r>
              <a:rPr lang="en-US" dirty="0"/>
              <a:t>/maps/.</a:t>
            </a:r>
          </a:p>
          <a:p>
            <a:r>
              <a:rPr lang="en-US" sz="1200" kern="1200" dirty="0">
                <a:solidFill>
                  <a:schemeClr val="tx1"/>
                </a:solidFill>
                <a:latin typeface="+mn-lt"/>
                <a:ea typeface="+mn-ea"/>
                <a:cs typeface="+mn-cs"/>
              </a:rPr>
              <a:t>Notes: </a:t>
            </a:r>
            <a:r>
              <a:rPr lang="en-US" sz="1200" dirty="0"/>
              <a:t>T =  total Arion Wings(min 6); N = Arion Wings in each group(default 3); G = T/N, total groups(min 2)</a:t>
            </a:r>
          </a:p>
          <a:p>
            <a:r>
              <a:rPr lang="en-US" sz="1200" dirty="0"/>
              <a:t>1. Every N Arion Wings form a group, which has the same flow control rules;  2. Total flow control rules are </a:t>
            </a:r>
            <a:r>
              <a:rPr lang="en-US" sz="1200" dirty="0" err="1"/>
              <a:t>sharding</a:t>
            </a:r>
            <a:r>
              <a:rPr lang="en-US" sz="1200" dirty="0"/>
              <a:t> into G subsets.</a:t>
            </a:r>
            <a:endParaRPr lang="en-US" dirty="0"/>
          </a:p>
          <a:p>
            <a:endParaRPr lang="en-US" dirty="0"/>
          </a:p>
        </p:txBody>
      </p:sp>
      <p:sp>
        <p:nvSpPr>
          <p:cNvPr id="4" name="Slide Number Placeholder 3"/>
          <p:cNvSpPr>
            <a:spLocks noGrp="1"/>
          </p:cNvSpPr>
          <p:nvPr>
            <p:ph type="sldNum" sz="quarter" idx="5"/>
          </p:nvPr>
        </p:nvSpPr>
        <p:spPr/>
        <p:txBody>
          <a:bodyPr/>
          <a:lstStyle/>
          <a:p>
            <a:fld id="{63C91347-2F7B-FF4F-B486-51406C33E080}" type="slidenum">
              <a:rPr lang="en-US" smtClean="0"/>
              <a:t>15</a:t>
            </a:fld>
            <a:endParaRPr lang="en-US"/>
          </a:p>
        </p:txBody>
      </p:sp>
    </p:spTree>
    <p:extLst>
      <p:ext uri="{BB962C8B-B14F-4D97-AF65-F5344CB8AC3E}">
        <p14:creationId xmlns:p14="http://schemas.microsoft.com/office/powerpoint/2010/main" val="1337223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Arion Controller: </a:t>
            </a:r>
            <a:r>
              <a:rPr lang="en-US" dirty="0" err="1"/>
              <a:t>sharding</a:t>
            </a:r>
            <a:r>
              <a:rPr lang="en-US" dirty="0"/>
              <a:t> rules to sub </a:t>
            </a:r>
            <a:r>
              <a:rPr lang="en-US" dirty="0" err="1"/>
              <a:t>eBPF</a:t>
            </a:r>
            <a:r>
              <a:rPr lang="en-US" dirty="0"/>
              <a:t> tables based on </a:t>
            </a:r>
            <a:r>
              <a:rPr lang="en-US" dirty="0" err="1"/>
              <a:t>vni</a:t>
            </a:r>
            <a:r>
              <a:rPr lang="en-US" dirty="0"/>
              <a:t> + </a:t>
            </a:r>
            <a:r>
              <a:rPr lang="en-US" dirty="0" err="1"/>
              <a:t>dstIP</a:t>
            </a:r>
            <a:endParaRPr lang="en-US" dirty="0"/>
          </a:p>
          <a:p>
            <a:endParaRPr lang="en-US" dirty="0"/>
          </a:p>
        </p:txBody>
      </p:sp>
      <p:sp>
        <p:nvSpPr>
          <p:cNvPr id="4" name="Slide Number Placeholder 3"/>
          <p:cNvSpPr>
            <a:spLocks noGrp="1"/>
          </p:cNvSpPr>
          <p:nvPr>
            <p:ph type="sldNum" sz="quarter" idx="5"/>
          </p:nvPr>
        </p:nvSpPr>
        <p:spPr/>
        <p:txBody>
          <a:bodyPr/>
          <a:lstStyle/>
          <a:p>
            <a:fld id="{63C91347-2F7B-FF4F-B486-51406C33E080}" type="slidenum">
              <a:rPr lang="en-US" smtClean="0"/>
              <a:t>16</a:t>
            </a:fld>
            <a:endParaRPr lang="en-US"/>
          </a:p>
        </p:txBody>
      </p:sp>
    </p:spTree>
    <p:extLst>
      <p:ext uri="{BB962C8B-B14F-4D97-AF65-F5344CB8AC3E}">
        <p14:creationId xmlns:p14="http://schemas.microsoft.com/office/powerpoint/2010/main" val="528333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91347-2F7B-FF4F-B486-51406C33E080}" type="slidenum">
              <a:rPr lang="en-US" smtClean="0"/>
              <a:t>17</a:t>
            </a:fld>
            <a:endParaRPr lang="en-US"/>
          </a:p>
        </p:txBody>
      </p:sp>
    </p:spTree>
    <p:extLst>
      <p:ext uri="{BB962C8B-B14F-4D97-AF65-F5344CB8AC3E}">
        <p14:creationId xmlns:p14="http://schemas.microsoft.com/office/powerpoint/2010/main" val="3340374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Intel’s converting </a:t>
            </a:r>
            <a:r>
              <a:rPr lang="en-US" dirty="0" err="1"/>
              <a:t>openflow</a:t>
            </a:r>
            <a:r>
              <a:rPr lang="en-US" dirty="0"/>
              <a:t> to P4 talk</a:t>
            </a:r>
          </a:p>
        </p:txBody>
      </p:sp>
    </p:spTree>
    <p:extLst>
      <p:ext uri="{BB962C8B-B14F-4D97-AF65-F5344CB8AC3E}">
        <p14:creationId xmlns:p14="http://schemas.microsoft.com/office/powerpoint/2010/main" val="167460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intel’s converting </a:t>
            </a:r>
            <a:r>
              <a:rPr lang="en-US" dirty="0" err="1"/>
              <a:t>openflow</a:t>
            </a:r>
            <a:r>
              <a:rPr lang="en-US" dirty="0"/>
              <a:t> to P4 talk</a:t>
            </a:r>
          </a:p>
        </p:txBody>
      </p:sp>
    </p:spTree>
    <p:extLst>
      <p:ext uri="{BB962C8B-B14F-4D97-AF65-F5344CB8AC3E}">
        <p14:creationId xmlns:p14="http://schemas.microsoft.com/office/powerpoint/2010/main" val="3508403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163248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91347-2F7B-FF4F-B486-51406C33E080}" type="slidenum">
              <a:rPr lang="en-US" smtClean="0"/>
              <a:t>22</a:t>
            </a:fld>
            <a:endParaRPr lang="en-US"/>
          </a:p>
        </p:txBody>
      </p:sp>
    </p:spTree>
    <p:extLst>
      <p:ext uri="{BB962C8B-B14F-4D97-AF65-F5344CB8AC3E}">
        <p14:creationId xmlns:p14="http://schemas.microsoft.com/office/powerpoint/2010/main" val="455449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91347-2F7B-FF4F-B486-51406C33E080}" type="slidenum">
              <a:rPr lang="en-US" smtClean="0"/>
              <a:t>5</a:t>
            </a:fld>
            <a:endParaRPr lang="en-US"/>
          </a:p>
        </p:txBody>
      </p:sp>
    </p:spTree>
    <p:extLst>
      <p:ext uri="{BB962C8B-B14F-4D97-AF65-F5344CB8AC3E}">
        <p14:creationId xmlns:p14="http://schemas.microsoft.com/office/powerpoint/2010/main" val="1057291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91347-2F7B-FF4F-B486-51406C33E080}" type="slidenum">
              <a:rPr lang="en-US" smtClean="0"/>
              <a:t>6</a:t>
            </a:fld>
            <a:endParaRPr lang="en-US"/>
          </a:p>
        </p:txBody>
      </p:sp>
    </p:spTree>
    <p:extLst>
      <p:ext uri="{BB962C8B-B14F-4D97-AF65-F5344CB8AC3E}">
        <p14:creationId xmlns:p14="http://schemas.microsoft.com/office/powerpoint/2010/main" val="3748818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91347-2F7B-FF4F-B486-51406C33E080}" type="slidenum">
              <a:rPr lang="en-US" smtClean="0"/>
              <a:t>7</a:t>
            </a:fld>
            <a:endParaRPr lang="en-US"/>
          </a:p>
        </p:txBody>
      </p:sp>
    </p:spTree>
    <p:extLst>
      <p:ext uri="{BB962C8B-B14F-4D97-AF65-F5344CB8AC3E}">
        <p14:creationId xmlns:p14="http://schemas.microsoft.com/office/powerpoint/2010/main" val="25781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docs.cilium.io</a:t>
            </a:r>
            <a:r>
              <a:rPr lang="en-US" dirty="0"/>
              <a:t>/</a:t>
            </a:r>
            <a:r>
              <a:rPr lang="en-US" dirty="0" err="1"/>
              <a:t>en</a:t>
            </a:r>
            <a:r>
              <a:rPr lang="en-US" dirty="0"/>
              <a:t>/v1.11/concepts/</a:t>
            </a:r>
            <a:r>
              <a:rPr lang="en-US" dirty="0" err="1"/>
              <a:t>ebpf</a:t>
            </a:r>
            <a:r>
              <a:rPr lang="en-US" dirty="0"/>
              <a:t>/maps/.</a:t>
            </a:r>
          </a:p>
          <a:p>
            <a:endParaRPr lang="en-US" dirty="0"/>
          </a:p>
        </p:txBody>
      </p:sp>
      <p:sp>
        <p:nvSpPr>
          <p:cNvPr id="4" name="Slide Number Placeholder 3"/>
          <p:cNvSpPr>
            <a:spLocks noGrp="1"/>
          </p:cNvSpPr>
          <p:nvPr>
            <p:ph type="sldNum" sz="quarter" idx="5"/>
          </p:nvPr>
        </p:nvSpPr>
        <p:spPr/>
        <p:txBody>
          <a:bodyPr/>
          <a:lstStyle/>
          <a:p>
            <a:fld id="{63C91347-2F7B-FF4F-B486-51406C33E080}" type="slidenum">
              <a:rPr lang="en-US" smtClean="0"/>
              <a:t>8</a:t>
            </a:fld>
            <a:endParaRPr lang="en-US"/>
          </a:p>
        </p:txBody>
      </p:sp>
    </p:spTree>
    <p:extLst>
      <p:ext uri="{BB962C8B-B14F-4D97-AF65-F5344CB8AC3E}">
        <p14:creationId xmlns:p14="http://schemas.microsoft.com/office/powerpoint/2010/main" val="302983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Arion Controller: </a:t>
            </a:r>
            <a:r>
              <a:rPr lang="en-US" dirty="0" err="1"/>
              <a:t>sharding</a:t>
            </a:r>
            <a:r>
              <a:rPr lang="en-US" dirty="0"/>
              <a:t> rules to sub </a:t>
            </a:r>
            <a:r>
              <a:rPr lang="en-US" dirty="0" err="1"/>
              <a:t>eBPF</a:t>
            </a:r>
            <a:r>
              <a:rPr lang="en-US" dirty="0"/>
              <a:t> tables based on </a:t>
            </a:r>
            <a:r>
              <a:rPr lang="en-US" dirty="0" err="1"/>
              <a:t>vni</a:t>
            </a:r>
            <a:r>
              <a:rPr lang="en-US" dirty="0"/>
              <a:t> + </a:t>
            </a:r>
            <a:r>
              <a:rPr lang="en-US" dirty="0" err="1"/>
              <a:t>dstIP</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85750" indent="-285750">
              <a:buFont typeface="Arial" panose="020B0604020202020204" pitchFamily="34" charset="0"/>
              <a:buChar char="•"/>
            </a:pPr>
            <a:r>
              <a:rPr lang="en-US" sz="1200" dirty="0"/>
              <a:t>Elephant flow detect</a:t>
            </a:r>
          </a:p>
          <a:p>
            <a:pPr marL="285750" indent="-285750">
              <a:buFont typeface="Arial" panose="020B0604020202020204" pitchFamily="34" charset="0"/>
              <a:buChar char="•"/>
            </a:pPr>
            <a:r>
              <a:rPr lang="en-US" sz="1200" dirty="0"/>
              <a:t>Smoothly switch, maybe USTC can dig into..</a:t>
            </a:r>
          </a:p>
        </p:txBody>
      </p:sp>
      <p:sp>
        <p:nvSpPr>
          <p:cNvPr id="4" name="Slide Number Placeholder 3"/>
          <p:cNvSpPr>
            <a:spLocks noGrp="1"/>
          </p:cNvSpPr>
          <p:nvPr>
            <p:ph type="sldNum" sz="quarter" idx="5"/>
          </p:nvPr>
        </p:nvSpPr>
        <p:spPr/>
        <p:txBody>
          <a:bodyPr/>
          <a:lstStyle/>
          <a:p>
            <a:fld id="{63C91347-2F7B-FF4F-B486-51406C33E080}" type="slidenum">
              <a:rPr lang="en-US" smtClean="0"/>
              <a:t>11</a:t>
            </a:fld>
            <a:endParaRPr lang="en-US"/>
          </a:p>
        </p:txBody>
      </p:sp>
    </p:spTree>
    <p:extLst>
      <p:ext uri="{BB962C8B-B14F-4D97-AF65-F5344CB8AC3E}">
        <p14:creationId xmlns:p14="http://schemas.microsoft.com/office/powerpoint/2010/main" val="4108085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91347-2F7B-FF4F-B486-51406C33E080}" type="slidenum">
              <a:rPr lang="en-US" smtClean="0"/>
              <a:t>12</a:t>
            </a:fld>
            <a:endParaRPr lang="en-US"/>
          </a:p>
        </p:txBody>
      </p:sp>
    </p:spTree>
    <p:extLst>
      <p:ext uri="{BB962C8B-B14F-4D97-AF65-F5344CB8AC3E}">
        <p14:creationId xmlns:p14="http://schemas.microsoft.com/office/powerpoint/2010/main" val="333153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https://</a:t>
            </a:r>
            <a:r>
              <a:rPr lang="en-US" sz="1200" dirty="0" err="1"/>
              <a:t>datatracker.ietf.org</a:t>
            </a:r>
            <a:r>
              <a:rPr lang="en-US" sz="1200" dirty="0"/>
              <a:t>/doc/html/rfc7348</a:t>
            </a:r>
          </a:p>
          <a:p>
            <a:pPr marL="285750" indent="-285750">
              <a:buFont typeface="Arial" panose="020B0604020202020204" pitchFamily="34" charset="0"/>
              <a:buChar char="•"/>
            </a:pPr>
            <a:r>
              <a:rPr lang="en-US" sz="1200" dirty="0"/>
              <a:t>https://</a:t>
            </a:r>
            <a:r>
              <a:rPr lang="en-US" sz="1200" dirty="0" err="1"/>
              <a:t>datatracker.ietf.org</a:t>
            </a:r>
            <a:r>
              <a:rPr lang="en-US" sz="1200" dirty="0"/>
              <a:t>/doc/html/draft-ietf-nvo3-vxlan-gpe-12</a:t>
            </a:r>
          </a:p>
          <a:p>
            <a:pPr marL="285750" indent="-285750">
              <a:buFont typeface="Arial" panose="020B0604020202020204" pitchFamily="34" charset="0"/>
              <a:buChar char="•"/>
            </a:pPr>
            <a:r>
              <a:rPr lang="en-US" sz="1200" dirty="0"/>
              <a:t>O bit for OAM</a:t>
            </a:r>
          </a:p>
        </p:txBody>
      </p:sp>
      <p:sp>
        <p:nvSpPr>
          <p:cNvPr id="4" name="Slide Number Placeholder 3"/>
          <p:cNvSpPr>
            <a:spLocks noGrp="1"/>
          </p:cNvSpPr>
          <p:nvPr>
            <p:ph type="sldNum" sz="quarter" idx="5"/>
          </p:nvPr>
        </p:nvSpPr>
        <p:spPr/>
        <p:txBody>
          <a:bodyPr/>
          <a:lstStyle/>
          <a:p>
            <a:fld id="{63C91347-2F7B-FF4F-B486-51406C33E080}" type="slidenum">
              <a:rPr lang="en-US" smtClean="0"/>
              <a:t>13</a:t>
            </a:fld>
            <a:endParaRPr lang="en-US"/>
          </a:p>
        </p:txBody>
      </p:sp>
    </p:spTree>
    <p:extLst>
      <p:ext uri="{BB962C8B-B14F-4D97-AF65-F5344CB8AC3E}">
        <p14:creationId xmlns:p14="http://schemas.microsoft.com/office/powerpoint/2010/main" val="2277092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docs.cilium.io</a:t>
            </a:r>
            <a:r>
              <a:rPr lang="en-US" dirty="0"/>
              <a:t>/</a:t>
            </a:r>
            <a:r>
              <a:rPr lang="en-US" dirty="0" err="1"/>
              <a:t>en</a:t>
            </a:r>
            <a:r>
              <a:rPr lang="en-US" dirty="0"/>
              <a:t>/v1.11/concepts/</a:t>
            </a:r>
            <a:r>
              <a:rPr lang="en-US" dirty="0" err="1"/>
              <a:t>ebpf</a:t>
            </a:r>
            <a:r>
              <a:rPr lang="en-US" dirty="0"/>
              <a:t>/maps/.</a:t>
            </a:r>
          </a:p>
          <a:p>
            <a:r>
              <a:rPr lang="en-US" sz="1200" kern="1200" dirty="0">
                <a:solidFill>
                  <a:schemeClr val="tx1"/>
                </a:solidFill>
                <a:latin typeface="+mn-lt"/>
                <a:ea typeface="+mn-ea"/>
                <a:cs typeface="+mn-cs"/>
              </a:rPr>
              <a:t>Notes: </a:t>
            </a:r>
            <a:r>
              <a:rPr lang="en-US" sz="1200" dirty="0"/>
              <a:t>T =  total Arion Wings(min 6); N = Arion Wings in each group(default 3); G = T/N, total groups(min 2)</a:t>
            </a:r>
          </a:p>
          <a:p>
            <a:r>
              <a:rPr lang="en-US" sz="1200" dirty="0"/>
              <a:t>1. Every N Arion Wings form a group, which has the same flow control rules;  2. Total flow control rules are </a:t>
            </a:r>
            <a:r>
              <a:rPr lang="en-US" sz="1200" dirty="0" err="1"/>
              <a:t>sharding</a:t>
            </a:r>
            <a:r>
              <a:rPr lang="en-US" sz="1200" dirty="0"/>
              <a:t> into G subsets.</a:t>
            </a:r>
            <a:endParaRPr lang="en-US" dirty="0"/>
          </a:p>
          <a:p>
            <a:endParaRPr lang="en-US" dirty="0"/>
          </a:p>
        </p:txBody>
      </p:sp>
      <p:sp>
        <p:nvSpPr>
          <p:cNvPr id="4" name="Slide Number Placeholder 3"/>
          <p:cNvSpPr>
            <a:spLocks noGrp="1"/>
          </p:cNvSpPr>
          <p:nvPr>
            <p:ph type="sldNum" sz="quarter" idx="5"/>
          </p:nvPr>
        </p:nvSpPr>
        <p:spPr/>
        <p:txBody>
          <a:bodyPr/>
          <a:lstStyle/>
          <a:p>
            <a:fld id="{63C91347-2F7B-FF4F-B486-51406C33E080}" type="slidenum">
              <a:rPr lang="en-US" smtClean="0"/>
              <a:t>14</a:t>
            </a:fld>
            <a:endParaRPr lang="en-US"/>
          </a:p>
        </p:txBody>
      </p:sp>
    </p:spTree>
    <p:extLst>
      <p:ext uri="{BB962C8B-B14F-4D97-AF65-F5344CB8AC3E}">
        <p14:creationId xmlns:p14="http://schemas.microsoft.com/office/powerpoint/2010/main" val="289792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9F9A-6D26-474F-A494-ED9288C062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D4D373-2C7C-8D4D-A59F-0D988D6310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044A99-4B45-194C-B1F2-582675CBAE15}"/>
              </a:ext>
            </a:extLst>
          </p:cNvPr>
          <p:cNvSpPr>
            <a:spLocks noGrp="1"/>
          </p:cNvSpPr>
          <p:nvPr>
            <p:ph type="dt" sz="half" idx="10"/>
          </p:nvPr>
        </p:nvSpPr>
        <p:spPr/>
        <p:txBody>
          <a:bodyPr/>
          <a:lstStyle/>
          <a:p>
            <a:fld id="{524C6359-9BB8-4148-8114-537E698DA205}" type="datetime1">
              <a:rPr lang="en-US" smtClean="0"/>
              <a:t>6/1/22</a:t>
            </a:fld>
            <a:endParaRPr lang="en-US" dirty="0"/>
          </a:p>
        </p:txBody>
      </p:sp>
      <p:sp>
        <p:nvSpPr>
          <p:cNvPr id="5" name="Footer Placeholder 4">
            <a:extLst>
              <a:ext uri="{FF2B5EF4-FFF2-40B4-BE49-F238E27FC236}">
                <a16:creationId xmlns:a16="http://schemas.microsoft.com/office/drawing/2014/main" id="{2A44E922-C4F2-444C-8A7F-38EC18A33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46855-2A52-154C-B7C6-099ADF70F7B6}"/>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70567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9BCA-38AF-6942-B41F-C424F6C885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C756F5-B0E3-864C-97A3-FC8F44337C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88156E-2116-F345-9D95-DB801E51611E}"/>
              </a:ext>
            </a:extLst>
          </p:cNvPr>
          <p:cNvSpPr>
            <a:spLocks noGrp="1"/>
          </p:cNvSpPr>
          <p:nvPr>
            <p:ph type="dt" sz="half" idx="10"/>
          </p:nvPr>
        </p:nvSpPr>
        <p:spPr/>
        <p:txBody>
          <a:bodyPr/>
          <a:lstStyle/>
          <a:p>
            <a:fld id="{A4649BD0-10DB-43E7-8F22-40B3D51B8FC3}" type="datetime1">
              <a:rPr lang="en-US" smtClean="0"/>
              <a:t>6/1/22</a:t>
            </a:fld>
            <a:endParaRPr lang="en-US"/>
          </a:p>
        </p:txBody>
      </p:sp>
      <p:sp>
        <p:nvSpPr>
          <p:cNvPr id="5" name="Footer Placeholder 4">
            <a:extLst>
              <a:ext uri="{FF2B5EF4-FFF2-40B4-BE49-F238E27FC236}">
                <a16:creationId xmlns:a16="http://schemas.microsoft.com/office/drawing/2014/main" id="{CC6AD433-F2BB-4E4B-88BB-3D5237550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796D0-0DD5-D146-823F-BE9018C2952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7977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73D40A-56C3-2B47-A6D4-68B08200B5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4A3852-01D1-F945-82BC-9B76FA9ED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58EB6-3C57-174D-BFC1-B08F99A419E9}"/>
              </a:ext>
            </a:extLst>
          </p:cNvPr>
          <p:cNvSpPr>
            <a:spLocks noGrp="1"/>
          </p:cNvSpPr>
          <p:nvPr>
            <p:ph type="dt" sz="half" idx="10"/>
          </p:nvPr>
        </p:nvSpPr>
        <p:spPr/>
        <p:txBody>
          <a:bodyPr/>
          <a:lstStyle/>
          <a:p>
            <a:fld id="{0A16C79C-F566-427A-93F6-434A4E613134}" type="datetime1">
              <a:rPr lang="en-US" smtClean="0"/>
              <a:t>6/1/22</a:t>
            </a:fld>
            <a:endParaRPr lang="en-US"/>
          </a:p>
        </p:txBody>
      </p:sp>
      <p:sp>
        <p:nvSpPr>
          <p:cNvPr id="5" name="Footer Placeholder 4">
            <a:extLst>
              <a:ext uri="{FF2B5EF4-FFF2-40B4-BE49-F238E27FC236}">
                <a16:creationId xmlns:a16="http://schemas.microsoft.com/office/drawing/2014/main" id="{663F4AA5-C04E-0F4C-A844-2CB6E07BE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A20D9-B08E-E845-8DB3-6DF49B9662D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649495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1" y="571502"/>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3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1" y="1673456"/>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754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1800"/>
            </a:lvl2pPr>
            <a:lvl3pPr>
              <a:defRPr sz="1800"/>
            </a:lvl3pPr>
            <a:lvl4pPr>
              <a:defRPr sz="1600"/>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a:t>14pt Intel Clear fifth level</a:t>
            </a:r>
          </a:p>
        </p:txBody>
      </p:sp>
      <p:sp>
        <p:nvSpPr>
          <p:cNvPr id="8" name="Slide Number Placeholder 5"/>
          <p:cNvSpPr>
            <a:spLocks noGrp="1"/>
          </p:cNvSpPr>
          <p:nvPr>
            <p:ph type="sldNum" sz="quarter" idx="4294967295"/>
          </p:nvPr>
        </p:nvSpPr>
        <p:spPr>
          <a:xfrm>
            <a:off x="9086936" y="6626246"/>
            <a:ext cx="28448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latin typeface="Intel Clear"/>
                <a:cs typeface="Intel Clear"/>
              </a:rPr>
              <a:pPr/>
              <a:t>‹#›</a:t>
            </a:fld>
            <a:endParaRPr lang="en-US" dirty="0">
              <a:latin typeface="Intel Clear"/>
              <a:cs typeface="Intel Clear"/>
            </a:endParaRPr>
          </a:p>
        </p:txBody>
      </p:sp>
      <p:pic>
        <p:nvPicPr>
          <p:cNvPr id="5" name="Picture 4">
            <a:extLst>
              <a:ext uri="{FF2B5EF4-FFF2-40B4-BE49-F238E27FC236}">
                <a16:creationId xmlns:a16="http://schemas.microsoft.com/office/drawing/2014/main" id="{8EA49DB5-4C42-0241-892C-BF7FAA8301DD}"/>
              </a:ext>
            </a:extLst>
          </p:cNvPr>
          <p:cNvPicPr>
            <a:picLocks noChangeAspect="1"/>
          </p:cNvPicPr>
          <p:nvPr userDrawn="1"/>
        </p:nvPicPr>
        <p:blipFill>
          <a:blip r:embed="rId2"/>
          <a:stretch>
            <a:fillRect/>
          </a:stretch>
        </p:blipFill>
        <p:spPr>
          <a:xfrm>
            <a:off x="9695542" y="620900"/>
            <a:ext cx="1685281" cy="841109"/>
          </a:xfrm>
          <a:prstGeom prst="rect">
            <a:avLst/>
          </a:prstGeom>
          <a:gradFill>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TextBox 1">
            <a:extLst>
              <a:ext uri="{FF2B5EF4-FFF2-40B4-BE49-F238E27FC236}">
                <a16:creationId xmlns:a16="http://schemas.microsoft.com/office/drawing/2014/main" id="{951D8CD5-6C8D-DF4B-91E4-11B6A43B1044}"/>
              </a:ext>
            </a:extLst>
          </p:cNvPr>
          <p:cNvSpPr txBox="1"/>
          <p:nvPr userDrawn="1"/>
        </p:nvSpPr>
        <p:spPr>
          <a:xfrm>
            <a:off x="1993295" y="6662057"/>
            <a:ext cx="0" cy="0"/>
          </a:xfrm>
          <a:prstGeom prst="rect">
            <a:avLst/>
          </a:prstGeom>
          <a:solidFill>
            <a:schemeClr val="bg2">
              <a:lumMod val="20000"/>
              <a:lumOff val="80000"/>
            </a:schemeClr>
          </a:solidFill>
        </p:spPr>
        <p:txBody>
          <a:bodyPr vert="horz" wrap="none" lIns="0" tIns="0" rIns="0" bIns="0" rtlCol="0">
            <a:noAutofit/>
          </a:bodyPr>
          <a:lstStyle/>
          <a:p>
            <a:endParaRPr lang="en-US" sz="1100" dirty="0">
              <a:solidFill>
                <a:srgbClr val="003C71"/>
              </a:solidFill>
            </a:endParaRPr>
          </a:p>
        </p:txBody>
      </p:sp>
      <p:sp>
        <p:nvSpPr>
          <p:cNvPr id="3" name="TextBox 2">
            <a:extLst>
              <a:ext uri="{FF2B5EF4-FFF2-40B4-BE49-F238E27FC236}">
                <a16:creationId xmlns:a16="http://schemas.microsoft.com/office/drawing/2014/main" id="{49BA0AD3-9561-EA48-90A9-453778D289FD}"/>
              </a:ext>
            </a:extLst>
          </p:cNvPr>
          <p:cNvSpPr txBox="1"/>
          <p:nvPr userDrawn="1"/>
        </p:nvSpPr>
        <p:spPr>
          <a:xfrm>
            <a:off x="1924424" y="6651812"/>
            <a:ext cx="0" cy="0"/>
          </a:xfrm>
          <a:prstGeom prst="rect">
            <a:avLst/>
          </a:prstGeom>
          <a:solidFill>
            <a:schemeClr val="bg2">
              <a:lumMod val="20000"/>
              <a:lumOff val="80000"/>
            </a:schemeClr>
          </a:solidFill>
        </p:spPr>
        <p:txBody>
          <a:bodyPr vert="horz" wrap="none" lIns="0" tIns="0" rIns="0" bIns="0" rtlCol="0">
            <a:noAutofit/>
          </a:bodyPr>
          <a:lstStyle/>
          <a:p>
            <a:endParaRPr lang="en-US" sz="1100" dirty="0">
              <a:solidFill>
                <a:srgbClr val="003C71"/>
              </a:solidFill>
            </a:endParaRPr>
          </a:p>
        </p:txBody>
      </p:sp>
    </p:spTree>
    <p:extLst>
      <p:ext uri="{BB962C8B-B14F-4D97-AF65-F5344CB8AC3E}">
        <p14:creationId xmlns:p14="http://schemas.microsoft.com/office/powerpoint/2010/main" val="196078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087E9-6C75-D246-BCF6-1276E15B66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BD21D4-27FD-A747-A2E2-0E6EE06D8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8C558-B695-404F-A24A-87930A79442F}"/>
              </a:ext>
            </a:extLst>
          </p:cNvPr>
          <p:cNvSpPr>
            <a:spLocks noGrp="1"/>
          </p:cNvSpPr>
          <p:nvPr>
            <p:ph type="dt" sz="half" idx="10"/>
          </p:nvPr>
        </p:nvSpPr>
        <p:spPr/>
        <p:txBody>
          <a:bodyPr/>
          <a:lstStyle/>
          <a:p>
            <a:fld id="{9376191F-481E-48E9-BB9A-369A67A7362D}" type="datetime1">
              <a:rPr lang="en-US" smtClean="0"/>
              <a:t>6/1/22</a:t>
            </a:fld>
            <a:endParaRPr lang="en-US" dirty="0"/>
          </a:p>
        </p:txBody>
      </p:sp>
      <p:sp>
        <p:nvSpPr>
          <p:cNvPr id="5" name="Footer Placeholder 4">
            <a:extLst>
              <a:ext uri="{FF2B5EF4-FFF2-40B4-BE49-F238E27FC236}">
                <a16:creationId xmlns:a16="http://schemas.microsoft.com/office/drawing/2014/main" id="{ADF44544-3DA3-0045-894E-C2A95A0C7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F0389-93D5-144B-A3B2-89E375F5FFF8}"/>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51658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6255-5B28-6F4C-AA17-7651B80269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FAB956-D9FE-D044-BE9C-6173329199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8F0FA1-7D5C-0649-8009-A4D59F71A026}"/>
              </a:ext>
            </a:extLst>
          </p:cNvPr>
          <p:cNvSpPr>
            <a:spLocks noGrp="1"/>
          </p:cNvSpPr>
          <p:nvPr>
            <p:ph type="dt" sz="half" idx="10"/>
          </p:nvPr>
        </p:nvSpPr>
        <p:spPr/>
        <p:txBody>
          <a:bodyPr/>
          <a:lstStyle/>
          <a:p>
            <a:fld id="{6C5677DE-DD04-48CC-9C18-7BE9FF2DEB6B}" type="datetime1">
              <a:rPr lang="en-US" smtClean="0"/>
              <a:t>6/1/22</a:t>
            </a:fld>
            <a:endParaRPr lang="en-US"/>
          </a:p>
        </p:txBody>
      </p:sp>
      <p:sp>
        <p:nvSpPr>
          <p:cNvPr id="5" name="Footer Placeholder 4">
            <a:extLst>
              <a:ext uri="{FF2B5EF4-FFF2-40B4-BE49-F238E27FC236}">
                <a16:creationId xmlns:a16="http://schemas.microsoft.com/office/drawing/2014/main" id="{97E08652-BDC7-7E4C-BAFC-280269EA4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C4390-B76D-4242-BDA7-783C4493F078}"/>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3654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9E2B-2BA1-8C49-BAA0-90A12F4CE0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0254D9-7DFB-1C45-BE7E-989877CA69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D39679-FF47-1948-8688-52B5698FE8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DF87E3-5F0A-0F44-9FC2-97BB02E3135E}"/>
              </a:ext>
            </a:extLst>
          </p:cNvPr>
          <p:cNvSpPr>
            <a:spLocks noGrp="1"/>
          </p:cNvSpPr>
          <p:nvPr>
            <p:ph type="dt" sz="half" idx="10"/>
          </p:nvPr>
        </p:nvSpPr>
        <p:spPr/>
        <p:txBody>
          <a:bodyPr/>
          <a:lstStyle/>
          <a:p>
            <a:fld id="{463255ED-7101-4D18-A8AE-3B5E4CB87EA5}" type="datetime1">
              <a:rPr lang="en-US" smtClean="0"/>
              <a:t>6/1/22</a:t>
            </a:fld>
            <a:endParaRPr lang="en-US"/>
          </a:p>
        </p:txBody>
      </p:sp>
      <p:sp>
        <p:nvSpPr>
          <p:cNvPr id="6" name="Footer Placeholder 5">
            <a:extLst>
              <a:ext uri="{FF2B5EF4-FFF2-40B4-BE49-F238E27FC236}">
                <a16:creationId xmlns:a16="http://schemas.microsoft.com/office/drawing/2014/main" id="{ED001C8E-9325-A542-B015-AC3FAD0C2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2B8B4A-AC4F-F54D-BA1F-6F5B76C127D2}"/>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65454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A0D8-3671-724B-A253-2DB131ADF1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6B9713-7B1A-374C-98E2-8166598481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88DC6-AECF-A842-A6CF-7300BEA1CC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848735-A0FA-7447-A9DC-129176E9D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7F21ED-B94C-A047-9631-7DFFA279BF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7C9C1E-9FB8-4D45-AC4F-59235CB27935}"/>
              </a:ext>
            </a:extLst>
          </p:cNvPr>
          <p:cNvSpPr>
            <a:spLocks noGrp="1"/>
          </p:cNvSpPr>
          <p:nvPr>
            <p:ph type="dt" sz="half" idx="10"/>
          </p:nvPr>
        </p:nvSpPr>
        <p:spPr/>
        <p:txBody>
          <a:bodyPr/>
          <a:lstStyle/>
          <a:p>
            <a:fld id="{CD52F23D-51F6-4C94-8CD5-B9ABBF67EE23}" type="datetime1">
              <a:rPr lang="en-US" smtClean="0"/>
              <a:t>6/1/22</a:t>
            </a:fld>
            <a:endParaRPr lang="en-US"/>
          </a:p>
        </p:txBody>
      </p:sp>
      <p:sp>
        <p:nvSpPr>
          <p:cNvPr id="8" name="Footer Placeholder 7">
            <a:extLst>
              <a:ext uri="{FF2B5EF4-FFF2-40B4-BE49-F238E27FC236}">
                <a16:creationId xmlns:a16="http://schemas.microsoft.com/office/drawing/2014/main" id="{9997413D-0E07-3C47-9571-CE0946AF63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A6D2BD-0617-BB4E-84F4-B4E6C224B53E}"/>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521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3955-2761-DB47-9510-795E85955D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00E72-0B34-DB41-B2A9-45139C24091D}"/>
              </a:ext>
            </a:extLst>
          </p:cNvPr>
          <p:cNvSpPr>
            <a:spLocks noGrp="1"/>
          </p:cNvSpPr>
          <p:nvPr>
            <p:ph type="dt" sz="half" idx="10"/>
          </p:nvPr>
        </p:nvSpPr>
        <p:spPr/>
        <p:txBody>
          <a:bodyPr/>
          <a:lstStyle/>
          <a:p>
            <a:fld id="{D51A702F-6367-4FD1-89A8-3744BE6BA9A2}" type="datetime1">
              <a:rPr lang="en-US" smtClean="0"/>
              <a:t>6/1/22</a:t>
            </a:fld>
            <a:endParaRPr lang="en-US"/>
          </a:p>
        </p:txBody>
      </p:sp>
      <p:sp>
        <p:nvSpPr>
          <p:cNvPr id="4" name="Footer Placeholder 3">
            <a:extLst>
              <a:ext uri="{FF2B5EF4-FFF2-40B4-BE49-F238E27FC236}">
                <a16:creationId xmlns:a16="http://schemas.microsoft.com/office/drawing/2014/main" id="{3C8B9D88-E4FB-8747-B74B-00D8C4E097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A25E73-75FC-5E48-8709-2CAD9A249819}"/>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56816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EE2F0E-499D-1649-8A74-0E8CD0D05B01}"/>
              </a:ext>
            </a:extLst>
          </p:cNvPr>
          <p:cNvSpPr>
            <a:spLocks noGrp="1"/>
          </p:cNvSpPr>
          <p:nvPr>
            <p:ph type="dt" sz="half" idx="10"/>
          </p:nvPr>
        </p:nvSpPr>
        <p:spPr/>
        <p:txBody>
          <a:bodyPr/>
          <a:lstStyle/>
          <a:p>
            <a:fld id="{4A6E99BD-4B4F-4460-B452-0E8146ACCF8F}" type="datetime1">
              <a:rPr lang="en-US" smtClean="0"/>
              <a:t>6/1/22</a:t>
            </a:fld>
            <a:endParaRPr lang="en-US"/>
          </a:p>
        </p:txBody>
      </p:sp>
      <p:sp>
        <p:nvSpPr>
          <p:cNvPr id="3" name="Footer Placeholder 2">
            <a:extLst>
              <a:ext uri="{FF2B5EF4-FFF2-40B4-BE49-F238E27FC236}">
                <a16:creationId xmlns:a16="http://schemas.microsoft.com/office/drawing/2014/main" id="{B16445AF-2704-5640-9345-BC6D6D5D50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18660C-D735-B64B-8A51-A209928BB4E6}"/>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78494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BECC-CD50-F944-B320-6F36FD87F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52D881-6883-904B-8DA3-6C628C354C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1A3FB-275E-E149-82EF-AA0D2B380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69C7D-0593-5F4E-BC21-9430A4014516}"/>
              </a:ext>
            </a:extLst>
          </p:cNvPr>
          <p:cNvSpPr>
            <a:spLocks noGrp="1"/>
          </p:cNvSpPr>
          <p:nvPr>
            <p:ph type="dt" sz="half" idx="10"/>
          </p:nvPr>
        </p:nvSpPr>
        <p:spPr/>
        <p:txBody>
          <a:bodyPr/>
          <a:lstStyle/>
          <a:p>
            <a:fld id="{EB6FD34C-1867-42A9-AC54-D15ADD8A65E7}" type="datetime1">
              <a:rPr lang="en-US" smtClean="0"/>
              <a:t>6/1/22</a:t>
            </a:fld>
            <a:endParaRPr lang="en-US"/>
          </a:p>
        </p:txBody>
      </p:sp>
      <p:sp>
        <p:nvSpPr>
          <p:cNvPr id="6" name="Footer Placeholder 5">
            <a:extLst>
              <a:ext uri="{FF2B5EF4-FFF2-40B4-BE49-F238E27FC236}">
                <a16:creationId xmlns:a16="http://schemas.microsoft.com/office/drawing/2014/main" id="{0A570277-73AF-F74E-8ACE-56842A25B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7BC917-5299-034F-BC54-FDC05680C21D}"/>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49264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01AC-AB5B-BF49-AADB-79189F3F19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56FDDA-E7EF-F541-A9C4-C47D7E7E6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56470-0E57-724B-93F6-C03727883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E1B454-6228-0F42-BD23-DF5D38EAEE08}"/>
              </a:ext>
            </a:extLst>
          </p:cNvPr>
          <p:cNvSpPr>
            <a:spLocks noGrp="1"/>
          </p:cNvSpPr>
          <p:nvPr>
            <p:ph type="dt" sz="half" idx="10"/>
          </p:nvPr>
        </p:nvSpPr>
        <p:spPr/>
        <p:txBody>
          <a:bodyPr/>
          <a:lstStyle/>
          <a:p>
            <a:fld id="{336133E9-A654-4C17-8C3C-DDCAC83D6EBF}" type="datetime1">
              <a:rPr lang="en-US" smtClean="0"/>
              <a:t>6/1/22</a:t>
            </a:fld>
            <a:endParaRPr lang="en-US"/>
          </a:p>
        </p:txBody>
      </p:sp>
      <p:sp>
        <p:nvSpPr>
          <p:cNvPr id="6" name="Footer Placeholder 5">
            <a:extLst>
              <a:ext uri="{FF2B5EF4-FFF2-40B4-BE49-F238E27FC236}">
                <a16:creationId xmlns:a16="http://schemas.microsoft.com/office/drawing/2014/main" id="{B200C73A-93D8-FB4A-AAAC-180D71BA7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82407-2BBB-3143-BB02-AE65674CE791}"/>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35551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DE1835-6F36-F04A-8607-9BA772C71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D27C26-447D-C64E-97AA-8704F94C24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ADD97-A911-DC4D-A01A-64C29AF846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9D389-4C4C-4FD7-9E6B-9F44477F0EB8}" type="datetime1">
              <a:rPr lang="en-US" smtClean="0"/>
              <a:t>6/1/22</a:t>
            </a:fld>
            <a:endParaRPr lang="en-US" dirty="0"/>
          </a:p>
        </p:txBody>
      </p:sp>
      <p:sp>
        <p:nvSpPr>
          <p:cNvPr id="5" name="Footer Placeholder 4">
            <a:extLst>
              <a:ext uri="{FF2B5EF4-FFF2-40B4-BE49-F238E27FC236}">
                <a16:creationId xmlns:a16="http://schemas.microsoft.com/office/drawing/2014/main" id="{ADEB28AC-2E7F-A443-92DF-EE59385083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E76F81-BCE8-384B-B9C9-70243667CB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731868533"/>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customXml" Target="../ink/ink7.xml"/><Relationship Id="rId4" Type="http://schemas.openxmlformats.org/officeDocument/2006/relationships/image" Target="../media/image6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customXml" Target="../ink/ink9.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customXml" Target="../ink/ink1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customXml" Target="../ink/ink12.xml"/></Relationships>
</file>

<file path=ppt/slides/_rels/slide1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Arion_(mythology)"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futurewei-cloud/alcor" TargetMode="External"/><Relationship Id="rId13" Type="http://schemas.openxmlformats.org/officeDocument/2006/relationships/hyperlink" Target="https://docs.cilium.io/en/v1.11/concepts/ebpf/maps/" TargetMode="External"/><Relationship Id="rId3" Type="http://schemas.openxmlformats.org/officeDocument/2006/relationships/hyperlink" Target="https://qmro.qmul.ac.uk/xmlui/bitstream/handle/123456789/73562/Antichi%20revisiting%20the%20open%20vSwitch%20dataplane%20ten%20years%20later%202021%20Accepted.pdf?sequence=2" TargetMode="External"/><Relationship Id="rId7" Type="http://schemas.openxmlformats.org/officeDocument/2006/relationships/hyperlink" Target="https://sebymiano.github.io/publication/2020-5g-ebpf-mgw/" TargetMode="External"/><Relationship Id="rId12" Type="http://schemas.openxmlformats.org/officeDocument/2006/relationships/hyperlink" Target="https://www.openvswitch.org/support/ovscon2020/" TargetMode="External"/><Relationship Id="rId2" Type="http://schemas.openxmlformats.org/officeDocument/2006/relationships/hyperlink" Target="https://legacy.netdevconf.info/0x14/pub/papers/41/0x14-paper41-talk-paper.pdf" TargetMode="External"/><Relationship Id="rId1" Type="http://schemas.openxmlformats.org/officeDocument/2006/relationships/slideLayout" Target="../slideLayouts/slideLayout7.xml"/><Relationship Id="rId6" Type="http://schemas.openxmlformats.org/officeDocument/2006/relationships/hyperlink" Target="https://webthesis.biblio.polito.it/15302/1/tesi.pdf" TargetMode="External"/><Relationship Id="rId11" Type="http://schemas.openxmlformats.org/officeDocument/2006/relationships/hyperlink" Target="https://github.com/p4lang/switch/blob/master/p4src/openflow.p4" TargetMode="External"/><Relationship Id="rId5" Type="http://schemas.openxmlformats.org/officeDocument/2006/relationships/hyperlink" Target="https://sebymiano.github.io/publication/2021-polycube/" TargetMode="External"/><Relationship Id="rId15" Type="http://schemas.openxmlformats.org/officeDocument/2006/relationships/hyperlink" Target="https://datatracker.ietf.org/doc/html/rfc7348" TargetMode="External"/><Relationship Id="rId10" Type="http://schemas.openxmlformats.org/officeDocument/2006/relationships/hyperlink" Target="https://opennetworking.org/news-and-events/blog/clarifying-the-differences-between-p4-and-openflow/" TargetMode="External"/><Relationship Id="rId4" Type="http://schemas.openxmlformats.org/officeDocument/2006/relationships/hyperlink" Target="https://sebymiano.github.io/publication/2018-fulvio-toward/" TargetMode="External"/><Relationship Id="rId9" Type="http://schemas.openxmlformats.org/officeDocument/2006/relationships/hyperlink" Target="https://arxiv.org/pdf/1908.01889.pdf" TargetMode="External"/><Relationship Id="rId14" Type="http://schemas.openxmlformats.org/officeDocument/2006/relationships/hyperlink" Target="https://datatracker.ietf.org/doc/html/draft-ietf-nvo3-vxlan-gpe-12"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3.xml"/><Relationship Id="rId7" Type="http://schemas.openxmlformats.org/officeDocument/2006/relationships/customXml" Target="../ink/ink4.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png"/><Relationship Id="rId9" Type="http://schemas.openxmlformats.org/officeDocument/2006/relationships/customXml" Target="../ink/ink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8EEDC-9596-5B4D-B7F4-1EFB5684AC6C}"/>
              </a:ext>
            </a:extLst>
          </p:cNvPr>
          <p:cNvSpPr>
            <a:spLocks noGrp="1"/>
          </p:cNvSpPr>
          <p:nvPr>
            <p:ph type="ctrTitle"/>
          </p:nvPr>
        </p:nvSpPr>
        <p:spPr>
          <a:xfrm>
            <a:off x="530351" y="1122362"/>
            <a:ext cx="5341531" cy="2158719"/>
          </a:xfrm>
        </p:spPr>
        <p:txBody>
          <a:bodyPr>
            <a:normAutofit/>
          </a:bodyPr>
          <a:lstStyle/>
          <a:p>
            <a:r>
              <a:rPr lang="en-US" sz="3700" dirty="0"/>
              <a:t>Arion: An intelligent programmable data plane framework</a:t>
            </a:r>
            <a:br>
              <a:rPr lang="en-US" sz="3700" dirty="0"/>
            </a:br>
            <a:r>
              <a:rPr lang="en-US" sz="2700" dirty="0"/>
              <a:t>v0.3</a:t>
            </a:r>
          </a:p>
        </p:txBody>
      </p:sp>
      <p:sp>
        <p:nvSpPr>
          <p:cNvPr id="3" name="Subtitle 2">
            <a:extLst>
              <a:ext uri="{FF2B5EF4-FFF2-40B4-BE49-F238E27FC236}">
                <a16:creationId xmlns:a16="http://schemas.microsoft.com/office/drawing/2014/main" id="{96198495-A495-934E-BB66-5692E5F752CF}"/>
              </a:ext>
            </a:extLst>
          </p:cNvPr>
          <p:cNvSpPr>
            <a:spLocks noGrp="1"/>
          </p:cNvSpPr>
          <p:nvPr>
            <p:ph type="subTitle" idx="1"/>
          </p:nvPr>
        </p:nvSpPr>
        <p:spPr>
          <a:xfrm>
            <a:off x="530352" y="3509963"/>
            <a:ext cx="4839507" cy="1169613"/>
          </a:xfrm>
        </p:spPr>
        <p:txBody>
          <a:bodyPr>
            <a:normAutofit fontScale="92500" lnSpcReduction="10000"/>
          </a:bodyPr>
          <a:lstStyle/>
          <a:p>
            <a:r>
              <a:rPr lang="en-US"/>
              <a:t>Wei Yue</a:t>
            </a:r>
          </a:p>
          <a:p>
            <a:r>
              <a:rPr lang="en-US" dirty="0" err="1"/>
              <a:t>Futurewei</a:t>
            </a:r>
            <a:r>
              <a:rPr lang="en-US" dirty="0"/>
              <a:t> Cloud Lab</a:t>
            </a:r>
          </a:p>
          <a:p>
            <a:r>
              <a:rPr lang="en-US" dirty="0"/>
              <a:t>2/2022</a:t>
            </a:r>
          </a:p>
        </p:txBody>
      </p:sp>
      <p:pic>
        <p:nvPicPr>
          <p:cNvPr id="4" name="Picture 3" descr="Connected sticks shaping polygons background">
            <a:extLst>
              <a:ext uri="{FF2B5EF4-FFF2-40B4-BE49-F238E27FC236}">
                <a16:creationId xmlns:a16="http://schemas.microsoft.com/office/drawing/2014/main" id="{DE166BA6-D950-4D17-ABCC-C0D0FCB1E833}"/>
              </a:ext>
            </a:extLst>
          </p:cNvPr>
          <p:cNvPicPr>
            <a:picLocks noChangeAspect="1"/>
          </p:cNvPicPr>
          <p:nvPr/>
        </p:nvPicPr>
        <p:blipFill rotWithShape="1">
          <a:blip r:embed="rId3"/>
          <a:srcRect l="23021" r="24375" b="-1"/>
          <a:stretch/>
        </p:blipFill>
        <p:spPr>
          <a:xfrm>
            <a:off x="6572505" y="589788"/>
            <a:ext cx="4474978" cy="5678424"/>
          </a:xfrm>
          <a:prstGeom prst="rect">
            <a:avLst/>
          </a:prstGeom>
        </p:spPr>
      </p:pic>
    </p:spTree>
    <p:extLst>
      <p:ext uri="{BB962C8B-B14F-4D97-AF65-F5344CB8AC3E}">
        <p14:creationId xmlns:p14="http://schemas.microsoft.com/office/powerpoint/2010/main" val="365881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7854373A-1D2A-AE44-902A-496CFDEEADFB}"/>
              </a:ext>
            </a:extLst>
          </p:cNvPr>
          <p:cNvPicPr>
            <a:picLocks noChangeAspect="1"/>
          </p:cNvPicPr>
          <p:nvPr/>
        </p:nvPicPr>
        <p:blipFill>
          <a:blip r:embed="rId2"/>
          <a:stretch>
            <a:fillRect/>
          </a:stretch>
        </p:blipFill>
        <p:spPr>
          <a:xfrm>
            <a:off x="711660" y="785203"/>
            <a:ext cx="9535422" cy="5490091"/>
          </a:xfrm>
          <a:prstGeom prst="rect">
            <a:avLst/>
          </a:prstGeom>
          <a:noFill/>
          <a:ln>
            <a:solidFill>
              <a:srgbClr val="00B050"/>
            </a:solidFill>
          </a:ln>
        </p:spPr>
      </p:pic>
      <p:sp>
        <p:nvSpPr>
          <p:cNvPr id="5" name="TextBox 4">
            <a:extLst>
              <a:ext uri="{FF2B5EF4-FFF2-40B4-BE49-F238E27FC236}">
                <a16:creationId xmlns:a16="http://schemas.microsoft.com/office/drawing/2014/main" id="{5DBBE004-9113-A24F-993B-2DCE90A8711A}"/>
              </a:ext>
            </a:extLst>
          </p:cNvPr>
          <p:cNvSpPr txBox="1"/>
          <p:nvPr/>
        </p:nvSpPr>
        <p:spPr>
          <a:xfrm>
            <a:off x="711660" y="299999"/>
            <a:ext cx="2721066" cy="400110"/>
          </a:xfrm>
          <a:prstGeom prst="rect">
            <a:avLst/>
          </a:prstGeom>
          <a:noFill/>
        </p:spPr>
        <p:txBody>
          <a:bodyPr wrap="none" rtlCol="0">
            <a:spAutoFit/>
          </a:bodyPr>
          <a:lstStyle/>
          <a:p>
            <a:r>
              <a:rPr lang="en-US" sz="2000" b="1" dirty="0">
                <a:solidFill>
                  <a:srgbClr val="00B050"/>
                </a:solidFill>
                <a:latin typeface="+mj-lt"/>
              </a:rPr>
              <a:t>1. Fast Packet Processing</a:t>
            </a:r>
          </a:p>
        </p:txBody>
      </p:sp>
      <p:sp>
        <p:nvSpPr>
          <p:cNvPr id="2" name="TextBox 1">
            <a:extLst>
              <a:ext uri="{FF2B5EF4-FFF2-40B4-BE49-F238E27FC236}">
                <a16:creationId xmlns:a16="http://schemas.microsoft.com/office/drawing/2014/main" id="{FCFEF6A9-0897-E449-806C-80DD1E0EEFC3}"/>
              </a:ext>
            </a:extLst>
          </p:cNvPr>
          <p:cNvSpPr txBox="1"/>
          <p:nvPr/>
        </p:nvSpPr>
        <p:spPr>
          <a:xfrm>
            <a:off x="711660" y="785203"/>
            <a:ext cx="1771564" cy="369332"/>
          </a:xfrm>
          <a:prstGeom prst="rect">
            <a:avLst/>
          </a:prstGeom>
          <a:noFill/>
        </p:spPr>
        <p:txBody>
          <a:bodyPr wrap="square" rtlCol="0">
            <a:spAutoFit/>
          </a:bodyPr>
          <a:lstStyle/>
          <a:p>
            <a:r>
              <a:rPr lang="en-US" b="1" dirty="0">
                <a:solidFill>
                  <a:srgbClr val="00B050"/>
                </a:solidFill>
                <a:latin typeface="+mj-lt"/>
              </a:rPr>
              <a:t>XDP/</a:t>
            </a:r>
            <a:r>
              <a:rPr lang="en-US" b="1" dirty="0" err="1">
                <a:solidFill>
                  <a:srgbClr val="00B050"/>
                </a:solidFill>
                <a:latin typeface="+mj-lt"/>
              </a:rPr>
              <a:t>eBPF</a:t>
            </a:r>
            <a:r>
              <a:rPr lang="en-US" b="1" dirty="0">
                <a:solidFill>
                  <a:srgbClr val="00B050"/>
                </a:solidFill>
                <a:latin typeface="+mj-lt"/>
              </a:rPr>
              <a:t> basics</a:t>
            </a:r>
          </a:p>
        </p:txBody>
      </p:sp>
    </p:spTree>
    <p:extLst>
      <p:ext uri="{BB962C8B-B14F-4D97-AF65-F5344CB8AC3E}">
        <p14:creationId xmlns:p14="http://schemas.microsoft.com/office/powerpoint/2010/main" val="2178440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96661AC-5FBC-024A-A02D-980402F7A2E6}"/>
                  </a:ext>
                </a:extLst>
              </p14:cNvPr>
              <p14:cNvContentPartPr/>
              <p14:nvPr/>
            </p14:nvContentPartPr>
            <p14:xfrm>
              <a:off x="-388733" y="788067"/>
              <a:ext cx="360" cy="360"/>
            </p14:xfrm>
          </p:contentPart>
        </mc:Choice>
        <mc:Fallback xmlns="">
          <p:pic>
            <p:nvPicPr>
              <p:cNvPr id="9" name="Ink 8">
                <a:extLst>
                  <a:ext uri="{FF2B5EF4-FFF2-40B4-BE49-F238E27FC236}">
                    <a16:creationId xmlns:a16="http://schemas.microsoft.com/office/drawing/2014/main" id="{196661AC-5FBC-024A-A02D-980402F7A2E6}"/>
                  </a:ext>
                </a:extLst>
              </p:cNvPr>
              <p:cNvPicPr/>
              <p:nvPr/>
            </p:nvPicPr>
            <p:blipFill>
              <a:blip r:embed="rId4"/>
              <a:stretch>
                <a:fillRect/>
              </a:stretch>
            </p:blipFill>
            <p:spPr>
              <a:xfrm>
                <a:off x="-393053" y="783747"/>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7" name="Ink 66">
                <a:extLst>
                  <a:ext uri="{FF2B5EF4-FFF2-40B4-BE49-F238E27FC236}">
                    <a16:creationId xmlns:a16="http://schemas.microsoft.com/office/drawing/2014/main" id="{772904F4-78EE-F240-9BDD-4501AB9669C4}"/>
                  </a:ext>
                </a:extLst>
              </p14:cNvPr>
              <p14:cNvContentPartPr/>
              <p14:nvPr/>
            </p14:nvContentPartPr>
            <p14:xfrm>
              <a:off x="2812467" y="589073"/>
              <a:ext cx="360" cy="360"/>
            </p14:xfrm>
          </p:contentPart>
        </mc:Choice>
        <mc:Fallback xmlns="">
          <p:pic>
            <p:nvPicPr>
              <p:cNvPr id="67" name="Ink 66">
                <a:extLst>
                  <a:ext uri="{FF2B5EF4-FFF2-40B4-BE49-F238E27FC236}">
                    <a16:creationId xmlns:a16="http://schemas.microsoft.com/office/drawing/2014/main" id="{772904F4-78EE-F240-9BDD-4501AB9669C4}"/>
                  </a:ext>
                </a:extLst>
              </p:cNvPr>
              <p:cNvPicPr/>
              <p:nvPr/>
            </p:nvPicPr>
            <p:blipFill>
              <a:blip r:embed="rId6"/>
              <a:stretch>
                <a:fillRect/>
              </a:stretch>
            </p:blipFill>
            <p:spPr>
              <a:xfrm>
                <a:off x="2808147" y="584753"/>
                <a:ext cx="9000" cy="9000"/>
              </a:xfrm>
              <a:prstGeom prst="rect">
                <a:avLst/>
              </a:prstGeom>
            </p:spPr>
          </p:pic>
        </mc:Fallback>
      </mc:AlternateContent>
      <p:sp>
        <p:nvSpPr>
          <p:cNvPr id="16" name="TextBox 15">
            <a:extLst>
              <a:ext uri="{FF2B5EF4-FFF2-40B4-BE49-F238E27FC236}">
                <a16:creationId xmlns:a16="http://schemas.microsoft.com/office/drawing/2014/main" id="{677C3945-7023-7B48-A187-2AB8DEA84B75}"/>
              </a:ext>
            </a:extLst>
          </p:cNvPr>
          <p:cNvSpPr txBox="1"/>
          <p:nvPr/>
        </p:nvSpPr>
        <p:spPr>
          <a:xfrm>
            <a:off x="308248" y="820244"/>
            <a:ext cx="8300900" cy="2831544"/>
          </a:xfrm>
          <a:prstGeom prst="rect">
            <a:avLst/>
          </a:prstGeom>
          <a:noFill/>
          <a:ln>
            <a:solidFill>
              <a:schemeClr val="tx2"/>
            </a:solidFill>
          </a:ln>
        </p:spPr>
        <p:txBody>
          <a:bodyPr wrap="square" rtlCol="0">
            <a:spAutoFit/>
          </a:bodyPr>
          <a:lstStyle/>
          <a:p>
            <a:r>
              <a:rPr lang="en-US" b="1" dirty="0">
                <a:solidFill>
                  <a:srgbClr val="00B050"/>
                </a:solidFill>
                <a:latin typeface="+mj-lt"/>
              </a:rPr>
              <a:t>Packet flow</a:t>
            </a:r>
          </a:p>
          <a:p>
            <a:r>
              <a:rPr lang="en-US" sz="1600" dirty="0"/>
              <a:t>0.   Packets are routed to specific </a:t>
            </a:r>
            <a:r>
              <a:rPr lang="en-US" sz="1600" dirty="0" err="1"/>
              <a:t>ArionWing</a:t>
            </a:r>
            <a:r>
              <a:rPr lang="en-US" sz="1600" dirty="0"/>
              <a:t> based on </a:t>
            </a:r>
            <a:r>
              <a:rPr lang="en-US" sz="1600" dirty="0" err="1"/>
              <a:t>vni+destSubnet</a:t>
            </a:r>
            <a:r>
              <a:rPr lang="en-US" sz="1600" dirty="0"/>
              <a:t>;</a:t>
            </a:r>
          </a:p>
          <a:p>
            <a:pPr marL="342900" indent="-342900">
              <a:buFont typeface="+mj-lt"/>
              <a:buAutoNum type="arabicPeriod"/>
            </a:pPr>
            <a:r>
              <a:rPr lang="en-US" sz="1600" dirty="0"/>
              <a:t>Packet arrives at </a:t>
            </a:r>
            <a:r>
              <a:rPr lang="en-US" sz="1600" dirty="0" err="1"/>
              <a:t>ArionWing</a:t>
            </a:r>
            <a:r>
              <a:rPr lang="en-US" sz="1600" dirty="0"/>
              <a:t>;</a:t>
            </a:r>
          </a:p>
          <a:p>
            <a:pPr marL="342900" indent="-342900">
              <a:buFont typeface="+mj-lt"/>
              <a:buAutoNum type="arabicPeriod"/>
            </a:pPr>
            <a:r>
              <a:rPr lang="en-US" sz="1600" dirty="0"/>
              <a:t>If there are rules in </a:t>
            </a:r>
            <a:r>
              <a:rPr lang="en-US" sz="1600" dirty="0" err="1"/>
              <a:t>eBPF</a:t>
            </a:r>
            <a:r>
              <a:rPr lang="en-US" sz="1600" dirty="0"/>
              <a:t> map to handle it locally;</a:t>
            </a:r>
          </a:p>
          <a:p>
            <a:pPr marL="342900" indent="-342900">
              <a:buFont typeface="+mj-lt"/>
              <a:buAutoNum type="arabicPeriod"/>
            </a:pPr>
            <a:r>
              <a:rPr lang="en-US" sz="1600" dirty="0"/>
              <a:t>Processing it and send to destination CN;</a:t>
            </a:r>
          </a:p>
          <a:p>
            <a:pPr marL="342900" indent="-342900">
              <a:buFont typeface="+mj-lt"/>
              <a:buAutoNum type="arabicPeriod"/>
            </a:pPr>
            <a:r>
              <a:rPr lang="en-US" sz="1600" dirty="0"/>
              <a:t>Or, forward pkt to next </a:t>
            </a:r>
            <a:r>
              <a:rPr lang="en-US" sz="1600" dirty="0" err="1"/>
              <a:t>ArionWing</a:t>
            </a:r>
            <a:r>
              <a:rPr lang="en-US" sz="1600" dirty="0"/>
              <a:t>(designated one);</a:t>
            </a:r>
          </a:p>
          <a:p>
            <a:pPr marL="342900" indent="-342900">
              <a:buFont typeface="+mj-lt"/>
              <a:buAutoNum type="arabicPeriod"/>
            </a:pPr>
            <a:r>
              <a:rPr lang="en-US" sz="1600" dirty="0"/>
              <a:t>      Check local </a:t>
            </a:r>
            <a:r>
              <a:rPr lang="en-US" sz="1600" dirty="0" err="1"/>
              <a:t>eBPF</a:t>
            </a:r>
            <a:r>
              <a:rPr lang="en-US" sz="1600" dirty="0"/>
              <a:t> map for rules;</a:t>
            </a:r>
          </a:p>
          <a:p>
            <a:pPr marL="342900" indent="-342900">
              <a:buFont typeface="+mj-lt"/>
              <a:buAutoNum type="arabicPeriod"/>
            </a:pPr>
            <a:r>
              <a:rPr lang="en-US" sz="1600" dirty="0"/>
              <a:t>      Processing it and send to destination CN.</a:t>
            </a:r>
          </a:p>
          <a:p>
            <a:pPr marL="342900" indent="-342900">
              <a:buFont typeface="+mj-lt"/>
              <a:buAutoNum type="arabicPeriod"/>
            </a:pPr>
            <a:r>
              <a:rPr lang="en-US" sz="1600" dirty="0"/>
              <a:t>Or, forward to user space process which has remaining flow rules.</a:t>
            </a:r>
          </a:p>
          <a:p>
            <a:pPr marL="342900" indent="-342900">
              <a:buFont typeface="+mj-lt"/>
              <a:buAutoNum type="arabicPeriod"/>
            </a:pPr>
            <a:r>
              <a:rPr lang="en-US" sz="1600" dirty="0"/>
              <a:t>      Processing it and send to destination CN. </a:t>
            </a:r>
          </a:p>
          <a:p>
            <a:pPr marL="342900" indent="-342900">
              <a:buFont typeface="+mj-lt"/>
              <a:buAutoNum type="arabicPeriod"/>
            </a:pPr>
            <a:r>
              <a:rPr lang="en-US" sz="1600" dirty="0"/>
              <a:t>Elephant flow notifying back to source CN</a:t>
            </a:r>
          </a:p>
        </p:txBody>
      </p:sp>
      <p:sp>
        <p:nvSpPr>
          <p:cNvPr id="136" name="TextBox 135">
            <a:extLst>
              <a:ext uri="{FF2B5EF4-FFF2-40B4-BE49-F238E27FC236}">
                <a16:creationId xmlns:a16="http://schemas.microsoft.com/office/drawing/2014/main" id="{3D5292D4-20F0-D846-A4DA-8FFC1F0511D4}"/>
              </a:ext>
            </a:extLst>
          </p:cNvPr>
          <p:cNvSpPr txBox="1"/>
          <p:nvPr/>
        </p:nvSpPr>
        <p:spPr>
          <a:xfrm>
            <a:off x="8836265" y="820244"/>
            <a:ext cx="2529585" cy="3570208"/>
          </a:xfrm>
          <a:prstGeom prst="rect">
            <a:avLst/>
          </a:prstGeom>
          <a:noFill/>
        </p:spPr>
        <p:txBody>
          <a:bodyPr wrap="square">
            <a:spAutoFit/>
          </a:bodyPr>
          <a:lstStyle/>
          <a:p>
            <a:r>
              <a:rPr lang="en-US" dirty="0">
                <a:latin typeface="+mj-lt"/>
              </a:rPr>
              <a:t>Notes</a:t>
            </a:r>
          </a:p>
          <a:p>
            <a:endParaRPr lang="en-US" sz="1200" dirty="0"/>
          </a:p>
          <a:p>
            <a:pPr marL="285750" indent="-285750">
              <a:buFont typeface="Arial" panose="020B0604020202020204" pitchFamily="34" charset="0"/>
              <a:buChar char="•"/>
            </a:pPr>
            <a:r>
              <a:rPr lang="en-US" sz="1400" dirty="0"/>
              <a:t>1,2,3 are for within VPC flow;</a:t>
            </a:r>
          </a:p>
          <a:p>
            <a:pPr marL="285750" indent="-285750">
              <a:buFont typeface="Arial" panose="020B0604020202020204" pitchFamily="34" charset="0"/>
              <a:buChar char="•"/>
            </a:pPr>
            <a:r>
              <a:rPr lang="en-US" sz="1400" dirty="0"/>
              <a:t>4,5,6 are for within VPC flow or cross VPC flow;</a:t>
            </a:r>
          </a:p>
          <a:p>
            <a:pPr marL="285750" indent="-285750">
              <a:buFont typeface="Arial" panose="020B0604020202020204" pitchFamily="34" charset="0"/>
              <a:buChar char="•"/>
            </a:pPr>
            <a:r>
              <a:rPr lang="en-US" sz="1400" dirty="0"/>
              <a:t>7,8 are with fall back process when all Arion Wings(N) within one group fails or the clients(CN) messed up routing process.</a:t>
            </a:r>
          </a:p>
          <a:p>
            <a:pPr marL="285750" indent="-285750">
              <a:buFont typeface="Arial" panose="020B0604020202020204" pitchFamily="34" charset="0"/>
              <a:buChar char="•"/>
            </a:pPr>
            <a:r>
              <a:rPr lang="en-US" sz="1400" dirty="0"/>
              <a:t>Per flow stats are collected and elephant flow are identified and notified back to source CN in 9.</a:t>
            </a:r>
          </a:p>
          <a:p>
            <a:pPr marL="285750" indent="-285750">
              <a:buFont typeface="Arial" panose="020B0604020202020204" pitchFamily="34" charset="0"/>
              <a:buChar char="•"/>
            </a:pPr>
            <a:endParaRPr lang="en-US" sz="1400" dirty="0"/>
          </a:p>
        </p:txBody>
      </p:sp>
      <p:grpSp>
        <p:nvGrpSpPr>
          <p:cNvPr id="161" name="Group 160">
            <a:extLst>
              <a:ext uri="{FF2B5EF4-FFF2-40B4-BE49-F238E27FC236}">
                <a16:creationId xmlns:a16="http://schemas.microsoft.com/office/drawing/2014/main" id="{8B6D9F3D-65DC-B741-BF9A-B03301771C91}"/>
              </a:ext>
            </a:extLst>
          </p:cNvPr>
          <p:cNvGrpSpPr/>
          <p:nvPr/>
        </p:nvGrpSpPr>
        <p:grpSpPr>
          <a:xfrm>
            <a:off x="294808" y="3665273"/>
            <a:ext cx="8290958" cy="3057548"/>
            <a:chOff x="429279" y="3393804"/>
            <a:chExt cx="8290958" cy="3057548"/>
          </a:xfrm>
        </p:grpSpPr>
        <p:grpSp>
          <p:nvGrpSpPr>
            <p:cNvPr id="30" name="Group 29">
              <a:extLst>
                <a:ext uri="{FF2B5EF4-FFF2-40B4-BE49-F238E27FC236}">
                  <a16:creationId xmlns:a16="http://schemas.microsoft.com/office/drawing/2014/main" id="{74F60B4F-4AE1-614C-8249-31B027369369}"/>
                </a:ext>
              </a:extLst>
            </p:cNvPr>
            <p:cNvGrpSpPr/>
            <p:nvPr/>
          </p:nvGrpSpPr>
          <p:grpSpPr>
            <a:xfrm>
              <a:off x="7198948" y="3555105"/>
              <a:ext cx="1383443" cy="2363488"/>
              <a:chOff x="5579400" y="3965550"/>
              <a:chExt cx="1085561" cy="2024875"/>
            </a:xfrm>
          </p:grpSpPr>
          <p:sp>
            <p:nvSpPr>
              <p:cNvPr id="17" name="Rectangle 16">
                <a:extLst>
                  <a:ext uri="{FF2B5EF4-FFF2-40B4-BE49-F238E27FC236}">
                    <a16:creationId xmlns:a16="http://schemas.microsoft.com/office/drawing/2014/main" id="{46DCA418-9982-1745-B67B-1C863ABF507E}"/>
                  </a:ext>
                </a:extLst>
              </p:cNvPr>
              <p:cNvSpPr/>
              <p:nvPr/>
            </p:nvSpPr>
            <p:spPr>
              <a:xfrm>
                <a:off x="5579401" y="3965550"/>
                <a:ext cx="1085560" cy="20248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32221A36-4C35-F74A-B47C-2B2B212439E0}"/>
                  </a:ext>
                </a:extLst>
              </p:cNvPr>
              <p:cNvCxnSpPr>
                <a:cxnSpLocks/>
              </p:cNvCxnSpPr>
              <p:nvPr/>
            </p:nvCxnSpPr>
            <p:spPr>
              <a:xfrm>
                <a:off x="5579400" y="5245358"/>
                <a:ext cx="1085561"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3" name="Round Single Corner Rectangle 22">
                <a:extLst>
                  <a:ext uri="{FF2B5EF4-FFF2-40B4-BE49-F238E27FC236}">
                    <a16:creationId xmlns:a16="http://schemas.microsoft.com/office/drawing/2014/main" id="{03844FEF-0985-734C-BE54-26F77B7CB20E}"/>
                  </a:ext>
                </a:extLst>
              </p:cNvPr>
              <p:cNvSpPr/>
              <p:nvPr/>
            </p:nvSpPr>
            <p:spPr>
              <a:xfrm>
                <a:off x="5786775" y="5262805"/>
                <a:ext cx="704468" cy="132898"/>
              </a:xfrm>
              <a:prstGeom prst="round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a:solidFill>
                      <a:schemeClr val="tx1"/>
                    </a:solidFill>
                  </a:rPr>
                  <a:t>eBPF</a:t>
                </a:r>
                <a:r>
                  <a:rPr lang="en-US" sz="700" dirty="0">
                    <a:solidFill>
                      <a:schemeClr val="tx1"/>
                    </a:solidFill>
                  </a:rPr>
                  <a:t> Map</a:t>
                </a:r>
              </a:p>
            </p:txBody>
          </p:sp>
          <p:sp>
            <p:nvSpPr>
              <p:cNvPr id="24" name="Round Single Corner Rectangle 23">
                <a:extLst>
                  <a:ext uri="{FF2B5EF4-FFF2-40B4-BE49-F238E27FC236}">
                    <a16:creationId xmlns:a16="http://schemas.microsoft.com/office/drawing/2014/main" id="{8A8D561B-8E28-D24E-8AFA-B25C8E53996F}"/>
                  </a:ext>
                </a:extLst>
              </p:cNvPr>
              <p:cNvSpPr/>
              <p:nvPr/>
            </p:nvSpPr>
            <p:spPr>
              <a:xfrm>
                <a:off x="5786776" y="5760535"/>
                <a:ext cx="704468" cy="229890"/>
              </a:xfrm>
              <a:prstGeom prst="round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XDP/</a:t>
                </a:r>
                <a:r>
                  <a:rPr lang="en-US" sz="800" dirty="0" err="1">
                    <a:solidFill>
                      <a:schemeClr val="tx1"/>
                    </a:solidFill>
                  </a:rPr>
                  <a:t>eBPF</a:t>
                </a:r>
                <a:endParaRPr lang="en-US" sz="800" dirty="0">
                  <a:solidFill>
                    <a:schemeClr val="tx1"/>
                  </a:solidFill>
                </a:endParaRPr>
              </a:p>
            </p:txBody>
          </p:sp>
          <p:sp>
            <p:nvSpPr>
              <p:cNvPr id="28" name="Rectangle 27">
                <a:extLst>
                  <a:ext uri="{FF2B5EF4-FFF2-40B4-BE49-F238E27FC236}">
                    <a16:creationId xmlns:a16="http://schemas.microsoft.com/office/drawing/2014/main" id="{3702D079-DE87-024C-80C4-F88D3440DAAB}"/>
                  </a:ext>
                </a:extLst>
              </p:cNvPr>
              <p:cNvSpPr/>
              <p:nvPr/>
            </p:nvSpPr>
            <p:spPr>
              <a:xfrm>
                <a:off x="5598496" y="4182014"/>
                <a:ext cx="704468" cy="22989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Arion Agent</a:t>
                </a:r>
              </a:p>
            </p:txBody>
          </p:sp>
        </p:grpSp>
        <p:grpSp>
          <p:nvGrpSpPr>
            <p:cNvPr id="31" name="Group 30">
              <a:extLst>
                <a:ext uri="{FF2B5EF4-FFF2-40B4-BE49-F238E27FC236}">
                  <a16:creationId xmlns:a16="http://schemas.microsoft.com/office/drawing/2014/main" id="{B3C356FB-E537-8A46-A7A4-2D9B0F88570A}"/>
                </a:ext>
              </a:extLst>
            </p:cNvPr>
            <p:cNvGrpSpPr/>
            <p:nvPr/>
          </p:nvGrpSpPr>
          <p:grpSpPr>
            <a:xfrm>
              <a:off x="5138816" y="3555105"/>
              <a:ext cx="1383443" cy="2363488"/>
              <a:chOff x="5579400" y="3965550"/>
              <a:chExt cx="1085561" cy="2024875"/>
            </a:xfrm>
          </p:grpSpPr>
          <p:sp>
            <p:nvSpPr>
              <p:cNvPr id="32" name="Rectangle 31">
                <a:extLst>
                  <a:ext uri="{FF2B5EF4-FFF2-40B4-BE49-F238E27FC236}">
                    <a16:creationId xmlns:a16="http://schemas.microsoft.com/office/drawing/2014/main" id="{1C99D1C6-E5EE-844F-AF0D-D1BBE4A8584A}"/>
                  </a:ext>
                </a:extLst>
              </p:cNvPr>
              <p:cNvSpPr/>
              <p:nvPr/>
            </p:nvSpPr>
            <p:spPr>
              <a:xfrm>
                <a:off x="5579401" y="3965550"/>
                <a:ext cx="1085560" cy="20248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62023D1A-10F0-944C-9811-BFB7DE833AB2}"/>
                  </a:ext>
                </a:extLst>
              </p:cNvPr>
              <p:cNvCxnSpPr>
                <a:cxnSpLocks/>
              </p:cNvCxnSpPr>
              <p:nvPr/>
            </p:nvCxnSpPr>
            <p:spPr>
              <a:xfrm>
                <a:off x="5579400" y="5245358"/>
                <a:ext cx="1085561"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3" name="Round Single Corner Rectangle 32">
                <a:extLst>
                  <a:ext uri="{FF2B5EF4-FFF2-40B4-BE49-F238E27FC236}">
                    <a16:creationId xmlns:a16="http://schemas.microsoft.com/office/drawing/2014/main" id="{C3D89486-9132-1B46-AC91-97A5557F47E9}"/>
                  </a:ext>
                </a:extLst>
              </p:cNvPr>
              <p:cNvSpPr/>
              <p:nvPr/>
            </p:nvSpPr>
            <p:spPr>
              <a:xfrm>
                <a:off x="5779404" y="5264967"/>
                <a:ext cx="631024" cy="132898"/>
              </a:xfrm>
              <a:prstGeom prst="round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a:solidFill>
                      <a:schemeClr val="tx1"/>
                    </a:solidFill>
                  </a:rPr>
                  <a:t>eBPF</a:t>
                </a:r>
                <a:r>
                  <a:rPr lang="en-US" sz="600" dirty="0">
                    <a:solidFill>
                      <a:schemeClr val="tx1"/>
                    </a:solidFill>
                  </a:rPr>
                  <a:t> Map</a:t>
                </a:r>
              </a:p>
            </p:txBody>
          </p:sp>
          <p:sp>
            <p:nvSpPr>
              <p:cNvPr id="34" name="Round Single Corner Rectangle 33">
                <a:extLst>
                  <a:ext uri="{FF2B5EF4-FFF2-40B4-BE49-F238E27FC236}">
                    <a16:creationId xmlns:a16="http://schemas.microsoft.com/office/drawing/2014/main" id="{966754F9-9920-5B43-B775-0352724C8736}"/>
                  </a:ext>
                </a:extLst>
              </p:cNvPr>
              <p:cNvSpPr/>
              <p:nvPr/>
            </p:nvSpPr>
            <p:spPr>
              <a:xfrm>
                <a:off x="5786776" y="5760535"/>
                <a:ext cx="704468" cy="229890"/>
              </a:xfrm>
              <a:prstGeom prst="round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XDP/</a:t>
                </a:r>
                <a:r>
                  <a:rPr lang="en-US" sz="800" dirty="0" err="1">
                    <a:solidFill>
                      <a:schemeClr val="tx1"/>
                    </a:solidFill>
                  </a:rPr>
                  <a:t>eBPF</a:t>
                </a:r>
                <a:endParaRPr lang="en-US" sz="800" dirty="0">
                  <a:solidFill>
                    <a:schemeClr val="tx1"/>
                  </a:solidFill>
                </a:endParaRPr>
              </a:p>
            </p:txBody>
          </p:sp>
          <p:sp>
            <p:nvSpPr>
              <p:cNvPr id="36" name="Rectangle 35">
                <a:extLst>
                  <a:ext uri="{FF2B5EF4-FFF2-40B4-BE49-F238E27FC236}">
                    <a16:creationId xmlns:a16="http://schemas.microsoft.com/office/drawing/2014/main" id="{A2F3D17E-FD2B-DA45-A440-515C3B453A3B}"/>
                  </a:ext>
                </a:extLst>
              </p:cNvPr>
              <p:cNvSpPr/>
              <p:nvPr/>
            </p:nvSpPr>
            <p:spPr>
              <a:xfrm>
                <a:off x="5619004" y="4181247"/>
                <a:ext cx="657731" cy="22989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Arion Agent</a:t>
                </a:r>
              </a:p>
            </p:txBody>
          </p:sp>
        </p:grpSp>
        <p:sp>
          <p:nvSpPr>
            <p:cNvPr id="38" name="Rectangle 37">
              <a:extLst>
                <a:ext uri="{FF2B5EF4-FFF2-40B4-BE49-F238E27FC236}">
                  <a16:creationId xmlns:a16="http://schemas.microsoft.com/office/drawing/2014/main" id="{AF564904-FF5F-DE4B-9729-311FC5653B7B}"/>
                </a:ext>
              </a:extLst>
            </p:cNvPr>
            <p:cNvSpPr/>
            <p:nvPr/>
          </p:nvSpPr>
          <p:spPr>
            <a:xfrm>
              <a:off x="2949683" y="3562336"/>
              <a:ext cx="1383442" cy="23634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88887D76-A565-D143-BE28-CDEE517BB355}"/>
                </a:ext>
              </a:extLst>
            </p:cNvPr>
            <p:cNvCxnSpPr>
              <a:cxnSpLocks/>
            </p:cNvCxnSpPr>
            <p:nvPr/>
          </p:nvCxnSpPr>
          <p:spPr>
            <a:xfrm>
              <a:off x="2949682" y="5056162"/>
              <a:ext cx="1383443"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9" name="Round Single Corner Rectangle 38">
              <a:extLst>
                <a:ext uri="{FF2B5EF4-FFF2-40B4-BE49-F238E27FC236}">
                  <a16:creationId xmlns:a16="http://schemas.microsoft.com/office/drawing/2014/main" id="{A35462F9-693C-9E48-B05E-F7DDA00FEB3E}"/>
                </a:ext>
              </a:extLst>
            </p:cNvPr>
            <p:cNvSpPr/>
            <p:nvPr/>
          </p:nvSpPr>
          <p:spPr>
            <a:xfrm>
              <a:off x="3256054" y="5079050"/>
              <a:ext cx="821644" cy="155122"/>
            </a:xfrm>
            <a:prstGeom prst="round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a:solidFill>
                    <a:schemeClr val="tx1"/>
                  </a:solidFill>
                </a:rPr>
                <a:t>eBPF</a:t>
              </a:r>
              <a:r>
                <a:rPr lang="en-US" sz="700" dirty="0">
                  <a:solidFill>
                    <a:schemeClr val="tx1"/>
                  </a:solidFill>
                </a:rPr>
                <a:t> Maps</a:t>
              </a:r>
            </a:p>
          </p:txBody>
        </p:sp>
        <p:sp>
          <p:nvSpPr>
            <p:cNvPr id="40" name="Round Single Corner Rectangle 39">
              <a:extLst>
                <a:ext uri="{FF2B5EF4-FFF2-40B4-BE49-F238E27FC236}">
                  <a16:creationId xmlns:a16="http://schemas.microsoft.com/office/drawing/2014/main" id="{D72A6191-DAEF-F64F-95D2-CD1755FCC2DC}"/>
                </a:ext>
              </a:extLst>
            </p:cNvPr>
            <p:cNvSpPr/>
            <p:nvPr/>
          </p:nvSpPr>
          <p:spPr>
            <a:xfrm>
              <a:off x="3213963" y="5657490"/>
              <a:ext cx="897777" cy="268334"/>
            </a:xfrm>
            <a:prstGeom prst="round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XDP/</a:t>
              </a:r>
              <a:r>
                <a:rPr lang="en-US" sz="800" dirty="0" err="1">
                  <a:solidFill>
                    <a:schemeClr val="tx1"/>
                  </a:solidFill>
                </a:rPr>
                <a:t>eBPF</a:t>
              </a:r>
              <a:endParaRPr lang="en-US" sz="800" dirty="0">
                <a:solidFill>
                  <a:schemeClr val="tx1"/>
                </a:solidFill>
              </a:endParaRPr>
            </a:p>
          </p:txBody>
        </p:sp>
        <p:sp>
          <p:nvSpPr>
            <p:cNvPr id="42" name="Rectangle 41">
              <a:extLst>
                <a:ext uri="{FF2B5EF4-FFF2-40B4-BE49-F238E27FC236}">
                  <a16:creationId xmlns:a16="http://schemas.microsoft.com/office/drawing/2014/main" id="{764AFD50-2B3B-6548-86A8-534EB6EEF579}"/>
                </a:ext>
              </a:extLst>
            </p:cNvPr>
            <p:cNvSpPr/>
            <p:nvPr/>
          </p:nvSpPr>
          <p:spPr>
            <a:xfrm>
              <a:off x="3026197" y="3800631"/>
              <a:ext cx="857609" cy="268334"/>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Arion Agent</a:t>
              </a:r>
            </a:p>
          </p:txBody>
        </p:sp>
        <p:sp>
          <p:nvSpPr>
            <p:cNvPr id="56" name="TextBox 55">
              <a:extLst>
                <a:ext uri="{FF2B5EF4-FFF2-40B4-BE49-F238E27FC236}">
                  <a16:creationId xmlns:a16="http://schemas.microsoft.com/office/drawing/2014/main" id="{96BB6F50-C1D9-4140-B20F-B016C8CCFC20}"/>
                </a:ext>
              </a:extLst>
            </p:cNvPr>
            <p:cNvSpPr txBox="1"/>
            <p:nvPr/>
          </p:nvSpPr>
          <p:spPr>
            <a:xfrm>
              <a:off x="3829969" y="4850522"/>
              <a:ext cx="591699" cy="184666"/>
            </a:xfrm>
            <a:prstGeom prst="rect">
              <a:avLst/>
            </a:prstGeom>
            <a:noFill/>
          </p:spPr>
          <p:txBody>
            <a:bodyPr wrap="square" rtlCol="0">
              <a:spAutoFit/>
            </a:bodyPr>
            <a:lstStyle/>
            <a:p>
              <a:r>
                <a:rPr lang="en-US" sz="600" dirty="0"/>
                <a:t>User Space</a:t>
              </a:r>
            </a:p>
          </p:txBody>
        </p:sp>
        <p:sp>
          <p:nvSpPr>
            <p:cNvPr id="57" name="TextBox 56">
              <a:extLst>
                <a:ext uri="{FF2B5EF4-FFF2-40B4-BE49-F238E27FC236}">
                  <a16:creationId xmlns:a16="http://schemas.microsoft.com/office/drawing/2014/main" id="{3486D7B5-3C67-2240-BF8A-45F686C0BB18}"/>
                </a:ext>
              </a:extLst>
            </p:cNvPr>
            <p:cNvSpPr txBox="1"/>
            <p:nvPr/>
          </p:nvSpPr>
          <p:spPr>
            <a:xfrm>
              <a:off x="2890318" y="5250569"/>
              <a:ext cx="818733" cy="184666"/>
            </a:xfrm>
            <a:prstGeom prst="rect">
              <a:avLst/>
            </a:prstGeom>
            <a:noFill/>
          </p:spPr>
          <p:txBody>
            <a:bodyPr wrap="square" rtlCol="0">
              <a:spAutoFit/>
            </a:bodyPr>
            <a:lstStyle/>
            <a:p>
              <a:r>
                <a:rPr lang="en-US" sz="600" dirty="0"/>
                <a:t>Kernel Space</a:t>
              </a:r>
            </a:p>
          </p:txBody>
        </p:sp>
        <p:cxnSp>
          <p:nvCxnSpPr>
            <p:cNvPr id="66" name="Straight Connector 65">
              <a:extLst>
                <a:ext uri="{FF2B5EF4-FFF2-40B4-BE49-F238E27FC236}">
                  <a16:creationId xmlns:a16="http://schemas.microsoft.com/office/drawing/2014/main" id="{F605CDC4-1D01-3741-A798-F1C7FC541781}"/>
                </a:ext>
              </a:extLst>
            </p:cNvPr>
            <p:cNvCxnSpPr>
              <a:cxnSpLocks/>
            </p:cNvCxnSpPr>
            <p:nvPr/>
          </p:nvCxnSpPr>
          <p:spPr>
            <a:xfrm>
              <a:off x="6644424" y="4744080"/>
              <a:ext cx="489398" cy="0"/>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112" name="TextBox 111">
              <a:extLst>
                <a:ext uri="{FF2B5EF4-FFF2-40B4-BE49-F238E27FC236}">
                  <a16:creationId xmlns:a16="http://schemas.microsoft.com/office/drawing/2014/main" id="{968EC34F-EB98-534E-940F-8C98E35113FD}"/>
                </a:ext>
              </a:extLst>
            </p:cNvPr>
            <p:cNvSpPr txBox="1"/>
            <p:nvPr/>
          </p:nvSpPr>
          <p:spPr>
            <a:xfrm>
              <a:off x="3732243" y="3542787"/>
              <a:ext cx="752452" cy="230832"/>
            </a:xfrm>
            <a:prstGeom prst="rect">
              <a:avLst/>
            </a:prstGeom>
            <a:noFill/>
          </p:spPr>
          <p:txBody>
            <a:bodyPr wrap="square" rtlCol="0">
              <a:spAutoFit/>
            </a:bodyPr>
            <a:lstStyle/>
            <a:p>
              <a:r>
                <a:rPr lang="en-US" sz="900" dirty="0" err="1">
                  <a:solidFill>
                    <a:srgbClr val="00B050"/>
                  </a:solidFill>
                </a:rPr>
                <a:t>ArionWing</a:t>
              </a:r>
              <a:endParaRPr lang="en-US" sz="900" dirty="0">
                <a:solidFill>
                  <a:srgbClr val="00B050"/>
                </a:solidFill>
              </a:endParaRPr>
            </a:p>
          </p:txBody>
        </p:sp>
        <p:sp>
          <p:nvSpPr>
            <p:cNvPr id="124" name="TextBox 123">
              <a:extLst>
                <a:ext uri="{FF2B5EF4-FFF2-40B4-BE49-F238E27FC236}">
                  <a16:creationId xmlns:a16="http://schemas.microsoft.com/office/drawing/2014/main" id="{CFF8703F-C094-F249-B6BE-91585408B114}"/>
                </a:ext>
              </a:extLst>
            </p:cNvPr>
            <p:cNvSpPr txBox="1"/>
            <p:nvPr/>
          </p:nvSpPr>
          <p:spPr>
            <a:xfrm>
              <a:off x="5891598" y="3513905"/>
              <a:ext cx="752826" cy="230832"/>
            </a:xfrm>
            <a:prstGeom prst="rect">
              <a:avLst/>
            </a:prstGeom>
            <a:noFill/>
          </p:spPr>
          <p:txBody>
            <a:bodyPr wrap="square" rtlCol="0">
              <a:spAutoFit/>
            </a:bodyPr>
            <a:lstStyle/>
            <a:p>
              <a:r>
                <a:rPr lang="en-US" sz="900" dirty="0" err="1">
                  <a:solidFill>
                    <a:srgbClr val="00B050"/>
                  </a:solidFill>
                </a:rPr>
                <a:t>ArionWing</a:t>
              </a:r>
              <a:endParaRPr lang="en-US" sz="900" dirty="0">
                <a:solidFill>
                  <a:srgbClr val="00B050"/>
                </a:solidFill>
              </a:endParaRPr>
            </a:p>
          </p:txBody>
        </p:sp>
        <p:sp>
          <p:nvSpPr>
            <p:cNvPr id="125" name="TextBox 124">
              <a:extLst>
                <a:ext uri="{FF2B5EF4-FFF2-40B4-BE49-F238E27FC236}">
                  <a16:creationId xmlns:a16="http://schemas.microsoft.com/office/drawing/2014/main" id="{D835EFCB-92CB-1346-99B1-71E76E9DDF72}"/>
                </a:ext>
              </a:extLst>
            </p:cNvPr>
            <p:cNvSpPr txBox="1"/>
            <p:nvPr/>
          </p:nvSpPr>
          <p:spPr>
            <a:xfrm>
              <a:off x="7948113" y="3508057"/>
              <a:ext cx="752826" cy="230832"/>
            </a:xfrm>
            <a:prstGeom prst="rect">
              <a:avLst/>
            </a:prstGeom>
            <a:noFill/>
          </p:spPr>
          <p:txBody>
            <a:bodyPr wrap="square" rtlCol="0">
              <a:spAutoFit/>
            </a:bodyPr>
            <a:lstStyle/>
            <a:p>
              <a:r>
                <a:rPr lang="en-US" sz="900" dirty="0" err="1">
                  <a:solidFill>
                    <a:srgbClr val="00B050"/>
                  </a:solidFill>
                </a:rPr>
                <a:t>ArionWing</a:t>
              </a:r>
              <a:endParaRPr lang="en-US" sz="900" dirty="0">
                <a:solidFill>
                  <a:srgbClr val="00B050"/>
                </a:solidFill>
              </a:endParaRPr>
            </a:p>
          </p:txBody>
        </p:sp>
        <p:sp>
          <p:nvSpPr>
            <p:cNvPr id="3" name="TextBox 2">
              <a:extLst>
                <a:ext uri="{FF2B5EF4-FFF2-40B4-BE49-F238E27FC236}">
                  <a16:creationId xmlns:a16="http://schemas.microsoft.com/office/drawing/2014/main" id="{164B4924-E2EC-5D48-9BB3-973FC731E914}"/>
                </a:ext>
              </a:extLst>
            </p:cNvPr>
            <p:cNvSpPr txBox="1"/>
            <p:nvPr/>
          </p:nvSpPr>
          <p:spPr>
            <a:xfrm>
              <a:off x="7992122" y="3393804"/>
              <a:ext cx="718466" cy="200055"/>
            </a:xfrm>
            <a:prstGeom prst="rect">
              <a:avLst/>
            </a:prstGeom>
            <a:noFill/>
          </p:spPr>
          <p:txBody>
            <a:bodyPr wrap="square" rtlCol="0">
              <a:spAutoFit/>
            </a:bodyPr>
            <a:lstStyle/>
            <a:p>
              <a:r>
                <a:rPr lang="en-US" sz="700" dirty="0"/>
                <a:t>Linux like OS</a:t>
              </a:r>
            </a:p>
          </p:txBody>
        </p:sp>
        <p:cxnSp>
          <p:nvCxnSpPr>
            <p:cNvPr id="7" name="Straight Arrow Connector 6">
              <a:extLst>
                <a:ext uri="{FF2B5EF4-FFF2-40B4-BE49-F238E27FC236}">
                  <a16:creationId xmlns:a16="http://schemas.microsoft.com/office/drawing/2014/main" id="{EC13BA47-39D3-4548-9F28-462CF8BC5385}"/>
                </a:ext>
              </a:extLst>
            </p:cNvPr>
            <p:cNvCxnSpPr>
              <a:cxnSpLocks/>
            </p:cNvCxnSpPr>
            <p:nvPr/>
          </p:nvCxnSpPr>
          <p:spPr>
            <a:xfrm>
              <a:off x="3534579" y="4075206"/>
              <a:ext cx="0" cy="99409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5860C0CB-B794-3145-9AC8-46DD5576D454}"/>
                </a:ext>
              </a:extLst>
            </p:cNvPr>
            <p:cNvCxnSpPr>
              <a:cxnSpLocks/>
            </p:cNvCxnSpPr>
            <p:nvPr/>
          </p:nvCxnSpPr>
          <p:spPr>
            <a:xfrm>
              <a:off x="5745080" y="4054841"/>
              <a:ext cx="0" cy="99409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ECFF8617-2E58-3C4B-8385-C457FEDA6A52}"/>
                </a:ext>
              </a:extLst>
            </p:cNvPr>
            <p:cNvCxnSpPr>
              <a:cxnSpLocks/>
            </p:cNvCxnSpPr>
            <p:nvPr/>
          </p:nvCxnSpPr>
          <p:spPr>
            <a:xfrm>
              <a:off x="7787998" y="4068965"/>
              <a:ext cx="0" cy="99409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0" name="Rectangle 59">
              <a:extLst>
                <a:ext uri="{FF2B5EF4-FFF2-40B4-BE49-F238E27FC236}">
                  <a16:creationId xmlns:a16="http://schemas.microsoft.com/office/drawing/2014/main" id="{613F1702-0C16-ED45-824D-0C32772B7153}"/>
                </a:ext>
              </a:extLst>
            </p:cNvPr>
            <p:cNvSpPr/>
            <p:nvPr/>
          </p:nvSpPr>
          <p:spPr>
            <a:xfrm>
              <a:off x="3709051" y="4173093"/>
              <a:ext cx="591698" cy="18466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storage</a:t>
              </a:r>
            </a:p>
          </p:txBody>
        </p:sp>
        <p:sp>
          <p:nvSpPr>
            <p:cNvPr id="61" name="Rectangle 60">
              <a:extLst>
                <a:ext uri="{FF2B5EF4-FFF2-40B4-BE49-F238E27FC236}">
                  <a16:creationId xmlns:a16="http://schemas.microsoft.com/office/drawing/2014/main" id="{511D5A81-9BF8-4541-A376-F60BBCDB3A46}"/>
                </a:ext>
              </a:extLst>
            </p:cNvPr>
            <p:cNvSpPr/>
            <p:nvPr/>
          </p:nvSpPr>
          <p:spPr>
            <a:xfrm>
              <a:off x="5864755" y="4179976"/>
              <a:ext cx="591698" cy="18466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storage</a:t>
              </a:r>
            </a:p>
          </p:txBody>
        </p:sp>
        <p:sp>
          <p:nvSpPr>
            <p:cNvPr id="62" name="Rectangle 61">
              <a:extLst>
                <a:ext uri="{FF2B5EF4-FFF2-40B4-BE49-F238E27FC236}">
                  <a16:creationId xmlns:a16="http://schemas.microsoft.com/office/drawing/2014/main" id="{86106203-EE66-1440-9221-38A5C077931E}"/>
                </a:ext>
              </a:extLst>
            </p:cNvPr>
            <p:cNvSpPr/>
            <p:nvPr/>
          </p:nvSpPr>
          <p:spPr>
            <a:xfrm>
              <a:off x="7966592" y="4141042"/>
              <a:ext cx="591698" cy="18466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storage</a:t>
              </a:r>
            </a:p>
          </p:txBody>
        </p:sp>
        <p:sp>
          <p:nvSpPr>
            <p:cNvPr id="63" name="Rectangle 62">
              <a:extLst>
                <a:ext uri="{FF2B5EF4-FFF2-40B4-BE49-F238E27FC236}">
                  <a16:creationId xmlns:a16="http://schemas.microsoft.com/office/drawing/2014/main" id="{D5A8BDB0-EEA1-C64F-A001-AE35E24108E1}"/>
                </a:ext>
              </a:extLst>
            </p:cNvPr>
            <p:cNvSpPr/>
            <p:nvPr/>
          </p:nvSpPr>
          <p:spPr>
            <a:xfrm>
              <a:off x="429279" y="5568559"/>
              <a:ext cx="510144" cy="36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CN</a:t>
              </a:r>
            </a:p>
          </p:txBody>
        </p:sp>
        <p:sp>
          <p:nvSpPr>
            <p:cNvPr id="64" name="Rectangle 63">
              <a:extLst>
                <a:ext uri="{FF2B5EF4-FFF2-40B4-BE49-F238E27FC236}">
                  <a16:creationId xmlns:a16="http://schemas.microsoft.com/office/drawing/2014/main" id="{28CBD8AE-D1C1-9042-8C5C-B48F98FE321A}"/>
                </a:ext>
              </a:extLst>
            </p:cNvPr>
            <p:cNvSpPr/>
            <p:nvPr/>
          </p:nvSpPr>
          <p:spPr>
            <a:xfrm>
              <a:off x="1996220" y="5541721"/>
              <a:ext cx="510144" cy="36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CN</a:t>
              </a:r>
            </a:p>
          </p:txBody>
        </p:sp>
        <p:cxnSp>
          <p:nvCxnSpPr>
            <p:cNvPr id="65" name="Straight Connector 64">
              <a:extLst>
                <a:ext uri="{FF2B5EF4-FFF2-40B4-BE49-F238E27FC236}">
                  <a16:creationId xmlns:a16="http://schemas.microsoft.com/office/drawing/2014/main" id="{F093F56D-C4FA-A945-AA4A-1C1615BC03CD}"/>
                </a:ext>
              </a:extLst>
            </p:cNvPr>
            <p:cNvCxnSpPr>
              <a:cxnSpLocks/>
            </p:cNvCxnSpPr>
            <p:nvPr/>
          </p:nvCxnSpPr>
          <p:spPr>
            <a:xfrm flipV="1">
              <a:off x="442719" y="6435673"/>
              <a:ext cx="8149860" cy="10847"/>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DF0E22C-1C51-7C48-8DA6-89EFFBC95452}"/>
                </a:ext>
              </a:extLst>
            </p:cNvPr>
            <p:cNvCxnSpPr>
              <a:cxnSpLocks/>
            </p:cNvCxnSpPr>
            <p:nvPr/>
          </p:nvCxnSpPr>
          <p:spPr>
            <a:xfrm>
              <a:off x="663909" y="5916247"/>
              <a:ext cx="0" cy="523042"/>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C4AC9561-5687-EE4E-B4D1-F7BD52C3FBEF}"/>
                </a:ext>
              </a:extLst>
            </p:cNvPr>
            <p:cNvCxnSpPr>
              <a:cxnSpLocks/>
            </p:cNvCxnSpPr>
            <p:nvPr/>
          </p:nvCxnSpPr>
          <p:spPr>
            <a:xfrm>
              <a:off x="2251292" y="5918593"/>
              <a:ext cx="0" cy="520696"/>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D7510FF-FBB3-074A-A9A1-DFC0C72DCF3A}"/>
                </a:ext>
              </a:extLst>
            </p:cNvPr>
            <p:cNvCxnSpPr>
              <a:cxnSpLocks/>
            </p:cNvCxnSpPr>
            <p:nvPr/>
          </p:nvCxnSpPr>
          <p:spPr>
            <a:xfrm>
              <a:off x="3599422" y="5937887"/>
              <a:ext cx="0" cy="513465"/>
            </a:xfrm>
            <a:prstGeom prst="line">
              <a:avLst/>
            </a:prstGeom>
            <a:ln w="12700"/>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6853459-7E5F-5743-AA56-393F4FD9A6D7}"/>
                </a:ext>
              </a:extLst>
            </p:cNvPr>
            <p:cNvCxnSpPr>
              <a:cxnSpLocks/>
            </p:cNvCxnSpPr>
            <p:nvPr/>
          </p:nvCxnSpPr>
          <p:spPr>
            <a:xfrm>
              <a:off x="7789517" y="5925823"/>
              <a:ext cx="8467" cy="513465"/>
            </a:xfrm>
            <a:prstGeom prst="line">
              <a:avLst/>
            </a:prstGeom>
            <a:ln w="12700"/>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2D500F1C-CE78-0F44-BBB5-FB8CF53AB803}"/>
                </a:ext>
              </a:extLst>
            </p:cNvPr>
            <p:cNvCxnSpPr>
              <a:cxnSpLocks/>
            </p:cNvCxnSpPr>
            <p:nvPr/>
          </p:nvCxnSpPr>
          <p:spPr>
            <a:xfrm flipH="1">
              <a:off x="5864755" y="5925824"/>
              <a:ext cx="8467" cy="513465"/>
            </a:xfrm>
            <a:prstGeom prst="line">
              <a:avLst/>
            </a:prstGeom>
            <a:ln w="12700"/>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id="{3EA9A1A1-8EBF-5549-9AF0-3078A414D4B1}"/>
                </a:ext>
              </a:extLst>
            </p:cNvPr>
            <p:cNvSpPr/>
            <p:nvPr/>
          </p:nvSpPr>
          <p:spPr>
            <a:xfrm>
              <a:off x="3354124" y="5958485"/>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1</a:t>
              </a:r>
            </a:p>
          </p:txBody>
        </p:sp>
        <p:sp>
          <p:nvSpPr>
            <p:cNvPr id="78" name="Oval 77">
              <a:extLst>
                <a:ext uri="{FF2B5EF4-FFF2-40B4-BE49-F238E27FC236}">
                  <a16:creationId xmlns:a16="http://schemas.microsoft.com/office/drawing/2014/main" id="{AF456DA9-6BDC-ED44-90B1-8795AFDE650D}"/>
                </a:ext>
              </a:extLst>
            </p:cNvPr>
            <p:cNvSpPr/>
            <p:nvPr/>
          </p:nvSpPr>
          <p:spPr>
            <a:xfrm>
              <a:off x="3530489" y="5348851"/>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2</a:t>
              </a:r>
            </a:p>
          </p:txBody>
        </p:sp>
        <p:sp>
          <p:nvSpPr>
            <p:cNvPr id="79" name="Oval 78">
              <a:extLst>
                <a:ext uri="{FF2B5EF4-FFF2-40B4-BE49-F238E27FC236}">
                  <a16:creationId xmlns:a16="http://schemas.microsoft.com/office/drawing/2014/main" id="{724FBC72-0A50-C64A-92CF-35E3FF3D77B2}"/>
                </a:ext>
              </a:extLst>
            </p:cNvPr>
            <p:cNvSpPr/>
            <p:nvPr/>
          </p:nvSpPr>
          <p:spPr>
            <a:xfrm>
              <a:off x="2296019" y="5911050"/>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3</a:t>
              </a:r>
            </a:p>
          </p:txBody>
        </p:sp>
        <p:sp>
          <p:nvSpPr>
            <p:cNvPr id="80" name="Oval 79">
              <a:extLst>
                <a:ext uri="{FF2B5EF4-FFF2-40B4-BE49-F238E27FC236}">
                  <a16:creationId xmlns:a16="http://schemas.microsoft.com/office/drawing/2014/main" id="{5BEE6A2B-95F9-C146-B18E-1BD64858B629}"/>
                </a:ext>
              </a:extLst>
            </p:cNvPr>
            <p:cNvSpPr/>
            <p:nvPr/>
          </p:nvSpPr>
          <p:spPr>
            <a:xfrm>
              <a:off x="5559160" y="5912510"/>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4</a:t>
              </a:r>
            </a:p>
          </p:txBody>
        </p:sp>
        <p:cxnSp>
          <p:nvCxnSpPr>
            <p:cNvPr id="29" name="Elbow Connector 28">
              <a:extLst>
                <a:ext uri="{FF2B5EF4-FFF2-40B4-BE49-F238E27FC236}">
                  <a16:creationId xmlns:a16="http://schemas.microsoft.com/office/drawing/2014/main" id="{642D2FD8-1509-3447-B3DF-46C25F80E929}"/>
                </a:ext>
              </a:extLst>
            </p:cNvPr>
            <p:cNvCxnSpPr>
              <a:cxnSpLocks/>
              <a:stCxn id="63" idx="2"/>
              <a:endCxn id="25" idx="0"/>
            </p:cNvCxnSpPr>
            <p:nvPr/>
          </p:nvCxnSpPr>
          <p:spPr>
            <a:xfrm rot="16200000" flipH="1">
              <a:off x="2059378" y="4562861"/>
              <a:ext cx="20597" cy="2770650"/>
            </a:xfrm>
            <a:prstGeom prst="bentConnector3">
              <a:avLst>
                <a:gd name="adj1" fmla="val 1365403"/>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F56FDF14-51EF-E345-9010-76FBD9B4E900}"/>
                </a:ext>
              </a:extLst>
            </p:cNvPr>
            <p:cNvSpPr/>
            <p:nvPr/>
          </p:nvSpPr>
          <p:spPr>
            <a:xfrm>
              <a:off x="5811915" y="5350448"/>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5</a:t>
              </a:r>
            </a:p>
          </p:txBody>
        </p:sp>
        <p:sp>
          <p:nvSpPr>
            <p:cNvPr id="95" name="Oval 94">
              <a:extLst>
                <a:ext uri="{FF2B5EF4-FFF2-40B4-BE49-F238E27FC236}">
                  <a16:creationId xmlns:a16="http://schemas.microsoft.com/office/drawing/2014/main" id="{3B3E59D4-65BC-4340-AC3C-03BCE5DED225}"/>
                </a:ext>
              </a:extLst>
            </p:cNvPr>
            <p:cNvSpPr/>
            <p:nvPr/>
          </p:nvSpPr>
          <p:spPr>
            <a:xfrm>
              <a:off x="1533151" y="5993893"/>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6</a:t>
              </a:r>
            </a:p>
          </p:txBody>
        </p:sp>
        <p:sp>
          <p:nvSpPr>
            <p:cNvPr id="96" name="Oval 95">
              <a:extLst>
                <a:ext uri="{FF2B5EF4-FFF2-40B4-BE49-F238E27FC236}">
                  <a16:creationId xmlns:a16="http://schemas.microsoft.com/office/drawing/2014/main" id="{678AD089-C39F-414C-BB59-5A177FB1BE43}"/>
                </a:ext>
              </a:extLst>
            </p:cNvPr>
            <p:cNvSpPr/>
            <p:nvPr/>
          </p:nvSpPr>
          <p:spPr>
            <a:xfrm>
              <a:off x="700789" y="6008645"/>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1</a:t>
              </a:r>
            </a:p>
          </p:txBody>
        </p:sp>
        <p:sp>
          <p:nvSpPr>
            <p:cNvPr id="97" name="Rectangle 96">
              <a:extLst>
                <a:ext uri="{FF2B5EF4-FFF2-40B4-BE49-F238E27FC236}">
                  <a16:creationId xmlns:a16="http://schemas.microsoft.com/office/drawing/2014/main" id="{841DB95C-04C5-0F49-B69A-CEED0D41FBFF}"/>
                </a:ext>
              </a:extLst>
            </p:cNvPr>
            <p:cNvSpPr/>
            <p:nvPr/>
          </p:nvSpPr>
          <p:spPr>
            <a:xfrm>
              <a:off x="1207377" y="5541721"/>
              <a:ext cx="510144" cy="36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CN</a:t>
              </a:r>
            </a:p>
          </p:txBody>
        </p:sp>
        <p:cxnSp>
          <p:nvCxnSpPr>
            <p:cNvPr id="99" name="Straight Connector 98">
              <a:extLst>
                <a:ext uri="{FF2B5EF4-FFF2-40B4-BE49-F238E27FC236}">
                  <a16:creationId xmlns:a16="http://schemas.microsoft.com/office/drawing/2014/main" id="{F1D9A910-0753-AC4F-A29B-D70C942785FD}"/>
                </a:ext>
              </a:extLst>
            </p:cNvPr>
            <p:cNvCxnSpPr>
              <a:cxnSpLocks/>
            </p:cNvCxnSpPr>
            <p:nvPr/>
          </p:nvCxnSpPr>
          <p:spPr>
            <a:xfrm>
              <a:off x="1462449" y="5925824"/>
              <a:ext cx="0" cy="520696"/>
            </a:xfrm>
            <a:prstGeom prst="line">
              <a:avLst/>
            </a:prstGeom>
            <a:ln w="12700"/>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D101B053-FB8E-B946-B6D3-A7BCC462762E}"/>
                </a:ext>
              </a:extLst>
            </p:cNvPr>
            <p:cNvCxnSpPr/>
            <p:nvPr/>
          </p:nvCxnSpPr>
          <p:spPr>
            <a:xfrm flipV="1">
              <a:off x="3530489" y="5224418"/>
              <a:ext cx="0" cy="42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F5A0523-DD00-784E-989B-63344415338D}"/>
                </a:ext>
              </a:extLst>
            </p:cNvPr>
            <p:cNvCxnSpPr/>
            <p:nvPr/>
          </p:nvCxnSpPr>
          <p:spPr>
            <a:xfrm flipV="1">
              <a:off x="5804147" y="5234172"/>
              <a:ext cx="0" cy="42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A5A29658-17DA-DF42-9C2B-71C59A2E449B}"/>
                </a:ext>
              </a:extLst>
            </p:cNvPr>
            <p:cNvCxnSpPr>
              <a:stCxn id="40" idx="2"/>
              <a:endCxn id="79" idx="4"/>
            </p:cNvCxnSpPr>
            <p:nvPr/>
          </p:nvCxnSpPr>
          <p:spPr>
            <a:xfrm rot="5400000">
              <a:off x="2972720" y="5350000"/>
              <a:ext cx="114309" cy="1265956"/>
            </a:xfrm>
            <a:prstGeom prst="bentConnector3">
              <a:avLst>
                <a:gd name="adj1" fmla="val 2185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C0E2FDDB-F54E-D34C-B936-94F7C0C28BA4}"/>
                </a:ext>
              </a:extLst>
            </p:cNvPr>
            <p:cNvCxnSpPr>
              <a:cxnSpLocks/>
              <a:endCxn id="80" idx="4"/>
            </p:cNvCxnSpPr>
            <p:nvPr/>
          </p:nvCxnSpPr>
          <p:spPr>
            <a:xfrm>
              <a:off x="3903292" y="5940998"/>
              <a:ext cx="1756745" cy="100595"/>
            </a:xfrm>
            <a:prstGeom prst="bentConnector4">
              <a:avLst>
                <a:gd name="adj1" fmla="val 380"/>
                <a:gd name="adj2" fmla="val 2514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a:extLst>
                <a:ext uri="{FF2B5EF4-FFF2-40B4-BE49-F238E27FC236}">
                  <a16:creationId xmlns:a16="http://schemas.microsoft.com/office/drawing/2014/main" id="{FFFFB21C-A74C-5046-B5B4-98017A49F624}"/>
                </a:ext>
              </a:extLst>
            </p:cNvPr>
            <p:cNvCxnSpPr>
              <a:endCxn id="95" idx="4"/>
            </p:cNvCxnSpPr>
            <p:nvPr/>
          </p:nvCxnSpPr>
          <p:spPr>
            <a:xfrm rot="10800000" flipV="1">
              <a:off x="1634028" y="5918592"/>
              <a:ext cx="4393474" cy="204383"/>
            </a:xfrm>
            <a:prstGeom prst="bentConnector4">
              <a:avLst>
                <a:gd name="adj1" fmla="val -482"/>
                <a:gd name="adj2" fmla="val 211849"/>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EAF8F205-5765-2B4B-B312-6AA998A2F03B}"/>
                </a:ext>
              </a:extLst>
            </p:cNvPr>
            <p:cNvSpPr/>
            <p:nvPr/>
          </p:nvSpPr>
          <p:spPr>
            <a:xfrm>
              <a:off x="2755560" y="3540688"/>
              <a:ext cx="5964677" cy="2439408"/>
            </a:xfrm>
            <a:prstGeom prst="rect">
              <a:avLst/>
            </a:prstGeom>
            <a:noFill/>
            <a:ln>
              <a:solidFill>
                <a:srgbClr val="00B0F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cxnSp>
          <p:nvCxnSpPr>
            <p:cNvPr id="135" name="Straight Connector 134">
              <a:extLst>
                <a:ext uri="{FF2B5EF4-FFF2-40B4-BE49-F238E27FC236}">
                  <a16:creationId xmlns:a16="http://schemas.microsoft.com/office/drawing/2014/main" id="{A4C5DD33-45A1-CC43-A767-8066EF73E173}"/>
                </a:ext>
              </a:extLst>
            </p:cNvPr>
            <p:cNvCxnSpPr>
              <a:cxnSpLocks/>
            </p:cNvCxnSpPr>
            <p:nvPr/>
          </p:nvCxnSpPr>
          <p:spPr>
            <a:xfrm>
              <a:off x="4484695" y="4744080"/>
              <a:ext cx="489398" cy="0"/>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138" name="Oval 137">
              <a:extLst>
                <a:ext uri="{FF2B5EF4-FFF2-40B4-BE49-F238E27FC236}">
                  <a16:creationId xmlns:a16="http://schemas.microsoft.com/office/drawing/2014/main" id="{CABEDB40-675C-A546-BA7C-4E82B2D41455}"/>
                </a:ext>
              </a:extLst>
            </p:cNvPr>
            <p:cNvSpPr/>
            <p:nvPr/>
          </p:nvSpPr>
          <p:spPr>
            <a:xfrm>
              <a:off x="3131477" y="4308978"/>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7</a:t>
              </a:r>
            </a:p>
          </p:txBody>
        </p:sp>
        <p:cxnSp>
          <p:nvCxnSpPr>
            <p:cNvPr id="140" name="Elbow Connector 139">
              <a:extLst>
                <a:ext uri="{FF2B5EF4-FFF2-40B4-BE49-F238E27FC236}">
                  <a16:creationId xmlns:a16="http://schemas.microsoft.com/office/drawing/2014/main" id="{83D7A1D5-2C00-6C4E-B333-8EE166BECE67}"/>
                </a:ext>
              </a:extLst>
            </p:cNvPr>
            <p:cNvCxnSpPr>
              <a:cxnSpLocks/>
            </p:cNvCxnSpPr>
            <p:nvPr/>
          </p:nvCxnSpPr>
          <p:spPr>
            <a:xfrm rot="16200000" flipV="1">
              <a:off x="2562923" y="4753746"/>
              <a:ext cx="1556225" cy="156393"/>
            </a:xfrm>
            <a:prstGeom prst="bentConnector3">
              <a:avLst>
                <a:gd name="adj1" fmla="val 2764"/>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2BFE269D-0ABE-AC41-8917-42BB7A06E4BC}"/>
                </a:ext>
              </a:extLst>
            </p:cNvPr>
            <p:cNvSpPr/>
            <p:nvPr/>
          </p:nvSpPr>
          <p:spPr>
            <a:xfrm>
              <a:off x="1185635" y="5946401"/>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8</a:t>
              </a:r>
            </a:p>
          </p:txBody>
        </p:sp>
        <p:cxnSp>
          <p:nvCxnSpPr>
            <p:cNvPr id="147" name="Elbow Connector 146">
              <a:extLst>
                <a:ext uri="{FF2B5EF4-FFF2-40B4-BE49-F238E27FC236}">
                  <a16:creationId xmlns:a16="http://schemas.microsoft.com/office/drawing/2014/main" id="{CECEB217-02B4-8546-82D7-5AC482F7628F}"/>
                </a:ext>
              </a:extLst>
            </p:cNvPr>
            <p:cNvCxnSpPr>
              <a:cxnSpLocks/>
            </p:cNvCxnSpPr>
            <p:nvPr/>
          </p:nvCxnSpPr>
          <p:spPr>
            <a:xfrm rot="5400000">
              <a:off x="1104900" y="4091309"/>
              <a:ext cx="2200933" cy="1780794"/>
            </a:xfrm>
            <a:prstGeom prst="bentConnector3">
              <a:avLst>
                <a:gd name="adj1" fmla="val 1103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7101C4F7-DFB5-4144-82D2-471E0DF3FC71}"/>
                </a:ext>
              </a:extLst>
            </p:cNvPr>
            <p:cNvCxnSpPr>
              <a:endCxn id="63" idx="0"/>
            </p:cNvCxnSpPr>
            <p:nvPr/>
          </p:nvCxnSpPr>
          <p:spPr>
            <a:xfrm rot="10800000" flipV="1">
              <a:off x="684351" y="3881239"/>
              <a:ext cx="2341846" cy="16873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EAD6371F-19E7-BA49-8B6D-53D19000EBAF}"/>
                </a:ext>
              </a:extLst>
            </p:cNvPr>
            <p:cNvSpPr/>
            <p:nvPr/>
          </p:nvSpPr>
          <p:spPr>
            <a:xfrm>
              <a:off x="801666" y="3735049"/>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9</a:t>
              </a:r>
            </a:p>
          </p:txBody>
        </p:sp>
      </p:grpSp>
      <p:sp>
        <p:nvSpPr>
          <p:cNvPr id="162" name="Oval 161">
            <a:extLst>
              <a:ext uri="{FF2B5EF4-FFF2-40B4-BE49-F238E27FC236}">
                <a16:creationId xmlns:a16="http://schemas.microsoft.com/office/drawing/2014/main" id="{6F00D74F-ECD5-F343-BCAE-580F4F4DA405}"/>
              </a:ext>
            </a:extLst>
          </p:cNvPr>
          <p:cNvSpPr/>
          <p:nvPr/>
        </p:nvSpPr>
        <p:spPr>
          <a:xfrm>
            <a:off x="574757" y="6065379"/>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0</a:t>
            </a:r>
          </a:p>
        </p:txBody>
      </p:sp>
      <p:sp>
        <p:nvSpPr>
          <p:cNvPr id="163" name="TextBox 162">
            <a:extLst>
              <a:ext uri="{FF2B5EF4-FFF2-40B4-BE49-F238E27FC236}">
                <a16:creationId xmlns:a16="http://schemas.microsoft.com/office/drawing/2014/main" id="{245DBD9E-F630-C042-8B9C-B7058F4C8917}"/>
              </a:ext>
            </a:extLst>
          </p:cNvPr>
          <p:cNvSpPr txBox="1"/>
          <p:nvPr/>
        </p:nvSpPr>
        <p:spPr>
          <a:xfrm>
            <a:off x="308248" y="303135"/>
            <a:ext cx="2721066" cy="400110"/>
          </a:xfrm>
          <a:prstGeom prst="rect">
            <a:avLst/>
          </a:prstGeom>
          <a:noFill/>
        </p:spPr>
        <p:txBody>
          <a:bodyPr wrap="none" rtlCol="0">
            <a:spAutoFit/>
          </a:bodyPr>
          <a:lstStyle/>
          <a:p>
            <a:r>
              <a:rPr lang="en-US" sz="2000" b="1" dirty="0">
                <a:solidFill>
                  <a:srgbClr val="00B050"/>
                </a:solidFill>
                <a:latin typeface="+mj-lt"/>
              </a:rPr>
              <a:t>1. Fast Packet Processing</a:t>
            </a:r>
          </a:p>
        </p:txBody>
      </p:sp>
    </p:spTree>
    <p:extLst>
      <p:ext uri="{BB962C8B-B14F-4D97-AF65-F5344CB8AC3E}">
        <p14:creationId xmlns:p14="http://schemas.microsoft.com/office/powerpoint/2010/main" val="3162071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2DFC8C-F385-5148-85A4-6173630C6062}"/>
              </a:ext>
            </a:extLst>
          </p:cNvPr>
          <p:cNvSpPr txBox="1"/>
          <p:nvPr/>
        </p:nvSpPr>
        <p:spPr>
          <a:xfrm>
            <a:off x="699248" y="776110"/>
            <a:ext cx="8401595" cy="400110"/>
          </a:xfrm>
          <a:prstGeom prst="rect">
            <a:avLst/>
          </a:prstGeom>
          <a:noFill/>
        </p:spPr>
        <p:txBody>
          <a:bodyPr wrap="none" rtlCol="0">
            <a:spAutoFit/>
          </a:bodyPr>
          <a:lstStyle/>
          <a:p>
            <a:r>
              <a:rPr lang="en-US" sz="2000" b="1" i="1" dirty="0">
                <a:latin typeface="+mj-lt"/>
              </a:rPr>
              <a:t>Design constraints and hardware programmable switch(P4 Tofino) consideration</a:t>
            </a:r>
          </a:p>
        </p:txBody>
      </p:sp>
      <p:sp>
        <p:nvSpPr>
          <p:cNvPr id="17" name="TextBox 16">
            <a:extLst>
              <a:ext uri="{FF2B5EF4-FFF2-40B4-BE49-F238E27FC236}">
                <a16:creationId xmlns:a16="http://schemas.microsoft.com/office/drawing/2014/main" id="{A150B5BD-D1FA-914F-AD61-59E1634975E0}"/>
              </a:ext>
            </a:extLst>
          </p:cNvPr>
          <p:cNvSpPr txBox="1"/>
          <p:nvPr/>
        </p:nvSpPr>
        <p:spPr>
          <a:xfrm>
            <a:off x="699248" y="1364478"/>
            <a:ext cx="8704728" cy="2585323"/>
          </a:xfrm>
          <a:prstGeom prst="rect">
            <a:avLst/>
          </a:prstGeom>
          <a:noFill/>
          <a:ln>
            <a:solidFill>
              <a:srgbClr val="00B0F0"/>
            </a:solidFill>
          </a:ln>
        </p:spPr>
        <p:txBody>
          <a:bodyPr wrap="square" rtlCol="0">
            <a:spAutoFit/>
          </a:bodyPr>
          <a:lstStyle/>
          <a:p>
            <a:r>
              <a:rPr lang="en-US" dirty="0"/>
              <a:t>Please note that throughput capacity is limited by the total Nic bandwidth in Arion cluster. </a:t>
            </a:r>
          </a:p>
          <a:p>
            <a:endParaRPr lang="en-US" dirty="0"/>
          </a:p>
          <a:p>
            <a:r>
              <a:rPr lang="en-US" dirty="0"/>
              <a:t>If our ultimate target use case is to support cross VPC with 500T throughput capacity, we need to add P4 switches(12T capacity) into the equation as a software-hardware combination solution, with P4 switch primary for cross VPC traffic which must go through gateway.</a:t>
            </a:r>
          </a:p>
          <a:p>
            <a:endParaRPr lang="en-US" dirty="0"/>
          </a:p>
          <a:p>
            <a:r>
              <a:rPr lang="en-US" dirty="0"/>
              <a:t>In this scenario, we’ll start by adapting P4 representation while exploring XDP/</a:t>
            </a:r>
            <a:r>
              <a:rPr lang="en-US" dirty="0" err="1"/>
              <a:t>eBPF</a:t>
            </a:r>
            <a:r>
              <a:rPr lang="en-US" dirty="0"/>
              <a:t> capability in phase I at the same time.</a:t>
            </a:r>
          </a:p>
        </p:txBody>
      </p:sp>
    </p:spTree>
    <p:extLst>
      <p:ext uri="{BB962C8B-B14F-4D97-AF65-F5344CB8AC3E}">
        <p14:creationId xmlns:p14="http://schemas.microsoft.com/office/powerpoint/2010/main" val="3434305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96661AC-5FBC-024A-A02D-980402F7A2E6}"/>
                  </a:ext>
                </a:extLst>
              </p14:cNvPr>
              <p14:cNvContentPartPr/>
              <p14:nvPr/>
            </p14:nvContentPartPr>
            <p14:xfrm>
              <a:off x="-388733" y="788067"/>
              <a:ext cx="360" cy="360"/>
            </p14:xfrm>
          </p:contentPart>
        </mc:Choice>
        <mc:Fallback xmlns="">
          <p:pic>
            <p:nvPicPr>
              <p:cNvPr id="9" name="Ink 8">
                <a:extLst>
                  <a:ext uri="{FF2B5EF4-FFF2-40B4-BE49-F238E27FC236}">
                    <a16:creationId xmlns:a16="http://schemas.microsoft.com/office/drawing/2014/main" id="{196661AC-5FBC-024A-A02D-980402F7A2E6}"/>
                  </a:ext>
                </a:extLst>
              </p:cNvPr>
              <p:cNvPicPr/>
              <p:nvPr/>
            </p:nvPicPr>
            <p:blipFill>
              <a:blip r:embed="rId4"/>
              <a:stretch>
                <a:fillRect/>
              </a:stretch>
            </p:blipFill>
            <p:spPr>
              <a:xfrm>
                <a:off x="-393053" y="783747"/>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7" name="Ink 66">
                <a:extLst>
                  <a:ext uri="{FF2B5EF4-FFF2-40B4-BE49-F238E27FC236}">
                    <a16:creationId xmlns:a16="http://schemas.microsoft.com/office/drawing/2014/main" id="{772904F4-78EE-F240-9BDD-4501AB9669C4}"/>
                  </a:ext>
                </a:extLst>
              </p14:cNvPr>
              <p14:cNvContentPartPr/>
              <p14:nvPr/>
            </p14:nvContentPartPr>
            <p14:xfrm>
              <a:off x="2812467" y="589073"/>
              <a:ext cx="360" cy="360"/>
            </p14:xfrm>
          </p:contentPart>
        </mc:Choice>
        <mc:Fallback xmlns="">
          <p:pic>
            <p:nvPicPr>
              <p:cNvPr id="67" name="Ink 66">
                <a:extLst>
                  <a:ext uri="{FF2B5EF4-FFF2-40B4-BE49-F238E27FC236}">
                    <a16:creationId xmlns:a16="http://schemas.microsoft.com/office/drawing/2014/main" id="{772904F4-78EE-F240-9BDD-4501AB9669C4}"/>
                  </a:ext>
                </a:extLst>
              </p:cNvPr>
              <p:cNvPicPr/>
              <p:nvPr/>
            </p:nvPicPr>
            <p:blipFill>
              <a:blip r:embed="rId4"/>
              <a:stretch>
                <a:fillRect/>
              </a:stretch>
            </p:blipFill>
            <p:spPr>
              <a:xfrm>
                <a:off x="2808147" y="584753"/>
                <a:ext cx="9000" cy="9000"/>
              </a:xfrm>
              <a:prstGeom prst="rect">
                <a:avLst/>
              </a:prstGeom>
            </p:spPr>
          </p:pic>
        </mc:Fallback>
      </mc:AlternateContent>
      <p:sp>
        <p:nvSpPr>
          <p:cNvPr id="16" name="TextBox 15">
            <a:extLst>
              <a:ext uri="{FF2B5EF4-FFF2-40B4-BE49-F238E27FC236}">
                <a16:creationId xmlns:a16="http://schemas.microsoft.com/office/drawing/2014/main" id="{677C3945-7023-7B48-A187-2AB8DEA84B75}"/>
              </a:ext>
            </a:extLst>
          </p:cNvPr>
          <p:cNvSpPr txBox="1"/>
          <p:nvPr/>
        </p:nvSpPr>
        <p:spPr>
          <a:xfrm>
            <a:off x="143011" y="671321"/>
            <a:ext cx="5479929" cy="6217087"/>
          </a:xfrm>
          <a:prstGeom prst="rect">
            <a:avLst/>
          </a:prstGeom>
          <a:noFill/>
          <a:ln>
            <a:solidFill>
              <a:schemeClr val="tx2"/>
            </a:solidFill>
          </a:ln>
        </p:spPr>
        <p:txBody>
          <a:bodyPr wrap="square" rtlCol="0">
            <a:spAutoFit/>
          </a:bodyPr>
          <a:lstStyle/>
          <a:p>
            <a:r>
              <a:rPr lang="en-US" sz="1600" b="1" i="1" dirty="0">
                <a:solidFill>
                  <a:srgbClr val="00B050"/>
                </a:solidFill>
                <a:latin typeface="+mj-lt"/>
              </a:rPr>
              <a:t>2.1 DP notification flow and mechanism</a:t>
            </a:r>
          </a:p>
          <a:p>
            <a:r>
              <a:rPr lang="en-US" sz="1600" b="1" dirty="0">
                <a:latin typeface="+mj-lt"/>
              </a:rPr>
              <a:t>Packet flow</a:t>
            </a:r>
          </a:p>
          <a:p>
            <a:r>
              <a:rPr lang="en-US" sz="1400" dirty="0"/>
              <a:t>0.   CN query is routed to specific </a:t>
            </a:r>
            <a:r>
              <a:rPr lang="en-US" sz="1400" dirty="0" err="1"/>
              <a:t>ArionWing</a:t>
            </a:r>
            <a:r>
              <a:rPr lang="en-US" sz="1400" dirty="0"/>
              <a:t> based on </a:t>
            </a:r>
            <a:r>
              <a:rPr lang="en-US" sz="1400" dirty="0" err="1"/>
              <a:t>vni+destSub</a:t>
            </a:r>
            <a:r>
              <a:rPr lang="en-US" sz="1400" dirty="0"/>
              <a:t>;</a:t>
            </a:r>
          </a:p>
          <a:p>
            <a:pPr marL="342900" indent="-342900">
              <a:buFont typeface="+mj-lt"/>
              <a:buAutoNum type="arabicPeriod"/>
            </a:pPr>
            <a:r>
              <a:rPr lang="en-US" sz="1400" dirty="0"/>
              <a:t>Packet arrives at </a:t>
            </a:r>
            <a:r>
              <a:rPr lang="en-US" sz="1400" dirty="0" err="1"/>
              <a:t>ArionWing</a:t>
            </a:r>
            <a:r>
              <a:rPr lang="en-US" sz="1400" dirty="0"/>
              <a:t>;</a:t>
            </a:r>
          </a:p>
          <a:p>
            <a:pPr marL="342900" indent="-342900">
              <a:buFont typeface="+mj-lt"/>
              <a:buAutoNum type="arabicPeriod"/>
            </a:pPr>
            <a:r>
              <a:rPr lang="en-US" sz="1400" dirty="0"/>
              <a:t>If there are rules in </a:t>
            </a:r>
            <a:r>
              <a:rPr lang="en-US" sz="1400" dirty="0" err="1"/>
              <a:t>eBPF</a:t>
            </a:r>
            <a:r>
              <a:rPr lang="en-US" sz="1400" dirty="0"/>
              <a:t> map to handle it locally;</a:t>
            </a:r>
          </a:p>
          <a:p>
            <a:pPr marL="342900" indent="-342900">
              <a:buFont typeface="+mj-lt"/>
              <a:buAutoNum type="arabicPeriod"/>
            </a:pPr>
            <a:r>
              <a:rPr lang="en-US" sz="1400" i="1" dirty="0">
                <a:solidFill>
                  <a:srgbClr val="00B0F0"/>
                </a:solidFill>
              </a:rPr>
              <a:t>Process pkt, fill in source info and send to destination CN;</a:t>
            </a:r>
          </a:p>
          <a:p>
            <a:pPr marL="342900" indent="-342900">
              <a:buFont typeface="+mj-lt"/>
              <a:buAutoNum type="arabicPeriod"/>
            </a:pPr>
            <a:r>
              <a:rPr lang="en-US" sz="1400" dirty="0"/>
              <a:t>Or forward to user space process which has remaining flow rules.</a:t>
            </a:r>
          </a:p>
          <a:p>
            <a:pPr marL="342900" indent="-342900">
              <a:buFont typeface="+mj-lt"/>
              <a:buAutoNum type="arabicPeriod"/>
            </a:pPr>
            <a:r>
              <a:rPr lang="en-US" sz="1400" i="1" dirty="0">
                <a:solidFill>
                  <a:srgbClr val="00B0F0"/>
                </a:solidFill>
              </a:rPr>
              <a:t>      Processing it, fill in source info and send to destination CN. </a:t>
            </a:r>
          </a:p>
          <a:p>
            <a:pPr marL="342900" indent="-342900">
              <a:buFont typeface="+mj-lt"/>
              <a:buAutoNum type="arabicPeriod"/>
            </a:pPr>
            <a:r>
              <a:rPr lang="en-US" sz="1400" i="1" dirty="0">
                <a:solidFill>
                  <a:srgbClr val="00B0F0"/>
                </a:solidFill>
              </a:rPr>
              <a:t>CN recognize it and updates direct path information accordingly.</a:t>
            </a:r>
          </a:p>
          <a:p>
            <a:endParaRPr lang="en-US" sz="1600" b="1" dirty="0">
              <a:latin typeface="+mj-lt"/>
            </a:endParaRPr>
          </a:p>
          <a:p>
            <a:r>
              <a:rPr lang="en-US" sz="1400" i="1" dirty="0"/>
              <a:t>Direct-path notification capability in DP is proposed here. It’s designed to be with </a:t>
            </a:r>
            <a:r>
              <a:rPr lang="en-US" sz="1400" b="1" i="1" dirty="0"/>
              <a:t>minimal cost </a:t>
            </a:r>
            <a:r>
              <a:rPr lang="en-US" sz="1400" i="1" dirty="0"/>
              <a:t>and </a:t>
            </a:r>
            <a:r>
              <a:rPr lang="en-US" sz="1400" b="1" i="1" dirty="0"/>
              <a:t>minimal impact </a:t>
            </a:r>
            <a:r>
              <a:rPr lang="en-US" sz="1400" i="1" dirty="0"/>
              <a:t>to other components.</a:t>
            </a:r>
          </a:p>
          <a:p>
            <a:endParaRPr lang="en-US" sz="1400" dirty="0"/>
          </a:p>
          <a:p>
            <a:r>
              <a:rPr lang="en-US" sz="1400" dirty="0"/>
              <a:t>In step 3 or 5, we set </a:t>
            </a:r>
            <a:r>
              <a:rPr lang="en-US" sz="1400" b="1" i="1" dirty="0"/>
              <a:t>O</a:t>
            </a:r>
            <a:r>
              <a:rPr lang="en-US" sz="1400" dirty="0"/>
              <a:t> bit in </a:t>
            </a:r>
          </a:p>
          <a:p>
            <a:pPr marL="342900" indent="-342900">
              <a:buAutoNum type="alphaLcPeriod"/>
            </a:pPr>
            <a:r>
              <a:rPr lang="en-US" sz="1400" dirty="0"/>
              <a:t>      VXLAN-GPE header (if VXLAN-GPE is supported);</a:t>
            </a:r>
          </a:p>
          <a:p>
            <a:pPr marL="342900" indent="-342900">
              <a:buAutoNum type="alphaLcPeriod"/>
            </a:pPr>
            <a:r>
              <a:rPr lang="en-US" sz="1400" dirty="0"/>
              <a:t>Or  VXLAN’s flag field in header(not compliant with RFC though); </a:t>
            </a:r>
          </a:p>
          <a:p>
            <a:pPr marL="342900" indent="-342900">
              <a:buAutoNum type="alphaLcPeriod"/>
            </a:pPr>
            <a:r>
              <a:rPr lang="en-US" sz="1400" dirty="0"/>
              <a:t>Or  top bit in VNI(in-house work, with CN’s cooperation);</a:t>
            </a:r>
          </a:p>
          <a:p>
            <a:r>
              <a:rPr lang="en-US" sz="1400" dirty="0"/>
              <a:t> source CN IP/Mac/</a:t>
            </a:r>
            <a:r>
              <a:rPr lang="en-US" sz="1400" dirty="0" err="1"/>
              <a:t>vni</a:t>
            </a:r>
            <a:r>
              <a:rPr lang="en-US" sz="1400" dirty="0"/>
              <a:t> </a:t>
            </a:r>
            <a:r>
              <a:rPr lang="en-US" sz="1400" dirty="0" err="1"/>
              <a:t>tupple</a:t>
            </a:r>
            <a:r>
              <a:rPr lang="en-US" sz="1400" dirty="0"/>
              <a:t> is added to the packet for sending over to the destination CN;</a:t>
            </a:r>
          </a:p>
          <a:p>
            <a:endParaRPr lang="en-US" sz="1400" dirty="0"/>
          </a:p>
          <a:p>
            <a:r>
              <a:rPr lang="en-US" sz="1400" dirty="0"/>
              <a:t>in step 6, a match-action rule is added to recognize DP notification: </a:t>
            </a:r>
          </a:p>
          <a:p>
            <a:r>
              <a:rPr lang="en-US" sz="1400" dirty="0"/>
              <a:t>    </a:t>
            </a:r>
            <a:r>
              <a:rPr lang="en-US" sz="1400" b="1" i="1" dirty="0"/>
              <a:t>match</a:t>
            </a:r>
            <a:r>
              <a:rPr lang="en-US" sz="1400" dirty="0"/>
              <a:t>: if </a:t>
            </a:r>
            <a:r>
              <a:rPr lang="en-US" sz="1400" b="1" i="1" dirty="0"/>
              <a:t>O</a:t>
            </a:r>
            <a:r>
              <a:rPr lang="en-US" sz="1400" dirty="0"/>
              <a:t> bit is set(e.g. check top bit in </a:t>
            </a:r>
            <a:r>
              <a:rPr lang="en-US" sz="1400" dirty="0" err="1"/>
              <a:t>vni</a:t>
            </a:r>
            <a:r>
              <a:rPr lang="en-US" sz="1400" dirty="0"/>
              <a:t>); </a:t>
            </a:r>
          </a:p>
          <a:p>
            <a:r>
              <a:rPr lang="en-US" sz="1400" dirty="0"/>
              <a:t>    </a:t>
            </a:r>
            <a:r>
              <a:rPr lang="en-US" sz="1400" b="1" i="1" dirty="0"/>
              <a:t>action</a:t>
            </a:r>
            <a:r>
              <a:rPr lang="en-US" sz="1400" dirty="0"/>
              <a:t>: send to controller(ACA) to collect source tuple for direct path update.</a:t>
            </a:r>
            <a:endParaRPr lang="en-US" sz="1400" b="1" i="1" dirty="0"/>
          </a:p>
          <a:p>
            <a:endParaRPr lang="en-US" sz="1400" dirty="0">
              <a:latin typeface="+mj-lt"/>
            </a:endParaRPr>
          </a:p>
          <a:p>
            <a:r>
              <a:rPr lang="en-US" sz="1400" i="1" dirty="0">
                <a:latin typeface="+mj-lt"/>
              </a:rPr>
              <a:t>This mechanism is configurable for performance concern: </a:t>
            </a:r>
          </a:p>
          <a:p>
            <a:pPr marL="342900" indent="-342900">
              <a:buAutoNum type="arabicPeriod"/>
            </a:pPr>
            <a:r>
              <a:rPr lang="en-US" sz="1400" i="1" dirty="0">
                <a:latin typeface="+mj-lt"/>
              </a:rPr>
              <a:t>     only apply for initial packet(s) per flow; </a:t>
            </a:r>
          </a:p>
          <a:p>
            <a:pPr marL="342900" indent="-342900">
              <a:buAutoNum type="arabicPeriod"/>
            </a:pPr>
            <a:r>
              <a:rPr lang="en-US" sz="1400" i="1" dirty="0">
                <a:latin typeface="+mj-lt"/>
              </a:rPr>
              <a:t>or apply some rate limiting; etc.</a:t>
            </a:r>
          </a:p>
        </p:txBody>
      </p:sp>
      <p:pic>
        <p:nvPicPr>
          <p:cNvPr id="5" name="Picture 4" descr="Text&#10;&#10;Description automatically generated">
            <a:extLst>
              <a:ext uri="{FF2B5EF4-FFF2-40B4-BE49-F238E27FC236}">
                <a16:creationId xmlns:a16="http://schemas.microsoft.com/office/drawing/2014/main" id="{AE25D391-7EAA-0046-B8C4-A53CE6344FCE}"/>
              </a:ext>
            </a:extLst>
          </p:cNvPr>
          <p:cNvPicPr>
            <a:picLocks noChangeAspect="1"/>
          </p:cNvPicPr>
          <p:nvPr/>
        </p:nvPicPr>
        <p:blipFill>
          <a:blip r:embed="rId6"/>
          <a:stretch>
            <a:fillRect/>
          </a:stretch>
        </p:blipFill>
        <p:spPr>
          <a:xfrm>
            <a:off x="5639355" y="4987080"/>
            <a:ext cx="5886917" cy="1548040"/>
          </a:xfrm>
          <a:prstGeom prst="rect">
            <a:avLst/>
          </a:prstGeom>
        </p:spPr>
      </p:pic>
      <p:grpSp>
        <p:nvGrpSpPr>
          <p:cNvPr id="6" name="Group 5">
            <a:extLst>
              <a:ext uri="{FF2B5EF4-FFF2-40B4-BE49-F238E27FC236}">
                <a16:creationId xmlns:a16="http://schemas.microsoft.com/office/drawing/2014/main" id="{B866AB75-5CFA-194D-B749-2DCBDD327367}"/>
              </a:ext>
            </a:extLst>
          </p:cNvPr>
          <p:cNvGrpSpPr/>
          <p:nvPr/>
        </p:nvGrpSpPr>
        <p:grpSpPr>
          <a:xfrm>
            <a:off x="5797668" y="571294"/>
            <a:ext cx="6215145" cy="3103511"/>
            <a:chOff x="5429888" y="3699609"/>
            <a:chExt cx="6215145" cy="3103511"/>
          </a:xfrm>
        </p:grpSpPr>
        <p:grpSp>
          <p:nvGrpSpPr>
            <p:cNvPr id="73" name="Group 72">
              <a:extLst>
                <a:ext uri="{FF2B5EF4-FFF2-40B4-BE49-F238E27FC236}">
                  <a16:creationId xmlns:a16="http://schemas.microsoft.com/office/drawing/2014/main" id="{52B64884-6C7D-C24C-B563-6BB4F8CFC1CB}"/>
                </a:ext>
              </a:extLst>
            </p:cNvPr>
            <p:cNvGrpSpPr/>
            <p:nvPr/>
          </p:nvGrpSpPr>
          <p:grpSpPr>
            <a:xfrm>
              <a:off x="10139425" y="3906873"/>
              <a:ext cx="1383443" cy="2363488"/>
              <a:chOff x="5579400" y="3965550"/>
              <a:chExt cx="1085561" cy="2024875"/>
            </a:xfrm>
          </p:grpSpPr>
          <p:sp>
            <p:nvSpPr>
              <p:cNvPr id="80" name="Rectangle 79">
                <a:extLst>
                  <a:ext uri="{FF2B5EF4-FFF2-40B4-BE49-F238E27FC236}">
                    <a16:creationId xmlns:a16="http://schemas.microsoft.com/office/drawing/2014/main" id="{908AC9E7-D4B8-2448-9B4B-BEA2D5562BBA}"/>
                  </a:ext>
                </a:extLst>
              </p:cNvPr>
              <p:cNvSpPr/>
              <p:nvPr/>
            </p:nvSpPr>
            <p:spPr>
              <a:xfrm>
                <a:off x="5579401" y="3965550"/>
                <a:ext cx="1085560" cy="20248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2CFDE2F1-1321-6D43-9F13-41DE5AC6BD20}"/>
                  </a:ext>
                </a:extLst>
              </p:cNvPr>
              <p:cNvCxnSpPr>
                <a:cxnSpLocks/>
              </p:cNvCxnSpPr>
              <p:nvPr/>
            </p:nvCxnSpPr>
            <p:spPr>
              <a:xfrm>
                <a:off x="5579400" y="5245358"/>
                <a:ext cx="1085561"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82" name="Round Single Corner Rectangle 81">
                <a:extLst>
                  <a:ext uri="{FF2B5EF4-FFF2-40B4-BE49-F238E27FC236}">
                    <a16:creationId xmlns:a16="http://schemas.microsoft.com/office/drawing/2014/main" id="{34F7183E-BD26-6F46-8CC5-83E081B7711A}"/>
                  </a:ext>
                </a:extLst>
              </p:cNvPr>
              <p:cNvSpPr/>
              <p:nvPr/>
            </p:nvSpPr>
            <p:spPr>
              <a:xfrm>
                <a:off x="5779404" y="5264967"/>
                <a:ext cx="631024" cy="132898"/>
              </a:xfrm>
              <a:prstGeom prst="round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a:solidFill>
                      <a:schemeClr val="tx1"/>
                    </a:solidFill>
                  </a:rPr>
                  <a:t>eBPF</a:t>
                </a:r>
                <a:r>
                  <a:rPr lang="en-US" sz="600" dirty="0">
                    <a:solidFill>
                      <a:schemeClr val="tx1"/>
                    </a:solidFill>
                  </a:rPr>
                  <a:t> Map</a:t>
                </a:r>
              </a:p>
            </p:txBody>
          </p:sp>
          <p:sp>
            <p:nvSpPr>
              <p:cNvPr id="83" name="Round Single Corner Rectangle 82">
                <a:extLst>
                  <a:ext uri="{FF2B5EF4-FFF2-40B4-BE49-F238E27FC236}">
                    <a16:creationId xmlns:a16="http://schemas.microsoft.com/office/drawing/2014/main" id="{19377BF8-FD33-8942-9D82-931D256DB21D}"/>
                  </a:ext>
                </a:extLst>
              </p:cNvPr>
              <p:cNvSpPr/>
              <p:nvPr/>
            </p:nvSpPr>
            <p:spPr>
              <a:xfrm>
                <a:off x="5786776" y="5760535"/>
                <a:ext cx="704468" cy="229890"/>
              </a:xfrm>
              <a:prstGeom prst="round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XDP/</a:t>
                </a:r>
                <a:r>
                  <a:rPr lang="en-US" sz="800" dirty="0" err="1">
                    <a:solidFill>
                      <a:schemeClr val="tx1"/>
                    </a:solidFill>
                  </a:rPr>
                  <a:t>eBPF</a:t>
                </a:r>
                <a:endParaRPr lang="en-US" sz="800" dirty="0">
                  <a:solidFill>
                    <a:schemeClr val="tx1"/>
                  </a:solidFill>
                </a:endParaRPr>
              </a:p>
            </p:txBody>
          </p:sp>
          <p:sp>
            <p:nvSpPr>
              <p:cNvPr id="84" name="Rectangle 83">
                <a:extLst>
                  <a:ext uri="{FF2B5EF4-FFF2-40B4-BE49-F238E27FC236}">
                    <a16:creationId xmlns:a16="http://schemas.microsoft.com/office/drawing/2014/main" id="{D1F9672B-4863-5E41-809A-49351AAB6BE0}"/>
                  </a:ext>
                </a:extLst>
              </p:cNvPr>
              <p:cNvSpPr/>
              <p:nvPr/>
            </p:nvSpPr>
            <p:spPr>
              <a:xfrm>
                <a:off x="5619004" y="4181247"/>
                <a:ext cx="657731" cy="22989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Arion Agent</a:t>
                </a:r>
              </a:p>
            </p:txBody>
          </p:sp>
        </p:grpSp>
        <p:sp>
          <p:nvSpPr>
            <p:cNvPr id="85" name="Rectangle 84">
              <a:extLst>
                <a:ext uri="{FF2B5EF4-FFF2-40B4-BE49-F238E27FC236}">
                  <a16:creationId xmlns:a16="http://schemas.microsoft.com/office/drawing/2014/main" id="{0F9C8CC6-A5EA-3142-AD31-9088448A78E3}"/>
                </a:ext>
              </a:extLst>
            </p:cNvPr>
            <p:cNvSpPr/>
            <p:nvPr/>
          </p:nvSpPr>
          <p:spPr>
            <a:xfrm>
              <a:off x="7950292" y="3914104"/>
              <a:ext cx="1383442" cy="23634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86" name="Straight Connector 85">
              <a:extLst>
                <a:ext uri="{FF2B5EF4-FFF2-40B4-BE49-F238E27FC236}">
                  <a16:creationId xmlns:a16="http://schemas.microsoft.com/office/drawing/2014/main" id="{41E11196-6900-4445-847C-A944099180E3}"/>
                </a:ext>
              </a:extLst>
            </p:cNvPr>
            <p:cNvCxnSpPr>
              <a:cxnSpLocks/>
            </p:cNvCxnSpPr>
            <p:nvPr/>
          </p:nvCxnSpPr>
          <p:spPr>
            <a:xfrm>
              <a:off x="7950291" y="5407930"/>
              <a:ext cx="1383443"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87" name="Round Single Corner Rectangle 86">
              <a:extLst>
                <a:ext uri="{FF2B5EF4-FFF2-40B4-BE49-F238E27FC236}">
                  <a16:creationId xmlns:a16="http://schemas.microsoft.com/office/drawing/2014/main" id="{30C65127-10CE-264E-B839-99F66C7CF6C7}"/>
                </a:ext>
              </a:extLst>
            </p:cNvPr>
            <p:cNvSpPr/>
            <p:nvPr/>
          </p:nvSpPr>
          <p:spPr>
            <a:xfrm>
              <a:off x="8256663" y="5430818"/>
              <a:ext cx="821644" cy="155122"/>
            </a:xfrm>
            <a:prstGeom prst="round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a:solidFill>
                    <a:schemeClr val="tx1"/>
                  </a:solidFill>
                </a:rPr>
                <a:t>eBPF</a:t>
              </a:r>
              <a:r>
                <a:rPr lang="en-US" sz="700" dirty="0">
                  <a:solidFill>
                    <a:schemeClr val="tx1"/>
                  </a:solidFill>
                </a:rPr>
                <a:t> Maps</a:t>
              </a:r>
            </a:p>
          </p:txBody>
        </p:sp>
        <p:sp>
          <p:nvSpPr>
            <p:cNvPr id="88" name="Round Single Corner Rectangle 87">
              <a:extLst>
                <a:ext uri="{FF2B5EF4-FFF2-40B4-BE49-F238E27FC236}">
                  <a16:creationId xmlns:a16="http://schemas.microsoft.com/office/drawing/2014/main" id="{4DA3D515-0497-B74D-A65F-B7E27F309AC7}"/>
                </a:ext>
              </a:extLst>
            </p:cNvPr>
            <p:cNvSpPr/>
            <p:nvPr/>
          </p:nvSpPr>
          <p:spPr>
            <a:xfrm>
              <a:off x="8214572" y="6009258"/>
              <a:ext cx="897777" cy="268334"/>
            </a:xfrm>
            <a:prstGeom prst="round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XDP/</a:t>
              </a:r>
              <a:r>
                <a:rPr lang="en-US" sz="800" dirty="0" err="1">
                  <a:solidFill>
                    <a:schemeClr val="tx1"/>
                  </a:solidFill>
                </a:rPr>
                <a:t>eBPF</a:t>
              </a:r>
              <a:endParaRPr lang="en-US" sz="800" dirty="0">
                <a:solidFill>
                  <a:schemeClr val="tx1"/>
                </a:solidFill>
              </a:endParaRPr>
            </a:p>
          </p:txBody>
        </p:sp>
        <p:sp>
          <p:nvSpPr>
            <p:cNvPr id="89" name="Rectangle 88">
              <a:extLst>
                <a:ext uri="{FF2B5EF4-FFF2-40B4-BE49-F238E27FC236}">
                  <a16:creationId xmlns:a16="http://schemas.microsoft.com/office/drawing/2014/main" id="{7ADDF337-1476-D245-81E3-B0817642AAA8}"/>
                </a:ext>
              </a:extLst>
            </p:cNvPr>
            <p:cNvSpPr/>
            <p:nvPr/>
          </p:nvSpPr>
          <p:spPr>
            <a:xfrm>
              <a:off x="8026806" y="4152399"/>
              <a:ext cx="857609" cy="268334"/>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Arion Agent</a:t>
              </a:r>
            </a:p>
          </p:txBody>
        </p:sp>
        <p:sp>
          <p:nvSpPr>
            <p:cNvPr id="90" name="TextBox 89">
              <a:extLst>
                <a:ext uri="{FF2B5EF4-FFF2-40B4-BE49-F238E27FC236}">
                  <a16:creationId xmlns:a16="http://schemas.microsoft.com/office/drawing/2014/main" id="{8E8528B8-F670-CF47-9A0F-6095ADE8893E}"/>
                </a:ext>
              </a:extLst>
            </p:cNvPr>
            <p:cNvSpPr txBox="1"/>
            <p:nvPr/>
          </p:nvSpPr>
          <p:spPr>
            <a:xfrm>
              <a:off x="8830578" y="5202290"/>
              <a:ext cx="591699" cy="184666"/>
            </a:xfrm>
            <a:prstGeom prst="rect">
              <a:avLst/>
            </a:prstGeom>
            <a:noFill/>
          </p:spPr>
          <p:txBody>
            <a:bodyPr wrap="square" rtlCol="0">
              <a:spAutoFit/>
            </a:bodyPr>
            <a:lstStyle/>
            <a:p>
              <a:r>
                <a:rPr lang="en-US" sz="600" dirty="0"/>
                <a:t>User Space</a:t>
              </a:r>
            </a:p>
          </p:txBody>
        </p:sp>
        <p:sp>
          <p:nvSpPr>
            <p:cNvPr id="91" name="TextBox 90">
              <a:extLst>
                <a:ext uri="{FF2B5EF4-FFF2-40B4-BE49-F238E27FC236}">
                  <a16:creationId xmlns:a16="http://schemas.microsoft.com/office/drawing/2014/main" id="{40626DEE-9E61-8B44-8CE5-B570F29377FF}"/>
                </a:ext>
              </a:extLst>
            </p:cNvPr>
            <p:cNvSpPr txBox="1"/>
            <p:nvPr/>
          </p:nvSpPr>
          <p:spPr>
            <a:xfrm>
              <a:off x="7890927" y="5602337"/>
              <a:ext cx="818733" cy="184666"/>
            </a:xfrm>
            <a:prstGeom prst="rect">
              <a:avLst/>
            </a:prstGeom>
            <a:noFill/>
          </p:spPr>
          <p:txBody>
            <a:bodyPr wrap="square" rtlCol="0">
              <a:spAutoFit/>
            </a:bodyPr>
            <a:lstStyle/>
            <a:p>
              <a:r>
                <a:rPr lang="en-US" sz="600" dirty="0"/>
                <a:t>Kernel Space</a:t>
              </a:r>
            </a:p>
          </p:txBody>
        </p:sp>
        <p:sp>
          <p:nvSpPr>
            <p:cNvPr id="97" name="TextBox 96">
              <a:extLst>
                <a:ext uri="{FF2B5EF4-FFF2-40B4-BE49-F238E27FC236}">
                  <a16:creationId xmlns:a16="http://schemas.microsoft.com/office/drawing/2014/main" id="{671F10D7-6D4A-C143-AF86-E08A73288D6D}"/>
                </a:ext>
              </a:extLst>
            </p:cNvPr>
            <p:cNvSpPr txBox="1"/>
            <p:nvPr/>
          </p:nvSpPr>
          <p:spPr>
            <a:xfrm>
              <a:off x="8732852" y="3894555"/>
              <a:ext cx="752452" cy="230832"/>
            </a:xfrm>
            <a:prstGeom prst="rect">
              <a:avLst/>
            </a:prstGeom>
            <a:noFill/>
          </p:spPr>
          <p:txBody>
            <a:bodyPr wrap="square" rtlCol="0">
              <a:spAutoFit/>
            </a:bodyPr>
            <a:lstStyle/>
            <a:p>
              <a:r>
                <a:rPr lang="en-US" sz="900" dirty="0" err="1">
                  <a:solidFill>
                    <a:srgbClr val="00B050"/>
                  </a:solidFill>
                </a:rPr>
                <a:t>ArionWing</a:t>
              </a:r>
              <a:endParaRPr lang="en-US" sz="900" dirty="0">
                <a:solidFill>
                  <a:srgbClr val="00B050"/>
                </a:solidFill>
              </a:endParaRPr>
            </a:p>
          </p:txBody>
        </p:sp>
        <p:sp>
          <p:nvSpPr>
            <p:cNvPr id="98" name="TextBox 97">
              <a:extLst>
                <a:ext uri="{FF2B5EF4-FFF2-40B4-BE49-F238E27FC236}">
                  <a16:creationId xmlns:a16="http://schemas.microsoft.com/office/drawing/2014/main" id="{BAA40B49-02A9-5E40-986F-D829A400A661}"/>
                </a:ext>
              </a:extLst>
            </p:cNvPr>
            <p:cNvSpPr txBox="1"/>
            <p:nvPr/>
          </p:nvSpPr>
          <p:spPr>
            <a:xfrm>
              <a:off x="10892207" y="3865673"/>
              <a:ext cx="752826" cy="230832"/>
            </a:xfrm>
            <a:prstGeom prst="rect">
              <a:avLst/>
            </a:prstGeom>
            <a:noFill/>
          </p:spPr>
          <p:txBody>
            <a:bodyPr wrap="square" rtlCol="0">
              <a:spAutoFit/>
            </a:bodyPr>
            <a:lstStyle/>
            <a:p>
              <a:r>
                <a:rPr lang="en-US" sz="900" dirty="0" err="1">
                  <a:solidFill>
                    <a:srgbClr val="00B050"/>
                  </a:solidFill>
                </a:rPr>
                <a:t>ArionWing</a:t>
              </a:r>
              <a:endParaRPr lang="en-US" sz="900" dirty="0">
                <a:solidFill>
                  <a:srgbClr val="00B050"/>
                </a:solidFill>
              </a:endParaRPr>
            </a:p>
          </p:txBody>
        </p:sp>
        <p:sp>
          <p:nvSpPr>
            <p:cNvPr id="100" name="TextBox 99">
              <a:extLst>
                <a:ext uri="{FF2B5EF4-FFF2-40B4-BE49-F238E27FC236}">
                  <a16:creationId xmlns:a16="http://schemas.microsoft.com/office/drawing/2014/main" id="{699430B9-9E44-7F4F-B85D-09730AF5D847}"/>
                </a:ext>
              </a:extLst>
            </p:cNvPr>
            <p:cNvSpPr txBox="1"/>
            <p:nvPr/>
          </p:nvSpPr>
          <p:spPr>
            <a:xfrm>
              <a:off x="10909387" y="3699609"/>
              <a:ext cx="718466" cy="200055"/>
            </a:xfrm>
            <a:prstGeom prst="rect">
              <a:avLst/>
            </a:prstGeom>
            <a:noFill/>
          </p:spPr>
          <p:txBody>
            <a:bodyPr wrap="square" rtlCol="0">
              <a:spAutoFit/>
            </a:bodyPr>
            <a:lstStyle/>
            <a:p>
              <a:r>
                <a:rPr lang="en-US" sz="700" dirty="0"/>
                <a:t>Linux like OS</a:t>
              </a:r>
            </a:p>
          </p:txBody>
        </p:sp>
        <p:cxnSp>
          <p:nvCxnSpPr>
            <p:cNvPr id="101" name="Straight Arrow Connector 100">
              <a:extLst>
                <a:ext uri="{FF2B5EF4-FFF2-40B4-BE49-F238E27FC236}">
                  <a16:creationId xmlns:a16="http://schemas.microsoft.com/office/drawing/2014/main" id="{87AF25F3-9820-824B-993A-7788AAC2839A}"/>
                </a:ext>
              </a:extLst>
            </p:cNvPr>
            <p:cNvCxnSpPr>
              <a:cxnSpLocks/>
            </p:cNvCxnSpPr>
            <p:nvPr/>
          </p:nvCxnSpPr>
          <p:spPr>
            <a:xfrm>
              <a:off x="8535188" y="4426974"/>
              <a:ext cx="0" cy="99409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0E73D6D5-71A0-DA4D-A442-A1DC0AF2F127}"/>
                </a:ext>
              </a:extLst>
            </p:cNvPr>
            <p:cNvCxnSpPr>
              <a:cxnSpLocks/>
            </p:cNvCxnSpPr>
            <p:nvPr/>
          </p:nvCxnSpPr>
          <p:spPr>
            <a:xfrm>
              <a:off x="10745689" y="4406609"/>
              <a:ext cx="0" cy="99409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5" name="Rectangle 104">
              <a:extLst>
                <a:ext uri="{FF2B5EF4-FFF2-40B4-BE49-F238E27FC236}">
                  <a16:creationId xmlns:a16="http://schemas.microsoft.com/office/drawing/2014/main" id="{A411BFB4-C5EE-BE49-A110-4DF8ED16C317}"/>
                </a:ext>
              </a:extLst>
            </p:cNvPr>
            <p:cNvSpPr/>
            <p:nvPr/>
          </p:nvSpPr>
          <p:spPr>
            <a:xfrm>
              <a:off x="8709660" y="4524861"/>
              <a:ext cx="591698" cy="18466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storage</a:t>
              </a:r>
            </a:p>
          </p:txBody>
        </p:sp>
        <p:sp>
          <p:nvSpPr>
            <p:cNvPr id="106" name="Rectangle 105">
              <a:extLst>
                <a:ext uri="{FF2B5EF4-FFF2-40B4-BE49-F238E27FC236}">
                  <a16:creationId xmlns:a16="http://schemas.microsoft.com/office/drawing/2014/main" id="{9402216C-4C97-B54C-AD24-3705AF3EE6DB}"/>
                </a:ext>
              </a:extLst>
            </p:cNvPr>
            <p:cNvSpPr/>
            <p:nvPr/>
          </p:nvSpPr>
          <p:spPr>
            <a:xfrm>
              <a:off x="10865364" y="4531744"/>
              <a:ext cx="591698" cy="18466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storage</a:t>
              </a:r>
            </a:p>
          </p:txBody>
        </p:sp>
        <p:sp>
          <p:nvSpPr>
            <p:cNvPr id="108" name="Rectangle 107">
              <a:extLst>
                <a:ext uri="{FF2B5EF4-FFF2-40B4-BE49-F238E27FC236}">
                  <a16:creationId xmlns:a16="http://schemas.microsoft.com/office/drawing/2014/main" id="{4F47B3DA-DDA7-F543-A8A0-E044E4260C6A}"/>
                </a:ext>
              </a:extLst>
            </p:cNvPr>
            <p:cNvSpPr/>
            <p:nvPr/>
          </p:nvSpPr>
          <p:spPr>
            <a:xfrm>
              <a:off x="5429888" y="5920327"/>
              <a:ext cx="510144" cy="36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CN</a:t>
              </a:r>
            </a:p>
          </p:txBody>
        </p:sp>
        <p:sp>
          <p:nvSpPr>
            <p:cNvPr id="109" name="Rectangle 108">
              <a:extLst>
                <a:ext uri="{FF2B5EF4-FFF2-40B4-BE49-F238E27FC236}">
                  <a16:creationId xmlns:a16="http://schemas.microsoft.com/office/drawing/2014/main" id="{27AD8F35-5635-CA47-9745-0E9E222BE1D7}"/>
                </a:ext>
              </a:extLst>
            </p:cNvPr>
            <p:cNvSpPr/>
            <p:nvPr/>
          </p:nvSpPr>
          <p:spPr>
            <a:xfrm>
              <a:off x="6996829" y="5893489"/>
              <a:ext cx="510144" cy="36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CN</a:t>
              </a:r>
            </a:p>
          </p:txBody>
        </p:sp>
        <p:cxnSp>
          <p:nvCxnSpPr>
            <p:cNvPr id="110" name="Straight Connector 109">
              <a:extLst>
                <a:ext uri="{FF2B5EF4-FFF2-40B4-BE49-F238E27FC236}">
                  <a16:creationId xmlns:a16="http://schemas.microsoft.com/office/drawing/2014/main" id="{258EAA82-B463-A14A-BC12-62E13C108860}"/>
                </a:ext>
              </a:extLst>
            </p:cNvPr>
            <p:cNvCxnSpPr>
              <a:cxnSpLocks/>
            </p:cNvCxnSpPr>
            <p:nvPr/>
          </p:nvCxnSpPr>
          <p:spPr>
            <a:xfrm>
              <a:off x="5443328" y="6798288"/>
              <a:ext cx="6184525" cy="0"/>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E62835AF-1513-9943-9884-2B4EEA46FEF1}"/>
                </a:ext>
              </a:extLst>
            </p:cNvPr>
            <p:cNvCxnSpPr>
              <a:cxnSpLocks/>
            </p:cNvCxnSpPr>
            <p:nvPr/>
          </p:nvCxnSpPr>
          <p:spPr>
            <a:xfrm>
              <a:off x="5664518" y="6268015"/>
              <a:ext cx="0" cy="523042"/>
            </a:xfrm>
            <a:prstGeom prst="line">
              <a:avLst/>
            </a:prstGeom>
            <a:ln w="12700"/>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E46A5E89-6BD5-9145-8533-8F3097D9C34B}"/>
                </a:ext>
              </a:extLst>
            </p:cNvPr>
            <p:cNvCxnSpPr>
              <a:cxnSpLocks/>
            </p:cNvCxnSpPr>
            <p:nvPr/>
          </p:nvCxnSpPr>
          <p:spPr>
            <a:xfrm>
              <a:off x="7251901" y="6270361"/>
              <a:ext cx="0" cy="520696"/>
            </a:xfrm>
            <a:prstGeom prst="line">
              <a:avLst/>
            </a:prstGeom>
            <a:ln w="127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0B01855-AC60-F646-B1A8-581F257092C1}"/>
                </a:ext>
              </a:extLst>
            </p:cNvPr>
            <p:cNvCxnSpPr>
              <a:cxnSpLocks/>
            </p:cNvCxnSpPr>
            <p:nvPr/>
          </p:nvCxnSpPr>
          <p:spPr>
            <a:xfrm>
              <a:off x="8600031" y="6289655"/>
              <a:ext cx="0" cy="513465"/>
            </a:xfrm>
            <a:prstGeom prst="line">
              <a:avLst/>
            </a:prstGeom>
            <a:ln w="127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EADA602-897E-794C-87AA-99B2913F8AEE}"/>
                </a:ext>
              </a:extLst>
            </p:cNvPr>
            <p:cNvCxnSpPr>
              <a:cxnSpLocks/>
            </p:cNvCxnSpPr>
            <p:nvPr/>
          </p:nvCxnSpPr>
          <p:spPr>
            <a:xfrm flipH="1">
              <a:off x="10865364" y="6277592"/>
              <a:ext cx="8467" cy="513465"/>
            </a:xfrm>
            <a:prstGeom prst="line">
              <a:avLst/>
            </a:prstGeom>
            <a:ln w="12700"/>
          </p:spPr>
          <p:style>
            <a:lnRef idx="1">
              <a:schemeClr val="dk1"/>
            </a:lnRef>
            <a:fillRef idx="0">
              <a:schemeClr val="dk1"/>
            </a:fillRef>
            <a:effectRef idx="0">
              <a:schemeClr val="dk1"/>
            </a:effectRef>
            <a:fontRef idx="minor">
              <a:schemeClr val="tx1"/>
            </a:fontRef>
          </p:style>
        </p:cxnSp>
        <p:sp>
          <p:nvSpPr>
            <p:cNvPr id="117" name="Oval 116">
              <a:extLst>
                <a:ext uri="{FF2B5EF4-FFF2-40B4-BE49-F238E27FC236}">
                  <a16:creationId xmlns:a16="http://schemas.microsoft.com/office/drawing/2014/main" id="{9D3702DC-3B21-A045-AAF8-57A216F08422}"/>
                </a:ext>
              </a:extLst>
            </p:cNvPr>
            <p:cNvSpPr/>
            <p:nvPr/>
          </p:nvSpPr>
          <p:spPr>
            <a:xfrm>
              <a:off x="8354733" y="6310253"/>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1</a:t>
              </a:r>
            </a:p>
          </p:txBody>
        </p:sp>
        <p:sp>
          <p:nvSpPr>
            <p:cNvPr id="118" name="Oval 117">
              <a:extLst>
                <a:ext uri="{FF2B5EF4-FFF2-40B4-BE49-F238E27FC236}">
                  <a16:creationId xmlns:a16="http://schemas.microsoft.com/office/drawing/2014/main" id="{CF16FE0C-6E4D-0D4F-8759-38A5F88317CA}"/>
                </a:ext>
              </a:extLst>
            </p:cNvPr>
            <p:cNvSpPr/>
            <p:nvPr/>
          </p:nvSpPr>
          <p:spPr>
            <a:xfrm>
              <a:off x="8531098" y="5700619"/>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2</a:t>
              </a:r>
            </a:p>
          </p:txBody>
        </p:sp>
        <p:sp>
          <p:nvSpPr>
            <p:cNvPr id="119" name="Oval 118">
              <a:extLst>
                <a:ext uri="{FF2B5EF4-FFF2-40B4-BE49-F238E27FC236}">
                  <a16:creationId xmlns:a16="http://schemas.microsoft.com/office/drawing/2014/main" id="{0BA7CAAA-EC14-3E46-B711-910D332F1559}"/>
                </a:ext>
              </a:extLst>
            </p:cNvPr>
            <p:cNvSpPr/>
            <p:nvPr/>
          </p:nvSpPr>
          <p:spPr>
            <a:xfrm>
              <a:off x="7296628" y="6262818"/>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3</a:t>
              </a:r>
            </a:p>
          </p:txBody>
        </p:sp>
        <p:cxnSp>
          <p:nvCxnSpPr>
            <p:cNvPr id="121" name="Elbow Connector 120">
              <a:extLst>
                <a:ext uri="{FF2B5EF4-FFF2-40B4-BE49-F238E27FC236}">
                  <a16:creationId xmlns:a16="http://schemas.microsoft.com/office/drawing/2014/main" id="{DD48F1C7-67D3-F045-94AB-7BCC1DB97F6F}"/>
                </a:ext>
              </a:extLst>
            </p:cNvPr>
            <p:cNvCxnSpPr>
              <a:cxnSpLocks/>
              <a:stCxn id="108" idx="2"/>
              <a:endCxn id="117" idx="0"/>
            </p:cNvCxnSpPr>
            <p:nvPr/>
          </p:nvCxnSpPr>
          <p:spPr>
            <a:xfrm rot="16200000" flipH="1">
              <a:off x="7059987" y="4914629"/>
              <a:ext cx="20597" cy="2770650"/>
            </a:xfrm>
            <a:prstGeom prst="bentConnector3">
              <a:avLst>
                <a:gd name="adj1" fmla="val 1365403"/>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5A9F28C2-4927-C346-8282-9C39D0047856}"/>
                </a:ext>
              </a:extLst>
            </p:cNvPr>
            <p:cNvSpPr/>
            <p:nvPr/>
          </p:nvSpPr>
          <p:spPr>
            <a:xfrm>
              <a:off x="5701398" y="6360413"/>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1</a:t>
              </a:r>
            </a:p>
          </p:txBody>
        </p:sp>
        <p:sp>
          <p:nvSpPr>
            <p:cNvPr id="129" name="Rectangle 128">
              <a:extLst>
                <a:ext uri="{FF2B5EF4-FFF2-40B4-BE49-F238E27FC236}">
                  <a16:creationId xmlns:a16="http://schemas.microsoft.com/office/drawing/2014/main" id="{E384B9E4-B4D9-DE48-8FB3-B36B69C90E32}"/>
                </a:ext>
              </a:extLst>
            </p:cNvPr>
            <p:cNvSpPr/>
            <p:nvPr/>
          </p:nvSpPr>
          <p:spPr>
            <a:xfrm>
              <a:off x="6207986" y="5893489"/>
              <a:ext cx="510144" cy="36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CN</a:t>
              </a:r>
            </a:p>
          </p:txBody>
        </p:sp>
        <p:cxnSp>
          <p:nvCxnSpPr>
            <p:cNvPr id="130" name="Straight Connector 129">
              <a:extLst>
                <a:ext uri="{FF2B5EF4-FFF2-40B4-BE49-F238E27FC236}">
                  <a16:creationId xmlns:a16="http://schemas.microsoft.com/office/drawing/2014/main" id="{16E2B231-C21F-4240-B0A0-8FB52E693A65}"/>
                </a:ext>
              </a:extLst>
            </p:cNvPr>
            <p:cNvCxnSpPr>
              <a:cxnSpLocks/>
            </p:cNvCxnSpPr>
            <p:nvPr/>
          </p:nvCxnSpPr>
          <p:spPr>
            <a:xfrm>
              <a:off x="6463058" y="6277592"/>
              <a:ext cx="0" cy="520696"/>
            </a:xfrm>
            <a:prstGeom prst="line">
              <a:avLst/>
            </a:prstGeom>
            <a:ln w="12700"/>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F9A9DFAA-6065-2E41-8587-86E08AD6BF55}"/>
                </a:ext>
              </a:extLst>
            </p:cNvPr>
            <p:cNvCxnSpPr/>
            <p:nvPr/>
          </p:nvCxnSpPr>
          <p:spPr>
            <a:xfrm flipV="1">
              <a:off x="8531098" y="5576186"/>
              <a:ext cx="0" cy="42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607BC74-3336-0A49-9237-62BB512E378A}"/>
                </a:ext>
              </a:extLst>
            </p:cNvPr>
            <p:cNvCxnSpPr/>
            <p:nvPr/>
          </p:nvCxnSpPr>
          <p:spPr>
            <a:xfrm flipV="1">
              <a:off x="10804756" y="5585940"/>
              <a:ext cx="0" cy="42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132">
              <a:extLst>
                <a:ext uri="{FF2B5EF4-FFF2-40B4-BE49-F238E27FC236}">
                  <a16:creationId xmlns:a16="http://schemas.microsoft.com/office/drawing/2014/main" id="{F31AB4A0-1E1A-2746-BCCC-53BEB6C9752A}"/>
                </a:ext>
              </a:extLst>
            </p:cNvPr>
            <p:cNvCxnSpPr>
              <a:stCxn id="88" idx="2"/>
              <a:endCxn id="119" idx="4"/>
            </p:cNvCxnSpPr>
            <p:nvPr/>
          </p:nvCxnSpPr>
          <p:spPr>
            <a:xfrm rot="5400000">
              <a:off x="7973329" y="5701768"/>
              <a:ext cx="114309" cy="1265956"/>
            </a:xfrm>
            <a:prstGeom prst="bentConnector3">
              <a:avLst>
                <a:gd name="adj1" fmla="val 218509"/>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7D9BC46C-76B3-CC48-B1EB-0F33A2EE5E2C}"/>
                </a:ext>
              </a:extLst>
            </p:cNvPr>
            <p:cNvSpPr/>
            <p:nvPr/>
          </p:nvSpPr>
          <p:spPr>
            <a:xfrm>
              <a:off x="7756170" y="3892456"/>
              <a:ext cx="3871684" cy="2439408"/>
            </a:xfrm>
            <a:prstGeom prst="rect">
              <a:avLst/>
            </a:prstGeom>
            <a:noFill/>
            <a:ln>
              <a:solidFill>
                <a:srgbClr val="00B0F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cxnSp>
          <p:nvCxnSpPr>
            <p:cNvPr id="139" name="Straight Connector 138">
              <a:extLst>
                <a:ext uri="{FF2B5EF4-FFF2-40B4-BE49-F238E27FC236}">
                  <a16:creationId xmlns:a16="http://schemas.microsoft.com/office/drawing/2014/main" id="{4CF8A69D-BBD9-FA4B-AAD6-B38679BF2247}"/>
                </a:ext>
              </a:extLst>
            </p:cNvPr>
            <p:cNvCxnSpPr>
              <a:cxnSpLocks/>
            </p:cNvCxnSpPr>
            <p:nvPr/>
          </p:nvCxnSpPr>
          <p:spPr>
            <a:xfrm>
              <a:off x="9485304" y="5095848"/>
              <a:ext cx="489398" cy="0"/>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141" name="Oval 140">
              <a:extLst>
                <a:ext uri="{FF2B5EF4-FFF2-40B4-BE49-F238E27FC236}">
                  <a16:creationId xmlns:a16="http://schemas.microsoft.com/office/drawing/2014/main" id="{FEBC8092-D031-594A-9C4B-DB651EA9B16A}"/>
                </a:ext>
              </a:extLst>
            </p:cNvPr>
            <p:cNvSpPr/>
            <p:nvPr/>
          </p:nvSpPr>
          <p:spPr>
            <a:xfrm>
              <a:off x="8150016" y="4660746"/>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4</a:t>
              </a:r>
            </a:p>
          </p:txBody>
        </p:sp>
        <p:cxnSp>
          <p:nvCxnSpPr>
            <p:cNvPr id="142" name="Elbow Connector 141">
              <a:extLst>
                <a:ext uri="{FF2B5EF4-FFF2-40B4-BE49-F238E27FC236}">
                  <a16:creationId xmlns:a16="http://schemas.microsoft.com/office/drawing/2014/main" id="{4AD080DC-9573-954A-87B4-BEC7DA0BF197}"/>
                </a:ext>
              </a:extLst>
            </p:cNvPr>
            <p:cNvCxnSpPr>
              <a:cxnSpLocks/>
            </p:cNvCxnSpPr>
            <p:nvPr/>
          </p:nvCxnSpPr>
          <p:spPr>
            <a:xfrm rot="16200000" flipV="1">
              <a:off x="7563532" y="5105514"/>
              <a:ext cx="1556225" cy="156393"/>
            </a:xfrm>
            <a:prstGeom prst="bentConnector3">
              <a:avLst>
                <a:gd name="adj1" fmla="val 2764"/>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7C6D1E64-B58F-9543-A17E-3E63A71AAFAF}"/>
                </a:ext>
              </a:extLst>
            </p:cNvPr>
            <p:cNvSpPr/>
            <p:nvPr/>
          </p:nvSpPr>
          <p:spPr>
            <a:xfrm>
              <a:off x="6186244" y="6298169"/>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5</a:t>
              </a:r>
            </a:p>
          </p:txBody>
        </p:sp>
        <p:cxnSp>
          <p:nvCxnSpPr>
            <p:cNvPr id="144" name="Elbow Connector 143">
              <a:extLst>
                <a:ext uri="{FF2B5EF4-FFF2-40B4-BE49-F238E27FC236}">
                  <a16:creationId xmlns:a16="http://schemas.microsoft.com/office/drawing/2014/main" id="{20C4D706-FF77-EA4E-BE2B-761635581D4C}"/>
                </a:ext>
              </a:extLst>
            </p:cNvPr>
            <p:cNvCxnSpPr>
              <a:cxnSpLocks/>
            </p:cNvCxnSpPr>
            <p:nvPr/>
          </p:nvCxnSpPr>
          <p:spPr>
            <a:xfrm rot="5400000">
              <a:off x="6105509" y="4443077"/>
              <a:ext cx="2200933" cy="1780794"/>
            </a:xfrm>
            <a:prstGeom prst="bentConnector3">
              <a:avLst>
                <a:gd name="adj1" fmla="val 11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82D419D6-AF44-1A46-B42E-C8F4B477A71F}"/>
                </a:ext>
              </a:extLst>
            </p:cNvPr>
            <p:cNvSpPr/>
            <p:nvPr/>
          </p:nvSpPr>
          <p:spPr>
            <a:xfrm>
              <a:off x="7296628" y="6108962"/>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6</a:t>
              </a:r>
            </a:p>
          </p:txBody>
        </p:sp>
      </p:grpSp>
      <p:sp>
        <p:nvSpPr>
          <p:cNvPr id="148" name="Oval 147">
            <a:extLst>
              <a:ext uri="{FF2B5EF4-FFF2-40B4-BE49-F238E27FC236}">
                <a16:creationId xmlns:a16="http://schemas.microsoft.com/office/drawing/2014/main" id="{2AB9106C-A811-2A42-AEEB-27B0A4242F9B}"/>
              </a:ext>
            </a:extLst>
          </p:cNvPr>
          <p:cNvSpPr/>
          <p:nvPr/>
        </p:nvSpPr>
        <p:spPr>
          <a:xfrm>
            <a:off x="6867745" y="2999119"/>
            <a:ext cx="201754" cy="1290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6</a:t>
            </a:r>
          </a:p>
        </p:txBody>
      </p:sp>
      <p:sp>
        <p:nvSpPr>
          <p:cNvPr id="8" name="TextBox 7">
            <a:extLst>
              <a:ext uri="{FF2B5EF4-FFF2-40B4-BE49-F238E27FC236}">
                <a16:creationId xmlns:a16="http://schemas.microsoft.com/office/drawing/2014/main" id="{13948651-D7FF-214A-8D45-62C09E104618}"/>
              </a:ext>
            </a:extLst>
          </p:cNvPr>
          <p:cNvSpPr txBox="1"/>
          <p:nvPr/>
        </p:nvSpPr>
        <p:spPr>
          <a:xfrm>
            <a:off x="143011" y="271211"/>
            <a:ext cx="4084388" cy="400110"/>
          </a:xfrm>
          <a:prstGeom prst="rect">
            <a:avLst/>
          </a:prstGeom>
          <a:noFill/>
        </p:spPr>
        <p:txBody>
          <a:bodyPr wrap="none" rtlCol="0">
            <a:spAutoFit/>
          </a:bodyPr>
          <a:lstStyle/>
          <a:p>
            <a:r>
              <a:rPr lang="en-US" sz="2000" b="1" dirty="0">
                <a:solidFill>
                  <a:srgbClr val="00B050"/>
                </a:solidFill>
                <a:latin typeface="+mj-lt"/>
              </a:rPr>
              <a:t>2. High efficiency, high resource usage</a:t>
            </a:r>
          </a:p>
        </p:txBody>
      </p:sp>
    </p:spTree>
    <p:extLst>
      <p:ext uri="{BB962C8B-B14F-4D97-AF65-F5344CB8AC3E}">
        <p14:creationId xmlns:p14="http://schemas.microsoft.com/office/powerpoint/2010/main" val="48681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2DFC8C-F385-5148-85A4-6173630C6062}"/>
              </a:ext>
            </a:extLst>
          </p:cNvPr>
          <p:cNvSpPr txBox="1"/>
          <p:nvPr/>
        </p:nvSpPr>
        <p:spPr>
          <a:xfrm>
            <a:off x="438453" y="582963"/>
            <a:ext cx="4084388" cy="400110"/>
          </a:xfrm>
          <a:prstGeom prst="rect">
            <a:avLst/>
          </a:prstGeom>
          <a:noFill/>
        </p:spPr>
        <p:txBody>
          <a:bodyPr wrap="none" rtlCol="0">
            <a:spAutoFit/>
          </a:bodyPr>
          <a:lstStyle/>
          <a:p>
            <a:r>
              <a:rPr lang="en-US" sz="2000" b="1" dirty="0">
                <a:solidFill>
                  <a:srgbClr val="00B050"/>
                </a:solidFill>
                <a:latin typeface="+mj-lt"/>
              </a:rPr>
              <a:t>2. High efficiency, high resource usage</a:t>
            </a:r>
          </a:p>
        </p:txBody>
      </p:sp>
      <p:sp>
        <p:nvSpPr>
          <p:cNvPr id="17" name="TextBox 16">
            <a:extLst>
              <a:ext uri="{FF2B5EF4-FFF2-40B4-BE49-F238E27FC236}">
                <a16:creationId xmlns:a16="http://schemas.microsoft.com/office/drawing/2014/main" id="{A150B5BD-D1FA-914F-AD61-59E1634975E0}"/>
              </a:ext>
            </a:extLst>
          </p:cNvPr>
          <p:cNvSpPr txBox="1"/>
          <p:nvPr/>
        </p:nvSpPr>
        <p:spPr>
          <a:xfrm>
            <a:off x="519137" y="1150666"/>
            <a:ext cx="8499358" cy="3939540"/>
          </a:xfrm>
          <a:prstGeom prst="rect">
            <a:avLst/>
          </a:prstGeom>
          <a:noFill/>
          <a:ln>
            <a:solidFill>
              <a:srgbClr val="92D050"/>
            </a:solidFill>
          </a:ln>
        </p:spPr>
        <p:txBody>
          <a:bodyPr wrap="square" rtlCol="0">
            <a:spAutoFit/>
          </a:bodyPr>
          <a:lstStyle/>
          <a:p>
            <a:r>
              <a:rPr lang="en-US" b="1" i="1" dirty="0">
                <a:solidFill>
                  <a:srgbClr val="00B050"/>
                </a:solidFill>
                <a:latin typeface="+mj-lt"/>
              </a:rPr>
              <a:t>2.2 Arion’s </a:t>
            </a:r>
            <a:r>
              <a:rPr lang="en-US" b="1" i="1" dirty="0" err="1">
                <a:solidFill>
                  <a:srgbClr val="00B050"/>
                </a:solidFill>
                <a:latin typeface="+mj-lt"/>
              </a:rPr>
              <a:t>sharding</a:t>
            </a:r>
            <a:r>
              <a:rPr lang="en-US" b="1" i="1" dirty="0">
                <a:solidFill>
                  <a:srgbClr val="00B050"/>
                </a:solidFill>
                <a:latin typeface="+mj-lt"/>
              </a:rPr>
              <a:t> strategy and algorithm</a:t>
            </a:r>
          </a:p>
          <a:p>
            <a:endParaRPr lang="en-US" sz="1600" b="1" i="1" dirty="0">
              <a:solidFill>
                <a:srgbClr val="00B050"/>
              </a:solidFill>
              <a:latin typeface="+mj-lt"/>
            </a:endParaRPr>
          </a:p>
          <a:p>
            <a:pPr marL="342900" indent="-342900">
              <a:buFontTx/>
              <a:buAutoNum type="arabicPeriod"/>
            </a:pPr>
            <a:r>
              <a:rPr lang="en-US" dirty="0" err="1"/>
              <a:t>ArionMaster</a:t>
            </a:r>
            <a:r>
              <a:rPr lang="en-US" dirty="0"/>
              <a:t> provides API(Restful, </a:t>
            </a:r>
            <a:r>
              <a:rPr lang="en-US" dirty="0" err="1"/>
              <a:t>gRPC</a:t>
            </a:r>
            <a:r>
              <a:rPr lang="en-US" dirty="0"/>
              <a:t> or others) for CN to obtain </a:t>
            </a:r>
            <a:r>
              <a:rPr lang="en-US" dirty="0" err="1"/>
              <a:t>ArionWing</a:t>
            </a:r>
            <a:r>
              <a:rPr lang="en-US" dirty="0"/>
              <a:t> list(&lt;120) and responsible for sync up;</a:t>
            </a:r>
          </a:p>
          <a:p>
            <a:pPr marL="342900" indent="-342900">
              <a:buFontTx/>
              <a:buAutoNum type="arabicPeriod"/>
            </a:pPr>
            <a:endParaRPr lang="en-US" dirty="0"/>
          </a:p>
          <a:p>
            <a:pPr marL="342900" indent="-342900">
              <a:buAutoNum type="arabicPeriod"/>
            </a:pPr>
            <a:r>
              <a:rPr lang="en-US" dirty="0"/>
              <a:t>Arion framework provides consistent hashing APIs for CNs which maps </a:t>
            </a:r>
          </a:p>
          <a:p>
            <a:r>
              <a:rPr lang="en-US" dirty="0"/>
              <a:t>            “</a:t>
            </a:r>
            <a:r>
              <a:rPr lang="en-US" b="1" i="1" dirty="0" err="1"/>
              <a:t>DestSubNet</a:t>
            </a:r>
            <a:r>
              <a:rPr lang="en-US" b="1" i="1" dirty="0"/>
              <a:t> + </a:t>
            </a:r>
            <a:r>
              <a:rPr lang="en-US" b="1" i="1" dirty="0" err="1"/>
              <a:t>vni</a:t>
            </a:r>
            <a:r>
              <a:rPr lang="en-US" b="1" i="1" dirty="0"/>
              <a:t>”  to “designated </a:t>
            </a:r>
            <a:r>
              <a:rPr lang="en-US" b="1" i="1" dirty="0" err="1"/>
              <a:t>ArionWing</a:t>
            </a:r>
            <a:r>
              <a:rPr lang="en-US" dirty="0"/>
              <a:t>”;</a:t>
            </a:r>
          </a:p>
          <a:p>
            <a:endParaRPr lang="en-US" dirty="0"/>
          </a:p>
          <a:p>
            <a:pPr marL="342900" indent="-342900">
              <a:buAutoNum type="arabicPeriod" startAt="3"/>
            </a:pPr>
            <a:r>
              <a:rPr lang="en-US" dirty="0"/>
              <a:t>CN/ACA uses API to locate designated </a:t>
            </a:r>
            <a:r>
              <a:rPr lang="en-US" dirty="0" err="1"/>
              <a:t>ArionWing</a:t>
            </a:r>
            <a:r>
              <a:rPr lang="en-US" dirty="0"/>
              <a:t> to send packet to;</a:t>
            </a:r>
          </a:p>
          <a:p>
            <a:pPr marL="342900" indent="-342900">
              <a:buAutoNum type="arabicPeriod" startAt="3"/>
            </a:pPr>
            <a:endParaRPr lang="en-US" dirty="0"/>
          </a:p>
          <a:p>
            <a:pPr marL="342900" indent="-342900">
              <a:buAutoNum type="arabicPeriod" startAt="4"/>
            </a:pPr>
            <a:r>
              <a:rPr lang="en-US" dirty="0"/>
              <a:t>Inside Arion framework,  same consistent hashing algorithm is used so that </a:t>
            </a:r>
          </a:p>
          <a:p>
            <a:r>
              <a:rPr lang="en-US" dirty="0"/>
              <a:t>           “</a:t>
            </a:r>
            <a:r>
              <a:rPr lang="en-US" b="1" i="1" dirty="0" err="1"/>
              <a:t>DestIp</a:t>
            </a:r>
            <a:r>
              <a:rPr lang="en-US" b="1" i="1" dirty="0"/>
              <a:t> + </a:t>
            </a:r>
            <a:r>
              <a:rPr lang="en-US" b="1" i="1" dirty="0" err="1"/>
              <a:t>vni</a:t>
            </a:r>
            <a:r>
              <a:rPr lang="en-US" b="1" i="1" dirty="0"/>
              <a:t>  --&gt; destination CN Ip/mac</a:t>
            </a:r>
            <a:r>
              <a:rPr lang="en-US" dirty="0"/>
              <a:t>” rules </a:t>
            </a:r>
          </a:p>
          <a:p>
            <a:r>
              <a:rPr lang="en-US" dirty="0"/>
              <a:t>       are injected to the same </a:t>
            </a:r>
            <a:r>
              <a:rPr lang="en-US" dirty="0" err="1"/>
              <a:t>ArionWing</a:t>
            </a:r>
            <a:r>
              <a:rPr lang="en-US" dirty="0"/>
              <a:t> if  </a:t>
            </a:r>
          </a:p>
          <a:p>
            <a:r>
              <a:rPr lang="en-US" b="1" i="1" dirty="0"/>
              <a:t>            “</a:t>
            </a:r>
            <a:r>
              <a:rPr lang="en-US" b="1" i="1" dirty="0" err="1"/>
              <a:t>DestIp+vni</a:t>
            </a:r>
            <a:r>
              <a:rPr lang="en-US" b="1" i="1" dirty="0"/>
              <a:t>”</a:t>
            </a:r>
            <a:r>
              <a:rPr lang="en-US" dirty="0"/>
              <a:t> belongs to the same “</a:t>
            </a:r>
            <a:r>
              <a:rPr lang="en-US" b="1" i="1" dirty="0" err="1"/>
              <a:t>destSubNet+vni</a:t>
            </a:r>
            <a:r>
              <a:rPr lang="en-US" b="1" i="1" dirty="0"/>
              <a:t>”</a:t>
            </a:r>
            <a:r>
              <a:rPr lang="en-US" dirty="0"/>
              <a:t> above.</a:t>
            </a:r>
            <a:endParaRPr lang="en-US" sz="1600" dirty="0"/>
          </a:p>
        </p:txBody>
      </p:sp>
    </p:spTree>
    <p:extLst>
      <p:ext uri="{BB962C8B-B14F-4D97-AF65-F5344CB8AC3E}">
        <p14:creationId xmlns:p14="http://schemas.microsoft.com/office/powerpoint/2010/main" val="4040869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2DFC8C-F385-5148-85A4-6173630C6062}"/>
              </a:ext>
            </a:extLst>
          </p:cNvPr>
          <p:cNvSpPr txBox="1"/>
          <p:nvPr/>
        </p:nvSpPr>
        <p:spPr>
          <a:xfrm>
            <a:off x="438453" y="582963"/>
            <a:ext cx="4092274" cy="400110"/>
          </a:xfrm>
          <a:prstGeom prst="rect">
            <a:avLst/>
          </a:prstGeom>
          <a:noFill/>
        </p:spPr>
        <p:txBody>
          <a:bodyPr wrap="none" rtlCol="0">
            <a:spAutoFit/>
          </a:bodyPr>
          <a:lstStyle/>
          <a:p>
            <a:r>
              <a:rPr lang="en-US" sz="2000" b="1" dirty="0">
                <a:solidFill>
                  <a:srgbClr val="00B050"/>
                </a:solidFill>
                <a:latin typeface="+mj-lt"/>
              </a:rPr>
              <a:t>2. High efficiency, high resource usage</a:t>
            </a:r>
          </a:p>
        </p:txBody>
      </p:sp>
      <p:sp>
        <p:nvSpPr>
          <p:cNvPr id="17" name="TextBox 16">
            <a:extLst>
              <a:ext uri="{FF2B5EF4-FFF2-40B4-BE49-F238E27FC236}">
                <a16:creationId xmlns:a16="http://schemas.microsoft.com/office/drawing/2014/main" id="{A150B5BD-D1FA-914F-AD61-59E1634975E0}"/>
              </a:ext>
            </a:extLst>
          </p:cNvPr>
          <p:cNvSpPr txBox="1"/>
          <p:nvPr/>
        </p:nvSpPr>
        <p:spPr>
          <a:xfrm>
            <a:off x="519137" y="1150666"/>
            <a:ext cx="8391782" cy="3662541"/>
          </a:xfrm>
          <a:prstGeom prst="rect">
            <a:avLst/>
          </a:prstGeom>
          <a:noFill/>
          <a:ln>
            <a:solidFill>
              <a:srgbClr val="92D050"/>
            </a:solidFill>
          </a:ln>
        </p:spPr>
        <p:txBody>
          <a:bodyPr wrap="square" rtlCol="0">
            <a:spAutoFit/>
          </a:bodyPr>
          <a:lstStyle/>
          <a:p>
            <a:r>
              <a:rPr lang="en-US" b="1" i="1" dirty="0">
                <a:latin typeface="+mj-lt"/>
              </a:rPr>
              <a:t>How does Arion DP achieve high efficiency and high resource usage?</a:t>
            </a:r>
          </a:p>
          <a:p>
            <a:endParaRPr lang="en-US" sz="1600" b="1" i="1" dirty="0">
              <a:solidFill>
                <a:srgbClr val="0070C0"/>
              </a:solidFill>
            </a:endParaRPr>
          </a:p>
          <a:p>
            <a:pPr marL="342900" indent="-342900">
              <a:buAutoNum type="arabicPeriod"/>
            </a:pPr>
            <a:r>
              <a:rPr lang="en-US" dirty="0">
                <a:solidFill>
                  <a:srgbClr val="0070C0"/>
                </a:solidFill>
              </a:rPr>
              <a:t>No full flow table in CN, only </a:t>
            </a:r>
            <a:r>
              <a:rPr lang="en-US" dirty="0" err="1">
                <a:solidFill>
                  <a:srgbClr val="0070C0"/>
                </a:solidFill>
              </a:rPr>
              <a:t>ArionWing</a:t>
            </a:r>
            <a:r>
              <a:rPr lang="en-US" dirty="0">
                <a:solidFill>
                  <a:srgbClr val="0070C0"/>
                </a:solidFill>
              </a:rPr>
              <a:t> list stored locally;</a:t>
            </a:r>
          </a:p>
          <a:p>
            <a:pPr marL="342900" indent="-342900">
              <a:buAutoNum type="arabicPeriod"/>
            </a:pPr>
            <a:endParaRPr lang="en-US" dirty="0">
              <a:solidFill>
                <a:srgbClr val="0070C0"/>
              </a:solidFill>
            </a:endParaRPr>
          </a:p>
          <a:p>
            <a:pPr marL="342900" indent="-342900">
              <a:buAutoNum type="arabicPeriod"/>
            </a:pPr>
            <a:r>
              <a:rPr lang="en-US" dirty="0">
                <a:solidFill>
                  <a:srgbClr val="0070C0"/>
                </a:solidFill>
              </a:rPr>
              <a:t>No on-demand request to NCM in CN, use API(algorithm) to find designated </a:t>
            </a:r>
            <a:r>
              <a:rPr lang="en-US" dirty="0" err="1">
                <a:solidFill>
                  <a:srgbClr val="0070C0"/>
                </a:solidFill>
              </a:rPr>
              <a:t>ArionWing</a:t>
            </a:r>
            <a:r>
              <a:rPr lang="en-US" dirty="0">
                <a:solidFill>
                  <a:srgbClr val="0070C0"/>
                </a:solidFill>
              </a:rPr>
              <a:t>;</a:t>
            </a:r>
          </a:p>
          <a:p>
            <a:pPr marL="342900" indent="-342900">
              <a:buAutoNum type="arabicPeriod"/>
            </a:pPr>
            <a:endParaRPr lang="en-US" dirty="0">
              <a:solidFill>
                <a:srgbClr val="0070C0"/>
              </a:solidFill>
            </a:endParaRPr>
          </a:p>
          <a:p>
            <a:pPr marL="342900" indent="-342900">
              <a:buAutoNum type="arabicPeriod"/>
            </a:pPr>
            <a:r>
              <a:rPr lang="en-US" dirty="0">
                <a:solidFill>
                  <a:srgbClr val="0070C0"/>
                </a:solidFill>
              </a:rPr>
              <a:t>Each </a:t>
            </a:r>
            <a:r>
              <a:rPr lang="en-US" dirty="0" err="1">
                <a:solidFill>
                  <a:srgbClr val="0070C0"/>
                </a:solidFill>
              </a:rPr>
              <a:t>ArionWing</a:t>
            </a:r>
            <a:r>
              <a:rPr lang="en-US" dirty="0">
                <a:solidFill>
                  <a:srgbClr val="0070C0"/>
                </a:solidFill>
              </a:rPr>
              <a:t> only stores partial flow table(1/G);</a:t>
            </a:r>
          </a:p>
          <a:p>
            <a:pPr marL="342900" indent="-342900">
              <a:buAutoNum type="arabicPeriod"/>
            </a:pPr>
            <a:endParaRPr lang="en-US" dirty="0">
              <a:solidFill>
                <a:srgbClr val="0070C0"/>
              </a:solidFill>
            </a:endParaRPr>
          </a:p>
          <a:p>
            <a:pPr marL="342900" indent="-342900">
              <a:buAutoNum type="arabicPeriod"/>
            </a:pPr>
            <a:r>
              <a:rPr lang="en-US" dirty="0">
                <a:solidFill>
                  <a:srgbClr val="0070C0"/>
                </a:solidFill>
              </a:rPr>
              <a:t>Flows are “mostly” routed to </a:t>
            </a:r>
            <a:r>
              <a:rPr lang="en-US" dirty="0" err="1">
                <a:solidFill>
                  <a:srgbClr val="0070C0"/>
                </a:solidFill>
              </a:rPr>
              <a:t>ArionWing</a:t>
            </a:r>
            <a:r>
              <a:rPr lang="en-US" dirty="0">
                <a:solidFill>
                  <a:srgbClr val="0070C0"/>
                </a:solidFill>
              </a:rPr>
              <a:t> which can handle them directly, minimizes extra hop(s);</a:t>
            </a:r>
          </a:p>
          <a:p>
            <a:pPr marL="342900" indent="-342900">
              <a:buAutoNum type="arabicPeriod"/>
            </a:pPr>
            <a:endParaRPr lang="en-US" dirty="0">
              <a:solidFill>
                <a:srgbClr val="0070C0"/>
              </a:solidFill>
            </a:endParaRPr>
          </a:p>
          <a:p>
            <a:pPr marL="342900" indent="-342900">
              <a:buAutoNum type="arabicPeriod"/>
            </a:pPr>
            <a:r>
              <a:rPr lang="en-US" dirty="0">
                <a:solidFill>
                  <a:srgbClr val="0070C0"/>
                </a:solidFill>
              </a:rPr>
              <a:t>DP notification is piggy-backed in existing packet, no extra channel/packets needed.</a:t>
            </a:r>
          </a:p>
        </p:txBody>
      </p:sp>
    </p:spTree>
    <p:extLst>
      <p:ext uri="{BB962C8B-B14F-4D97-AF65-F5344CB8AC3E}">
        <p14:creationId xmlns:p14="http://schemas.microsoft.com/office/powerpoint/2010/main" val="1801602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96661AC-5FBC-024A-A02D-980402F7A2E6}"/>
                  </a:ext>
                </a:extLst>
              </p14:cNvPr>
              <p14:cNvContentPartPr/>
              <p14:nvPr/>
            </p14:nvContentPartPr>
            <p14:xfrm>
              <a:off x="-388733" y="788067"/>
              <a:ext cx="360" cy="360"/>
            </p14:xfrm>
          </p:contentPart>
        </mc:Choice>
        <mc:Fallback xmlns="">
          <p:pic>
            <p:nvPicPr>
              <p:cNvPr id="9" name="Ink 8">
                <a:extLst>
                  <a:ext uri="{FF2B5EF4-FFF2-40B4-BE49-F238E27FC236}">
                    <a16:creationId xmlns:a16="http://schemas.microsoft.com/office/drawing/2014/main" id="{196661AC-5FBC-024A-A02D-980402F7A2E6}"/>
                  </a:ext>
                </a:extLst>
              </p:cNvPr>
              <p:cNvPicPr/>
              <p:nvPr/>
            </p:nvPicPr>
            <p:blipFill>
              <a:blip r:embed="rId4"/>
              <a:stretch>
                <a:fillRect/>
              </a:stretch>
            </p:blipFill>
            <p:spPr>
              <a:xfrm>
                <a:off x="-393053" y="783747"/>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7" name="Ink 66">
                <a:extLst>
                  <a:ext uri="{FF2B5EF4-FFF2-40B4-BE49-F238E27FC236}">
                    <a16:creationId xmlns:a16="http://schemas.microsoft.com/office/drawing/2014/main" id="{772904F4-78EE-F240-9BDD-4501AB9669C4}"/>
                  </a:ext>
                </a:extLst>
              </p14:cNvPr>
              <p14:cNvContentPartPr/>
              <p14:nvPr/>
            </p14:nvContentPartPr>
            <p14:xfrm>
              <a:off x="2812467" y="589073"/>
              <a:ext cx="360" cy="360"/>
            </p14:xfrm>
          </p:contentPart>
        </mc:Choice>
        <mc:Fallback xmlns="">
          <p:pic>
            <p:nvPicPr>
              <p:cNvPr id="67" name="Ink 66">
                <a:extLst>
                  <a:ext uri="{FF2B5EF4-FFF2-40B4-BE49-F238E27FC236}">
                    <a16:creationId xmlns:a16="http://schemas.microsoft.com/office/drawing/2014/main" id="{772904F4-78EE-F240-9BDD-4501AB9669C4}"/>
                  </a:ext>
                </a:extLst>
              </p:cNvPr>
              <p:cNvPicPr/>
              <p:nvPr/>
            </p:nvPicPr>
            <p:blipFill>
              <a:blip r:embed="rId4"/>
              <a:stretch>
                <a:fillRect/>
              </a:stretch>
            </p:blipFill>
            <p:spPr>
              <a:xfrm>
                <a:off x="2808147" y="584753"/>
                <a:ext cx="9000" cy="9000"/>
              </a:xfrm>
              <a:prstGeom prst="rect">
                <a:avLst/>
              </a:prstGeom>
            </p:spPr>
          </p:pic>
        </mc:Fallback>
      </mc:AlternateContent>
      <p:sp>
        <p:nvSpPr>
          <p:cNvPr id="16" name="TextBox 15">
            <a:extLst>
              <a:ext uri="{FF2B5EF4-FFF2-40B4-BE49-F238E27FC236}">
                <a16:creationId xmlns:a16="http://schemas.microsoft.com/office/drawing/2014/main" id="{677C3945-7023-7B48-A187-2AB8DEA84B75}"/>
              </a:ext>
            </a:extLst>
          </p:cNvPr>
          <p:cNvSpPr txBox="1"/>
          <p:nvPr/>
        </p:nvSpPr>
        <p:spPr>
          <a:xfrm>
            <a:off x="299488" y="1148733"/>
            <a:ext cx="8835720" cy="3354765"/>
          </a:xfrm>
          <a:prstGeom prst="rect">
            <a:avLst/>
          </a:prstGeom>
          <a:noFill/>
          <a:ln>
            <a:solidFill>
              <a:schemeClr val="tx2"/>
            </a:solidFill>
          </a:ln>
        </p:spPr>
        <p:txBody>
          <a:bodyPr wrap="square" rtlCol="0">
            <a:spAutoFit/>
          </a:bodyPr>
          <a:lstStyle/>
          <a:p>
            <a:r>
              <a:rPr lang="en-US" b="1" dirty="0">
                <a:latin typeface="+mj-lt"/>
              </a:rPr>
              <a:t>Flow rules deployment/sync up principal/algorithm</a:t>
            </a:r>
          </a:p>
          <a:p>
            <a:endParaRPr lang="en-US" b="1" dirty="0">
              <a:latin typeface="+mj-lt"/>
            </a:endParaRPr>
          </a:p>
          <a:p>
            <a:pPr marL="342900" indent="-342900">
              <a:buAutoNum type="arabicPeriod"/>
            </a:pPr>
            <a:r>
              <a:rPr lang="en-US" sz="1600" dirty="0"/>
              <a:t> </a:t>
            </a:r>
            <a:r>
              <a:rPr lang="en-US" sz="1600" b="1" i="1" dirty="0">
                <a:solidFill>
                  <a:srgbClr val="FF0000"/>
                </a:solidFill>
              </a:rPr>
              <a:t>N</a:t>
            </a:r>
            <a:r>
              <a:rPr lang="en-US" sz="1600" dirty="0"/>
              <a:t> Arion wings in the same group share same flow rules for redundancy; each Arion wing is dedicated for a subset(1/</a:t>
            </a:r>
            <a:r>
              <a:rPr lang="en-US" sz="1600" b="1" i="1" dirty="0">
                <a:solidFill>
                  <a:srgbClr val="FF0000"/>
                </a:solidFill>
              </a:rPr>
              <a:t>G</a:t>
            </a:r>
            <a:r>
              <a:rPr lang="en-US" sz="1600" dirty="0"/>
              <a:t>) flow rules; packets are routed to specific Arion wing based on the subset rules;</a:t>
            </a:r>
          </a:p>
          <a:p>
            <a:pPr marL="342900" indent="-342900">
              <a:buAutoNum type="arabicPeriod"/>
            </a:pPr>
            <a:r>
              <a:rPr lang="en-US" sz="1600" dirty="0"/>
              <a:t>Arion maintains notification service, each CN obtains list of Arion Wings info(health, signature) via notification service and do regular health check for Arion Wing changes;</a:t>
            </a:r>
          </a:p>
          <a:p>
            <a:pPr marL="342900" indent="-342900">
              <a:buAutoNum type="arabicPeriod"/>
            </a:pPr>
            <a:r>
              <a:rPr lang="en-US" sz="1600" dirty="0"/>
              <a:t>When there are Arion wing failures, the existing group category maintains the same when each group still has live Arion Wing(s); </a:t>
            </a:r>
          </a:p>
          <a:p>
            <a:pPr marL="342900" indent="-342900">
              <a:buAutoNum type="arabicPeriod"/>
            </a:pPr>
            <a:r>
              <a:rPr lang="en-US" sz="1600" dirty="0"/>
              <a:t>Regroup process happens when requested or some Arion Wing remains lost/failure for </a:t>
            </a:r>
            <a:r>
              <a:rPr lang="en-US" sz="1600" dirty="0" err="1">
                <a:solidFill>
                  <a:srgbClr val="FF0000"/>
                </a:solidFill>
              </a:rPr>
              <a:t>threshT</a:t>
            </a:r>
            <a:r>
              <a:rPr lang="en-US" sz="1600" dirty="0"/>
              <a:t>.</a:t>
            </a:r>
          </a:p>
          <a:p>
            <a:pPr marL="342900" indent="-342900">
              <a:buAutoNum type="arabicPeriod"/>
            </a:pPr>
            <a:r>
              <a:rPr lang="en-US" sz="1600" dirty="0"/>
              <a:t>Notification are sent to CN only when regrouping is done(flow rule redeployment)</a:t>
            </a:r>
          </a:p>
          <a:p>
            <a:pPr marL="342900" indent="-342900">
              <a:buAutoNum type="arabicPeriod"/>
            </a:pPr>
            <a:r>
              <a:rPr lang="en-US" sz="1600" dirty="0"/>
              <a:t>When there’re no flow rules for incoming packet, we can opt to forward to next group Arion Wings or send to user space process which has the complete(or remaining) flow rules(fallback mechanism).</a:t>
            </a:r>
          </a:p>
        </p:txBody>
      </p:sp>
      <p:sp>
        <p:nvSpPr>
          <p:cNvPr id="70" name="TextBox 69">
            <a:extLst>
              <a:ext uri="{FF2B5EF4-FFF2-40B4-BE49-F238E27FC236}">
                <a16:creationId xmlns:a16="http://schemas.microsoft.com/office/drawing/2014/main" id="{D55448EC-5876-F743-8A80-543FEF43ACE1}"/>
              </a:ext>
            </a:extLst>
          </p:cNvPr>
          <p:cNvSpPr txBox="1"/>
          <p:nvPr/>
        </p:nvSpPr>
        <p:spPr>
          <a:xfrm>
            <a:off x="365312" y="589073"/>
            <a:ext cx="6306670" cy="430887"/>
          </a:xfrm>
          <a:prstGeom prst="rect">
            <a:avLst/>
          </a:prstGeom>
          <a:noFill/>
        </p:spPr>
        <p:txBody>
          <a:bodyPr wrap="square">
            <a:spAutoFit/>
          </a:bodyPr>
          <a:lstStyle/>
          <a:p>
            <a:r>
              <a:rPr lang="en-US" sz="2200" b="1" dirty="0">
                <a:solidFill>
                  <a:srgbClr val="00B050"/>
                </a:solidFill>
                <a:latin typeface="+mj-lt"/>
              </a:rPr>
              <a:t>3. Resiliency and flexibility</a:t>
            </a:r>
          </a:p>
        </p:txBody>
      </p:sp>
      <p:sp>
        <p:nvSpPr>
          <p:cNvPr id="5" name="TextBox 4">
            <a:extLst>
              <a:ext uri="{FF2B5EF4-FFF2-40B4-BE49-F238E27FC236}">
                <a16:creationId xmlns:a16="http://schemas.microsoft.com/office/drawing/2014/main" id="{C3C341E0-121F-F64F-BC40-F40E467CBBAA}"/>
              </a:ext>
            </a:extLst>
          </p:cNvPr>
          <p:cNvSpPr txBox="1"/>
          <p:nvPr/>
        </p:nvSpPr>
        <p:spPr>
          <a:xfrm>
            <a:off x="299488" y="5709267"/>
            <a:ext cx="6611267" cy="1015663"/>
          </a:xfrm>
          <a:prstGeom prst="rect">
            <a:avLst/>
          </a:prstGeom>
          <a:noFill/>
        </p:spPr>
        <p:txBody>
          <a:bodyPr wrap="square" rtlCol="0">
            <a:spAutoFit/>
          </a:bodyPr>
          <a:lstStyle/>
          <a:p>
            <a:r>
              <a:rPr lang="en-US" sz="1600" dirty="0"/>
              <a:t>Notes:</a:t>
            </a:r>
          </a:p>
          <a:p>
            <a:r>
              <a:rPr lang="en-US" sz="1600" dirty="0"/>
              <a:t>Arion sustains temporal </a:t>
            </a:r>
            <a:r>
              <a:rPr lang="en-US" sz="1600" dirty="0" err="1"/>
              <a:t>multple</a:t>
            </a:r>
            <a:r>
              <a:rPr lang="en-US" sz="1600" dirty="0"/>
              <a:t> </a:t>
            </a:r>
            <a:r>
              <a:rPr lang="en-US" sz="1600" dirty="0" err="1"/>
              <a:t>ArionWing</a:t>
            </a:r>
            <a:r>
              <a:rPr lang="en-US" sz="1600" dirty="0"/>
              <a:t> failures in different scenarios.</a:t>
            </a:r>
            <a:endParaRPr lang="en-US" sz="1600" dirty="0">
              <a:solidFill>
                <a:srgbClr val="FF0000"/>
              </a:solidFill>
            </a:endParaRPr>
          </a:p>
          <a:p>
            <a:r>
              <a:rPr lang="en-US" sz="1400" dirty="0">
                <a:solidFill>
                  <a:srgbClr val="FF0000"/>
                </a:solidFill>
              </a:rPr>
              <a:t>T</a:t>
            </a:r>
            <a:r>
              <a:rPr lang="en-US" sz="1400" dirty="0"/>
              <a:t> =  total Arion Wings(min 6);  </a:t>
            </a:r>
            <a:r>
              <a:rPr lang="en-US" sz="1400" dirty="0">
                <a:solidFill>
                  <a:srgbClr val="FF0000"/>
                </a:solidFill>
              </a:rPr>
              <a:t>N</a:t>
            </a:r>
            <a:r>
              <a:rPr lang="en-US" sz="1400" dirty="0"/>
              <a:t> = Arion Wings in each group(default 3);  </a:t>
            </a:r>
          </a:p>
          <a:p>
            <a:r>
              <a:rPr lang="en-US" sz="1400" dirty="0">
                <a:solidFill>
                  <a:srgbClr val="FF0000"/>
                </a:solidFill>
              </a:rPr>
              <a:t>G</a:t>
            </a:r>
            <a:r>
              <a:rPr lang="en-US" sz="1400" dirty="0"/>
              <a:t> = T/N, total groups(min 2);   </a:t>
            </a:r>
            <a:r>
              <a:rPr lang="en-US" sz="1400" dirty="0" err="1">
                <a:solidFill>
                  <a:srgbClr val="FF0000"/>
                </a:solidFill>
              </a:rPr>
              <a:t>threshT</a:t>
            </a:r>
            <a:r>
              <a:rPr lang="en-US" sz="1400" dirty="0"/>
              <a:t> = threshold Time(default 2mins)</a:t>
            </a:r>
          </a:p>
        </p:txBody>
      </p:sp>
    </p:spTree>
    <p:extLst>
      <p:ext uri="{BB962C8B-B14F-4D97-AF65-F5344CB8AC3E}">
        <p14:creationId xmlns:p14="http://schemas.microsoft.com/office/powerpoint/2010/main" val="2994863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2DFC8C-F385-5148-85A4-6173630C6062}"/>
              </a:ext>
            </a:extLst>
          </p:cNvPr>
          <p:cNvSpPr txBox="1"/>
          <p:nvPr/>
        </p:nvSpPr>
        <p:spPr>
          <a:xfrm>
            <a:off x="699248" y="776110"/>
            <a:ext cx="3513334" cy="430887"/>
          </a:xfrm>
          <a:prstGeom prst="rect">
            <a:avLst/>
          </a:prstGeom>
          <a:noFill/>
        </p:spPr>
        <p:txBody>
          <a:bodyPr wrap="none" rtlCol="0">
            <a:spAutoFit/>
          </a:bodyPr>
          <a:lstStyle/>
          <a:p>
            <a:r>
              <a:rPr lang="en-US" sz="2200" b="1" i="1" dirty="0">
                <a:solidFill>
                  <a:srgbClr val="00B050"/>
                </a:solidFill>
                <a:latin typeface="+mj-lt"/>
              </a:rPr>
              <a:t>4. Programmable, extendable</a:t>
            </a:r>
          </a:p>
        </p:txBody>
      </p:sp>
      <p:sp>
        <p:nvSpPr>
          <p:cNvPr id="17" name="TextBox 16">
            <a:extLst>
              <a:ext uri="{FF2B5EF4-FFF2-40B4-BE49-F238E27FC236}">
                <a16:creationId xmlns:a16="http://schemas.microsoft.com/office/drawing/2014/main" id="{A150B5BD-D1FA-914F-AD61-59E1634975E0}"/>
              </a:ext>
            </a:extLst>
          </p:cNvPr>
          <p:cNvSpPr txBox="1"/>
          <p:nvPr/>
        </p:nvSpPr>
        <p:spPr>
          <a:xfrm>
            <a:off x="699248" y="1364478"/>
            <a:ext cx="8704728" cy="5078313"/>
          </a:xfrm>
          <a:prstGeom prst="rect">
            <a:avLst/>
          </a:prstGeom>
          <a:noFill/>
          <a:ln>
            <a:solidFill>
              <a:srgbClr val="00B0F0"/>
            </a:solidFill>
          </a:ln>
        </p:spPr>
        <p:txBody>
          <a:bodyPr wrap="square" rtlCol="0">
            <a:spAutoFit/>
          </a:bodyPr>
          <a:lstStyle/>
          <a:p>
            <a:r>
              <a:rPr lang="en-US" dirty="0"/>
              <a:t>P4/</a:t>
            </a:r>
            <a:r>
              <a:rPr lang="en-US" dirty="0" err="1"/>
              <a:t>eBPF</a:t>
            </a:r>
            <a:r>
              <a:rPr lang="en-US" dirty="0"/>
              <a:t> provides programmability for how we want to deal with flow dynamically.</a:t>
            </a:r>
          </a:p>
          <a:p>
            <a:endParaRPr lang="en-US" dirty="0"/>
          </a:p>
          <a:p>
            <a:r>
              <a:rPr lang="en-US" dirty="0"/>
              <a:t>As mentioned previously, Arion throughput capacity is limited by the total Nic bandwidth in Arion cluster. Pure XDP/</a:t>
            </a:r>
            <a:r>
              <a:rPr lang="en-US" dirty="0" err="1"/>
              <a:t>eBPF</a:t>
            </a:r>
            <a:r>
              <a:rPr lang="en-US" dirty="0"/>
              <a:t> solution is unfeasible to handle massive cross VPC traffic(e.g. 500TB+), or handle an elephant flow whose throughput is higher than one single NIC’s capacity.</a:t>
            </a:r>
          </a:p>
          <a:p>
            <a:endParaRPr lang="en-US" dirty="0"/>
          </a:p>
          <a:p>
            <a:r>
              <a:rPr lang="en-US" dirty="0"/>
              <a:t>If our ultimate target use cases need to support above scenario, we need to add P4 switches(12T capacity), which has already put lots of effort on those cases, into the equation as a software-hardware combination solution, with P4 switch acts primary for cross VPC traffic which must go through the gateway.</a:t>
            </a:r>
          </a:p>
          <a:p>
            <a:endParaRPr lang="en-US" dirty="0"/>
          </a:p>
          <a:p>
            <a:r>
              <a:rPr lang="en-US" dirty="0"/>
              <a:t>P4 hardware switch has its limitation as well(see sailfish paper), Arion DP framework gives out perfect chance to explore how P4, XDP/</a:t>
            </a:r>
            <a:r>
              <a:rPr lang="en-US" dirty="0" err="1"/>
              <a:t>eBPF</a:t>
            </a:r>
            <a:r>
              <a:rPr lang="en-US" dirty="0"/>
              <a:t> could work together in a software-hardware mix solution.</a:t>
            </a:r>
          </a:p>
          <a:p>
            <a:endParaRPr lang="en-US" dirty="0"/>
          </a:p>
          <a:p>
            <a:r>
              <a:rPr lang="en-US" dirty="0"/>
              <a:t>We’ll put more extensible effort on this in Phase II. We’ll start by adapting P4 representation while exploring XDP/</a:t>
            </a:r>
            <a:r>
              <a:rPr lang="en-US" dirty="0" err="1"/>
              <a:t>eBPF</a:t>
            </a:r>
            <a:r>
              <a:rPr lang="en-US" dirty="0"/>
              <a:t> capability in phase I at the same time.</a:t>
            </a:r>
          </a:p>
        </p:txBody>
      </p:sp>
    </p:spTree>
    <p:extLst>
      <p:ext uri="{BB962C8B-B14F-4D97-AF65-F5344CB8AC3E}">
        <p14:creationId xmlns:p14="http://schemas.microsoft.com/office/powerpoint/2010/main" val="2346916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3BEA-1F7A-A140-849C-15536084C994}"/>
              </a:ext>
            </a:extLst>
          </p:cNvPr>
          <p:cNvSpPr>
            <a:spLocks noGrp="1"/>
          </p:cNvSpPr>
          <p:nvPr>
            <p:ph type="title"/>
          </p:nvPr>
        </p:nvSpPr>
        <p:spPr>
          <a:xfrm>
            <a:off x="1351394" y="757335"/>
            <a:ext cx="8258112" cy="478365"/>
          </a:xfrm>
          <a:noFill/>
        </p:spPr>
        <p:txBody>
          <a:bodyPr anchor="t">
            <a:noAutofit/>
          </a:bodyPr>
          <a:lstStyle/>
          <a:p>
            <a:r>
              <a:rPr lang="en-US" sz="2800" dirty="0"/>
              <a:t>“Potential” OpenFlow to P4 mapping steps </a:t>
            </a:r>
          </a:p>
        </p:txBody>
      </p:sp>
      <p:pic>
        <p:nvPicPr>
          <p:cNvPr id="4" name="Picture 3">
            <a:extLst>
              <a:ext uri="{FF2B5EF4-FFF2-40B4-BE49-F238E27FC236}">
                <a16:creationId xmlns:a16="http://schemas.microsoft.com/office/drawing/2014/main" id="{7AF54543-BC7A-4129-A9B3-F6F97C0BA24A}"/>
              </a:ext>
            </a:extLst>
          </p:cNvPr>
          <p:cNvPicPr>
            <a:picLocks noChangeAspect="1"/>
          </p:cNvPicPr>
          <p:nvPr/>
        </p:nvPicPr>
        <p:blipFill>
          <a:blip r:embed="rId3"/>
          <a:stretch>
            <a:fillRect/>
          </a:stretch>
        </p:blipFill>
        <p:spPr>
          <a:xfrm>
            <a:off x="1351331" y="1657563"/>
            <a:ext cx="8258175" cy="4434636"/>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27DA851-092B-4F9E-8C92-B2E6CD3C68F1}"/>
                  </a:ext>
                </a:extLst>
              </p14:cNvPr>
              <p14:cNvContentPartPr/>
              <p14:nvPr/>
            </p14:nvContentPartPr>
            <p14:xfrm>
              <a:off x="-782760" y="1235700"/>
              <a:ext cx="18360" cy="360"/>
            </p14:xfrm>
          </p:contentPart>
        </mc:Choice>
        <mc:Fallback xmlns="">
          <p:pic>
            <p:nvPicPr>
              <p:cNvPr id="3" name="Ink 2">
                <a:extLst>
                  <a:ext uri="{FF2B5EF4-FFF2-40B4-BE49-F238E27FC236}">
                    <a16:creationId xmlns:a16="http://schemas.microsoft.com/office/drawing/2014/main" id="{427DA851-092B-4F9E-8C92-B2E6CD3C68F1}"/>
                  </a:ext>
                </a:extLst>
              </p:cNvPr>
              <p:cNvPicPr/>
              <p:nvPr/>
            </p:nvPicPr>
            <p:blipFill>
              <a:blip r:embed="rId5"/>
              <a:stretch>
                <a:fillRect/>
              </a:stretch>
            </p:blipFill>
            <p:spPr>
              <a:xfrm>
                <a:off x="-791760" y="1226700"/>
                <a:ext cx="36000" cy="18000"/>
              </a:xfrm>
              <a:prstGeom prst="rect">
                <a:avLst/>
              </a:prstGeom>
            </p:spPr>
          </p:pic>
        </mc:Fallback>
      </mc:AlternateContent>
    </p:spTree>
    <p:extLst>
      <p:ext uri="{BB962C8B-B14F-4D97-AF65-F5344CB8AC3E}">
        <p14:creationId xmlns:p14="http://schemas.microsoft.com/office/powerpoint/2010/main" val="367013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3BEA-1F7A-A140-849C-15536084C994}"/>
              </a:ext>
            </a:extLst>
          </p:cNvPr>
          <p:cNvSpPr>
            <a:spLocks noGrp="1"/>
          </p:cNvSpPr>
          <p:nvPr>
            <p:ph type="title"/>
          </p:nvPr>
        </p:nvSpPr>
        <p:spPr>
          <a:xfrm>
            <a:off x="1735015" y="701312"/>
            <a:ext cx="7300935" cy="599224"/>
          </a:xfrm>
        </p:spPr>
        <p:txBody>
          <a:bodyPr>
            <a:normAutofit/>
          </a:bodyPr>
          <a:lstStyle/>
          <a:p>
            <a:r>
              <a:rPr lang="en-US" sz="3200" dirty="0"/>
              <a:t>OpenFlow to P4 mapping basic steps </a:t>
            </a:r>
          </a:p>
        </p:txBody>
      </p:sp>
      <p:sp>
        <p:nvSpPr>
          <p:cNvPr id="8" name="TextBox 7">
            <a:extLst>
              <a:ext uri="{FF2B5EF4-FFF2-40B4-BE49-F238E27FC236}">
                <a16:creationId xmlns:a16="http://schemas.microsoft.com/office/drawing/2014/main" id="{2B4B8E57-6163-7B43-96C0-32F7BBC9804E}"/>
              </a:ext>
            </a:extLst>
          </p:cNvPr>
          <p:cNvSpPr txBox="1"/>
          <p:nvPr/>
        </p:nvSpPr>
        <p:spPr>
          <a:xfrm>
            <a:off x="1822938" y="1831064"/>
            <a:ext cx="7300935" cy="4167107"/>
          </a:xfrm>
          <a:prstGeom prst="rect">
            <a:avLst/>
          </a:prstGeom>
          <a:noFill/>
        </p:spPr>
        <p:txBody>
          <a:bodyPr vert="horz" wrap="square" lIns="0" tIns="0" rIns="0" bIns="0" rtlCol="0">
            <a:noAutofit/>
          </a:bodyPr>
          <a:lstStyle/>
          <a:p>
            <a:pPr marL="228600" indent="-228600">
              <a:buFont typeface="+mj-lt"/>
              <a:buAutoNum type="arabicPeriod"/>
            </a:pPr>
            <a:r>
              <a:rPr lang="en-US" sz="1400" dirty="0">
                <a:solidFill>
                  <a:srgbClr val="003C71"/>
                </a:solidFill>
              </a:rPr>
              <a:t>Identify P4 lookup tables from CMS DB </a:t>
            </a:r>
          </a:p>
          <a:p>
            <a:pPr marL="1257300" lvl="2" indent="-342900">
              <a:buFont typeface="Arial" panose="020B0604020202020204" pitchFamily="34" charset="0"/>
              <a:buChar char="•"/>
            </a:pPr>
            <a:r>
              <a:rPr lang="en-US" sz="1400" dirty="0">
                <a:solidFill>
                  <a:srgbClr val="003C71"/>
                </a:solidFill>
              </a:rPr>
              <a:t>Identify precise encoding of the keys that reflects the intended use of each lookup table.</a:t>
            </a:r>
          </a:p>
          <a:p>
            <a:pPr marL="342900" indent="-342900">
              <a:buFont typeface="+mj-lt"/>
              <a:buAutoNum type="arabicPeriod"/>
            </a:pPr>
            <a:r>
              <a:rPr lang="en-US" sz="1400" dirty="0">
                <a:solidFill>
                  <a:srgbClr val="003C71"/>
                </a:solidFill>
              </a:rPr>
              <a:t>P4 control flow and P4 actions from OpenFlow DB tables </a:t>
            </a:r>
          </a:p>
          <a:p>
            <a:pPr marL="1257300" lvl="2" indent="-342900">
              <a:buFont typeface="Arial" panose="020B0604020202020204" pitchFamily="34" charset="0"/>
              <a:buChar char="•"/>
            </a:pPr>
            <a:r>
              <a:rPr lang="en-US" sz="1400" dirty="0">
                <a:solidFill>
                  <a:srgbClr val="003C71"/>
                </a:solidFill>
              </a:rPr>
              <a:t>Identify precise encoding of P4 actions that reflects only the sequence of actions used for each table</a:t>
            </a:r>
          </a:p>
          <a:p>
            <a:pPr marL="1257300" lvl="2" indent="-342900">
              <a:buFont typeface="Arial" panose="020B0604020202020204" pitchFamily="34" charset="0"/>
              <a:buChar char="•"/>
            </a:pPr>
            <a:r>
              <a:rPr lang="en-US" sz="1400" dirty="0">
                <a:solidFill>
                  <a:srgbClr val="003C71"/>
                </a:solidFill>
              </a:rPr>
              <a:t>Identify annotation for each OF rule to a P4 table and P4 action</a:t>
            </a:r>
          </a:p>
          <a:p>
            <a:pPr marL="228600" indent="-228600">
              <a:buFont typeface="+mj-lt"/>
              <a:buAutoNum type="arabicPeriod"/>
            </a:pPr>
            <a:r>
              <a:rPr lang="en-US" sz="1400" dirty="0">
                <a:solidFill>
                  <a:srgbClr val="003C71"/>
                </a:solidFill>
              </a:rPr>
              <a:t>Compile P4 program with a P4 compiler with targeted SW or HW pipeline backend support</a:t>
            </a:r>
          </a:p>
          <a:p>
            <a:pPr marL="228600" indent="-228600">
              <a:buFont typeface="+mj-lt"/>
              <a:buAutoNum type="arabicPeriod"/>
            </a:pPr>
            <a:r>
              <a:rPr lang="en-US" sz="1400" dirty="0">
                <a:solidFill>
                  <a:srgbClr val="003C71"/>
                </a:solidFill>
              </a:rPr>
              <a:t>Load compiler output to P4 OVS and device</a:t>
            </a:r>
          </a:p>
          <a:p>
            <a:pPr marL="628650" lvl="1" indent="-171450">
              <a:buFont typeface="Arial" panose="020B0604020202020204" pitchFamily="34" charset="0"/>
              <a:buChar char="•"/>
            </a:pPr>
            <a:r>
              <a:rPr lang="en-US" sz="1400" dirty="0">
                <a:solidFill>
                  <a:srgbClr val="003C71"/>
                </a:solidFill>
              </a:rPr>
              <a:t>Load P4 </a:t>
            </a:r>
            <a:r>
              <a:rPr lang="en-US" sz="1400" dirty="0" err="1">
                <a:solidFill>
                  <a:srgbClr val="003C71"/>
                </a:solidFill>
              </a:rPr>
              <a:t>dataplane</a:t>
            </a:r>
            <a:r>
              <a:rPr lang="en-US" sz="1400" dirty="0">
                <a:solidFill>
                  <a:srgbClr val="003C71"/>
                </a:solidFill>
              </a:rPr>
              <a:t> information to P4 supported </a:t>
            </a:r>
            <a:r>
              <a:rPr lang="en-US" sz="1400" dirty="0" err="1">
                <a:solidFill>
                  <a:srgbClr val="003C71"/>
                </a:solidFill>
              </a:rPr>
              <a:t>datapath</a:t>
            </a:r>
            <a:endParaRPr lang="en-US" sz="1400" dirty="0">
              <a:solidFill>
                <a:srgbClr val="003C71"/>
              </a:solidFill>
            </a:endParaRPr>
          </a:p>
          <a:p>
            <a:pPr marL="628650" lvl="1" indent="-171450">
              <a:buFont typeface="Arial" panose="020B0604020202020204" pitchFamily="34" charset="0"/>
              <a:buChar char="•"/>
            </a:pPr>
            <a:r>
              <a:rPr lang="en-US" sz="1400" dirty="0">
                <a:solidFill>
                  <a:srgbClr val="003C71"/>
                </a:solidFill>
              </a:rPr>
              <a:t>Load P4 runtime information to P4 OVS</a:t>
            </a:r>
          </a:p>
          <a:p>
            <a:pPr marL="628650" lvl="1" indent="-171450">
              <a:buFont typeface="Arial" panose="020B0604020202020204" pitchFamily="34" charset="0"/>
              <a:buChar char="•"/>
            </a:pPr>
            <a:r>
              <a:rPr lang="en-US" sz="1400" dirty="0">
                <a:solidFill>
                  <a:srgbClr val="003C71"/>
                </a:solidFill>
              </a:rPr>
              <a:t>Load P4-to-pipeline mapping information to P4 support SDK/API</a:t>
            </a:r>
          </a:p>
          <a:p>
            <a:pPr marL="228600" indent="-228600">
              <a:buFont typeface="+mj-lt"/>
              <a:buAutoNum type="arabicPeriod"/>
            </a:pPr>
            <a:r>
              <a:rPr lang="en-US" sz="1400" dirty="0">
                <a:solidFill>
                  <a:srgbClr val="003C71"/>
                </a:solidFill>
              </a:rPr>
              <a:t>Configure P4 OVS OpenFlow rules with identified annotations for P4 tables and P4 actions</a:t>
            </a:r>
          </a:p>
          <a:p>
            <a:endParaRPr lang="en-US" sz="1400" dirty="0">
              <a:solidFill>
                <a:srgbClr val="003C71"/>
              </a:solidFill>
            </a:endParaRPr>
          </a:p>
          <a:p>
            <a:r>
              <a:rPr lang="en-US" sz="1400" dirty="0">
                <a:solidFill>
                  <a:srgbClr val="003C71"/>
                </a:solidFill>
              </a:rPr>
              <a:t>These steps are sufficient to start running with OpenFlow to P4 mapped pipeline.</a:t>
            </a:r>
          </a:p>
          <a:p>
            <a:pPr marL="228600" indent="-228600">
              <a:buFont typeface="+mj-lt"/>
              <a:buAutoNum type="arabicPeriod"/>
            </a:pPr>
            <a:endParaRPr lang="en-US" sz="1400" dirty="0">
              <a:solidFill>
                <a:srgbClr val="003C71"/>
              </a:solidFill>
            </a:endParaRPr>
          </a:p>
          <a:p>
            <a:pPr marL="342900" indent="-342900">
              <a:buFont typeface="Arial" panose="020B0604020202020204" pitchFamily="34" charset="0"/>
              <a:buChar char="•"/>
            </a:pPr>
            <a:endParaRPr lang="en-US" sz="2000" dirty="0">
              <a:solidFill>
                <a:srgbClr val="003C71"/>
              </a:solidFill>
            </a:endParaRPr>
          </a:p>
          <a:p>
            <a:pPr marL="342900" indent="-342900">
              <a:buFont typeface="Arial" panose="020B0604020202020204" pitchFamily="34" charset="0"/>
              <a:buChar char="•"/>
            </a:pPr>
            <a:endParaRPr lang="en-US" sz="2000" dirty="0">
              <a:solidFill>
                <a:srgbClr val="003C71"/>
              </a:solidFill>
            </a:endParaRPr>
          </a:p>
          <a:p>
            <a:pPr marL="285750" indent="-285750">
              <a:buFont typeface="Arial" panose="020B0604020202020204" pitchFamily="34" charset="0"/>
              <a:buChar char="•"/>
            </a:pPr>
            <a:endParaRPr lang="en-US" sz="1600" dirty="0">
              <a:solidFill>
                <a:srgbClr val="003C71"/>
              </a:solidFill>
            </a:endParaRPr>
          </a:p>
          <a:p>
            <a:pPr marL="285750" indent="-285750">
              <a:buFont typeface="Arial" panose="020B0604020202020204" pitchFamily="34" charset="0"/>
              <a:buChar char="•"/>
            </a:pPr>
            <a:endParaRPr lang="en-US" sz="1600" dirty="0">
              <a:solidFill>
                <a:srgbClr val="003C71"/>
              </a:solidFill>
            </a:endParaRPr>
          </a:p>
          <a:p>
            <a:endParaRPr lang="en-US" sz="1600" dirty="0">
              <a:solidFill>
                <a:srgbClr val="003C71"/>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27DA851-092B-4F9E-8C92-B2E6CD3C68F1}"/>
                  </a:ext>
                </a:extLst>
              </p14:cNvPr>
              <p14:cNvContentPartPr/>
              <p14:nvPr/>
            </p14:nvContentPartPr>
            <p14:xfrm>
              <a:off x="-782760" y="1235700"/>
              <a:ext cx="18360" cy="360"/>
            </p14:xfrm>
          </p:contentPart>
        </mc:Choice>
        <mc:Fallback xmlns="">
          <p:pic>
            <p:nvPicPr>
              <p:cNvPr id="3" name="Ink 2">
                <a:extLst>
                  <a:ext uri="{FF2B5EF4-FFF2-40B4-BE49-F238E27FC236}">
                    <a16:creationId xmlns:a16="http://schemas.microsoft.com/office/drawing/2014/main" id="{427DA851-092B-4F9E-8C92-B2E6CD3C68F1}"/>
                  </a:ext>
                </a:extLst>
              </p:cNvPr>
              <p:cNvPicPr/>
              <p:nvPr/>
            </p:nvPicPr>
            <p:blipFill>
              <a:blip r:embed="rId4"/>
              <a:stretch>
                <a:fillRect/>
              </a:stretch>
            </p:blipFill>
            <p:spPr>
              <a:xfrm>
                <a:off x="-791760" y="1226700"/>
                <a:ext cx="36000" cy="18000"/>
              </a:xfrm>
              <a:prstGeom prst="rect">
                <a:avLst/>
              </a:prstGeom>
            </p:spPr>
          </p:pic>
        </mc:Fallback>
      </mc:AlternateContent>
    </p:spTree>
    <p:extLst>
      <p:ext uri="{BB962C8B-B14F-4D97-AF65-F5344CB8AC3E}">
        <p14:creationId xmlns:p14="http://schemas.microsoft.com/office/powerpoint/2010/main" val="219843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7091F5-68EE-F34C-BFCC-ED821C290DBE}"/>
              </a:ext>
            </a:extLst>
          </p:cNvPr>
          <p:cNvSpPr txBox="1"/>
          <p:nvPr/>
        </p:nvSpPr>
        <p:spPr>
          <a:xfrm>
            <a:off x="525717" y="787068"/>
            <a:ext cx="4950173" cy="1455091"/>
          </a:xfrm>
          <a:prstGeom prst="rect">
            <a:avLst/>
          </a:prstGeom>
        </p:spPr>
        <p:txBody>
          <a:bodyPr vert="horz" lIns="91440" tIns="45720" rIns="91440" bIns="45720" rtlCol="0" anchor="b">
            <a:normAutofit/>
          </a:bodyPr>
          <a:lstStyle/>
          <a:p>
            <a:pPr>
              <a:spcBef>
                <a:spcPct val="0"/>
              </a:spcBef>
              <a:spcAft>
                <a:spcPts val="600"/>
              </a:spcAft>
            </a:pPr>
            <a:r>
              <a:rPr lang="en-US" sz="3600" i="1" dirty="0">
                <a:latin typeface="+mj-lt"/>
                <a:ea typeface="+mj-ea"/>
                <a:cs typeface="+mj-cs"/>
              </a:rPr>
              <a:t>Where does the name Arion come from?</a:t>
            </a:r>
          </a:p>
        </p:txBody>
      </p:sp>
      <p:sp>
        <p:nvSpPr>
          <p:cNvPr id="3" name="TextBox 2">
            <a:extLst>
              <a:ext uri="{FF2B5EF4-FFF2-40B4-BE49-F238E27FC236}">
                <a16:creationId xmlns:a16="http://schemas.microsoft.com/office/drawing/2014/main" id="{9C6FA334-9B65-2B48-8A5B-57B9E4C261FA}"/>
              </a:ext>
            </a:extLst>
          </p:cNvPr>
          <p:cNvSpPr txBox="1"/>
          <p:nvPr/>
        </p:nvSpPr>
        <p:spPr>
          <a:xfrm>
            <a:off x="525717" y="2796427"/>
            <a:ext cx="5261801" cy="3274503"/>
          </a:xfrm>
          <a:prstGeom prst="rect">
            <a:avLst/>
          </a:prstGeom>
        </p:spPr>
        <p:txBody>
          <a:bodyPr vert="horz" lIns="91440" tIns="45720" rIns="91440" bIns="45720" rtlCol="0">
            <a:normAutofit fontScale="92500" lnSpcReduction="20000"/>
          </a:bodyPr>
          <a:lstStyle/>
          <a:p>
            <a:pPr>
              <a:spcAft>
                <a:spcPts val="600"/>
              </a:spcAft>
              <a:buFont typeface="Arial" panose="020B0604020202020204" pitchFamily="34" charset="0"/>
            </a:pPr>
            <a:endParaRPr lang="en-US" sz="1000" b="0" i="0" dirty="0">
              <a:effectLst/>
            </a:endParaRPr>
          </a:p>
          <a:p>
            <a:pPr>
              <a:spcAft>
                <a:spcPts val="600"/>
              </a:spcAft>
              <a:buFont typeface="Arial" panose="020B0604020202020204" pitchFamily="34" charset="0"/>
            </a:pPr>
            <a:r>
              <a:rPr lang="en-US" sz="1500" b="0" i="0" dirty="0">
                <a:effectLst/>
              </a:rPr>
              <a:t>In Greek mythology, </a:t>
            </a:r>
            <a:r>
              <a:rPr lang="en-US" sz="1500" i="0" dirty="0">
                <a:effectLst/>
              </a:rPr>
              <a:t>Arion</a:t>
            </a:r>
            <a:r>
              <a:rPr lang="en-US" sz="1500" b="0" i="0" dirty="0">
                <a:effectLst/>
              </a:rPr>
              <a:t> is a divinely-bred, fabulously fast, black-maned horse. </a:t>
            </a:r>
          </a:p>
          <a:p>
            <a:pPr>
              <a:spcAft>
                <a:spcPts val="600"/>
              </a:spcAft>
              <a:buFont typeface="Arial" panose="020B0604020202020204" pitchFamily="34" charset="0"/>
            </a:pPr>
            <a:endParaRPr lang="en-US" sz="1500" b="0" i="0" dirty="0">
              <a:effectLst/>
            </a:endParaRPr>
          </a:p>
          <a:p>
            <a:pPr>
              <a:spcAft>
                <a:spcPts val="600"/>
              </a:spcAft>
              <a:buFont typeface="Arial" panose="020B0604020202020204" pitchFamily="34" charset="0"/>
            </a:pPr>
            <a:r>
              <a:rPr lang="en-US" sz="1500" dirty="0"/>
              <a:t>According to the first-century BC Latin poet </a:t>
            </a:r>
            <a:r>
              <a:rPr lang="en-US" sz="1500" dirty="0" err="1"/>
              <a:t>Sextus</a:t>
            </a:r>
            <a:r>
              <a:rPr lang="en-US" sz="1500" dirty="0"/>
              <a:t> Propertius, "Arion spoke”.</a:t>
            </a:r>
            <a:endParaRPr lang="en-US" sz="1500" b="0" i="0" dirty="0">
              <a:effectLst/>
            </a:endParaRPr>
          </a:p>
          <a:p>
            <a:pPr>
              <a:spcAft>
                <a:spcPts val="600"/>
              </a:spcAft>
              <a:buFont typeface="Arial" panose="020B0604020202020204" pitchFamily="34" charset="0"/>
            </a:pPr>
            <a:endParaRPr lang="en-US" sz="1500" dirty="0"/>
          </a:p>
          <a:p>
            <a:pPr>
              <a:spcAft>
                <a:spcPts val="600"/>
              </a:spcAft>
              <a:buFont typeface="Arial" panose="020B0604020202020204" pitchFamily="34" charset="0"/>
            </a:pPr>
            <a:r>
              <a:rPr lang="en-US" sz="1500" dirty="0"/>
              <a:t>Arion is often pictured as a horse with wings.</a:t>
            </a:r>
          </a:p>
          <a:p>
            <a:pPr>
              <a:spcAft>
                <a:spcPts val="600"/>
              </a:spcAft>
              <a:buFont typeface="Arial" panose="020B0604020202020204" pitchFamily="34" charset="0"/>
            </a:pPr>
            <a:endParaRPr lang="en-US" sz="1500" dirty="0"/>
          </a:p>
          <a:p>
            <a:pPr>
              <a:spcAft>
                <a:spcPts val="600"/>
              </a:spcAft>
              <a:buFont typeface="Arial" panose="020B0604020202020204" pitchFamily="34" charset="0"/>
            </a:pPr>
            <a:r>
              <a:rPr lang="en-US" sz="1500" dirty="0"/>
              <a:t>In other words, Arion indicates </a:t>
            </a:r>
            <a:r>
              <a:rPr lang="en-US" sz="1500" i="1" dirty="0"/>
              <a:t>super fast </a:t>
            </a:r>
            <a:r>
              <a:rPr lang="en-US" sz="1500" dirty="0"/>
              <a:t>and </a:t>
            </a:r>
            <a:r>
              <a:rPr lang="en-US" sz="1500" i="1" dirty="0"/>
              <a:t>intelligent</a:t>
            </a:r>
            <a:r>
              <a:rPr lang="en-US" sz="1500" dirty="0">
                <a:sym typeface="Wingdings" pitchFamily="2" charset="2"/>
              </a:rPr>
              <a:t>.</a:t>
            </a:r>
          </a:p>
          <a:p>
            <a:pPr>
              <a:spcAft>
                <a:spcPts val="600"/>
              </a:spcAft>
              <a:buFont typeface="Arial" panose="020B0604020202020204" pitchFamily="34" charset="0"/>
            </a:pPr>
            <a:endParaRPr lang="en-US" sz="1000" dirty="0"/>
          </a:p>
          <a:p>
            <a:pPr>
              <a:spcAft>
                <a:spcPts val="600"/>
              </a:spcAft>
              <a:buFont typeface="Arial" panose="020B0604020202020204" pitchFamily="34" charset="0"/>
            </a:pPr>
            <a:endParaRPr lang="en-US" sz="1000" dirty="0"/>
          </a:p>
          <a:p>
            <a:pPr>
              <a:spcAft>
                <a:spcPts val="600"/>
              </a:spcAft>
              <a:buFont typeface="Arial" panose="020B0604020202020204" pitchFamily="34" charset="0"/>
            </a:pPr>
            <a:r>
              <a:rPr lang="en-US" sz="1000" dirty="0">
                <a:hlinkClick r:id="rId2">
                  <a:extLst>
                    <a:ext uri="{A12FA001-AC4F-418D-AE19-62706E023703}">
                      <ahyp:hlinkClr xmlns:ahyp="http://schemas.microsoft.com/office/drawing/2018/hyperlinkcolor" val="tx"/>
                    </a:ext>
                  </a:extLst>
                </a:hlinkClick>
              </a:rPr>
              <a:t>https://en.wikipedia.org/wiki/Arion_(mythology)</a:t>
            </a:r>
            <a:endParaRPr lang="en-US" sz="1000" dirty="0"/>
          </a:p>
          <a:p>
            <a:pPr>
              <a:spcAft>
                <a:spcPts val="600"/>
              </a:spcAft>
              <a:buFont typeface="Arial" panose="020B0604020202020204" pitchFamily="34" charset="0"/>
            </a:pPr>
            <a:r>
              <a:rPr lang="en-US" sz="1000" dirty="0"/>
              <a:t>https://</a:t>
            </a:r>
            <a:r>
              <a:rPr lang="en-US" sz="1000" dirty="0" err="1"/>
              <a:t>greekgodsandgoddesses.net</a:t>
            </a:r>
            <a:r>
              <a:rPr lang="en-US" sz="1000" dirty="0"/>
              <a:t>/myths/</a:t>
            </a:r>
            <a:r>
              <a:rPr lang="en-US" sz="1000" dirty="0" err="1"/>
              <a:t>arion</a:t>
            </a:r>
            <a:r>
              <a:rPr lang="en-US" sz="1000" dirty="0"/>
              <a:t>/</a:t>
            </a:r>
          </a:p>
        </p:txBody>
      </p:sp>
      <p:pic>
        <p:nvPicPr>
          <p:cNvPr id="10" name="Picture 9" descr="A statue of a horse&#10;&#10;Description automatically generated with medium confidence">
            <a:extLst>
              <a:ext uri="{FF2B5EF4-FFF2-40B4-BE49-F238E27FC236}">
                <a16:creationId xmlns:a16="http://schemas.microsoft.com/office/drawing/2014/main" id="{7CD3A689-E4D7-0544-94C3-91F8726E2562}"/>
              </a:ext>
            </a:extLst>
          </p:cNvPr>
          <p:cNvPicPr>
            <a:picLocks noChangeAspect="1"/>
          </p:cNvPicPr>
          <p:nvPr/>
        </p:nvPicPr>
        <p:blipFill rotWithShape="1">
          <a:blip r:embed="rId3"/>
          <a:srcRect t="4568" r="-3" b="-3"/>
          <a:stretch/>
        </p:blipFill>
        <p:spPr>
          <a:xfrm>
            <a:off x="6116056" y="1232775"/>
            <a:ext cx="4950173" cy="5012237"/>
          </a:xfrm>
          <a:prstGeom prst="rect">
            <a:avLst/>
          </a:prstGeom>
        </p:spPr>
      </p:pic>
    </p:spTree>
    <p:extLst>
      <p:ext uri="{BB962C8B-B14F-4D97-AF65-F5344CB8AC3E}">
        <p14:creationId xmlns:p14="http://schemas.microsoft.com/office/powerpoint/2010/main" val="353336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3BEA-1F7A-A140-849C-15536084C994}"/>
              </a:ext>
            </a:extLst>
          </p:cNvPr>
          <p:cNvSpPr>
            <a:spLocks noGrp="1"/>
          </p:cNvSpPr>
          <p:nvPr>
            <p:ph type="title"/>
          </p:nvPr>
        </p:nvSpPr>
        <p:spPr>
          <a:xfrm>
            <a:off x="1352713" y="467256"/>
            <a:ext cx="7300935" cy="868680"/>
          </a:xfrm>
        </p:spPr>
        <p:txBody>
          <a:bodyPr>
            <a:normAutofit/>
          </a:bodyPr>
          <a:lstStyle/>
          <a:p>
            <a:r>
              <a:rPr lang="en-US" sz="3200" dirty="0"/>
              <a:t>OpenFlow to P4 mapping next steps </a:t>
            </a:r>
          </a:p>
        </p:txBody>
      </p:sp>
      <p:sp>
        <p:nvSpPr>
          <p:cNvPr id="8" name="TextBox 7">
            <a:extLst>
              <a:ext uri="{FF2B5EF4-FFF2-40B4-BE49-F238E27FC236}">
                <a16:creationId xmlns:a16="http://schemas.microsoft.com/office/drawing/2014/main" id="{2B4B8E57-6163-7B43-96C0-32F7BBC9804E}"/>
              </a:ext>
            </a:extLst>
          </p:cNvPr>
          <p:cNvSpPr txBox="1"/>
          <p:nvPr/>
        </p:nvSpPr>
        <p:spPr>
          <a:xfrm>
            <a:off x="1352713" y="1448838"/>
            <a:ext cx="7300935" cy="4227177"/>
          </a:xfrm>
          <a:prstGeom prst="rect">
            <a:avLst/>
          </a:prstGeom>
          <a:noFill/>
        </p:spPr>
        <p:txBody>
          <a:bodyPr vert="horz" wrap="square" lIns="0" tIns="0" rIns="0" bIns="0" rtlCol="0">
            <a:noAutofit/>
          </a:bodyPr>
          <a:lstStyle/>
          <a:p>
            <a:pPr marL="342900" indent="-342900">
              <a:buFont typeface="+mj-lt"/>
              <a:buAutoNum type="arabicPeriod" startAt="6"/>
            </a:pPr>
            <a:r>
              <a:rPr lang="en-US" sz="1600" dirty="0">
                <a:solidFill>
                  <a:srgbClr val="003C71"/>
                </a:solidFill>
              </a:rPr>
              <a:t>Integrate P4 into SDN controller that originates OpenFlow messages (e.g. </a:t>
            </a:r>
            <a:r>
              <a:rPr lang="en-US" sz="1600" dirty="0" err="1">
                <a:solidFill>
                  <a:srgbClr val="003C71"/>
                </a:solidFill>
              </a:rPr>
              <a:t>ovn</a:t>
            </a:r>
            <a:r>
              <a:rPr lang="en-US" sz="1600" dirty="0">
                <a:solidFill>
                  <a:srgbClr val="003C71"/>
                </a:solidFill>
              </a:rPr>
              <a:t>-controller)</a:t>
            </a:r>
          </a:p>
          <a:p>
            <a:pPr marL="742950" lvl="1" indent="-285750">
              <a:buFont typeface="Arial" panose="020B0604020202020204" pitchFamily="34" charset="0"/>
              <a:buChar char="•"/>
            </a:pPr>
            <a:r>
              <a:rPr lang="en-US" sz="1600" dirty="0">
                <a:solidFill>
                  <a:srgbClr val="003C71"/>
                </a:solidFill>
              </a:rPr>
              <a:t>Support integrating P4 runtime information into controller</a:t>
            </a:r>
          </a:p>
          <a:p>
            <a:pPr marL="742950" lvl="1" indent="-285750">
              <a:buFont typeface="Arial" panose="020B0604020202020204" pitchFamily="34" charset="0"/>
              <a:buChar char="•"/>
            </a:pPr>
            <a:r>
              <a:rPr lang="en-US" sz="1600" dirty="0">
                <a:solidFill>
                  <a:srgbClr val="003C71"/>
                </a:solidFill>
              </a:rPr>
              <a:t>Update table entries in OpenFlow DB with P4 table and P4 action mapping information</a:t>
            </a:r>
          </a:p>
          <a:p>
            <a:pPr marL="342900" indent="-342900">
              <a:buFont typeface="+mj-lt"/>
              <a:buAutoNum type="arabicPeriod" startAt="6"/>
            </a:pPr>
            <a:r>
              <a:rPr lang="en-US" sz="1600" dirty="0">
                <a:solidFill>
                  <a:srgbClr val="003C71"/>
                </a:solidFill>
              </a:rPr>
              <a:t>Encode the mapping info in OpenFlow messages</a:t>
            </a:r>
          </a:p>
          <a:p>
            <a:pPr marL="342900" indent="-342900">
              <a:buFont typeface="+mj-lt"/>
              <a:buAutoNum type="arabicPeriod" startAt="6"/>
            </a:pPr>
            <a:r>
              <a:rPr lang="en-US" sz="1600" dirty="0">
                <a:solidFill>
                  <a:srgbClr val="003C71"/>
                </a:solidFill>
              </a:rPr>
              <a:t>Integrate P4 into SDN controller that populates OpenFlow DB from CMS DB </a:t>
            </a:r>
          </a:p>
          <a:p>
            <a:pPr marL="342900" indent="-342900">
              <a:buFont typeface="+mj-lt"/>
              <a:buAutoNum type="arabicPeriod" startAt="6"/>
            </a:pPr>
            <a:r>
              <a:rPr lang="en-US" sz="1600" dirty="0">
                <a:solidFill>
                  <a:srgbClr val="003C71"/>
                </a:solidFill>
              </a:rPr>
              <a:t>Integrate P4 Runtime into SDN controller </a:t>
            </a:r>
          </a:p>
          <a:p>
            <a:pPr marL="342900" indent="-342900">
              <a:buFont typeface="+mj-lt"/>
              <a:buAutoNum type="arabicPeriod" startAt="6"/>
            </a:pPr>
            <a:r>
              <a:rPr lang="en-US" sz="1600" dirty="0">
                <a:solidFill>
                  <a:srgbClr val="003C71"/>
                </a:solidFill>
              </a:rPr>
              <a:t>Use P4 Runtime between P4 driven controller and P4 OVS</a:t>
            </a:r>
          </a:p>
          <a:p>
            <a:pPr marL="342900" indent="-342900">
              <a:buFont typeface="+mj-lt"/>
              <a:buAutoNum type="arabicPeriod" startAt="6"/>
            </a:pPr>
            <a:endParaRPr lang="en-US" sz="1600" dirty="0">
              <a:solidFill>
                <a:srgbClr val="003C71"/>
              </a:solidFill>
            </a:endParaRPr>
          </a:p>
        </p:txBody>
      </p:sp>
    </p:spTree>
    <p:extLst>
      <p:ext uri="{BB962C8B-B14F-4D97-AF65-F5344CB8AC3E}">
        <p14:creationId xmlns:p14="http://schemas.microsoft.com/office/powerpoint/2010/main" val="3695579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05DDD1E-C0E6-D746-9870-720EAB76D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33" y="1012148"/>
            <a:ext cx="8360305" cy="57056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3A27726-10CC-104D-9FEE-640ADC2EA97E}"/>
              </a:ext>
            </a:extLst>
          </p:cNvPr>
          <p:cNvSpPr txBox="1"/>
          <p:nvPr/>
        </p:nvSpPr>
        <p:spPr>
          <a:xfrm>
            <a:off x="905933" y="642816"/>
            <a:ext cx="8360305" cy="369332"/>
          </a:xfrm>
          <a:prstGeom prst="rect">
            <a:avLst/>
          </a:prstGeom>
          <a:noFill/>
        </p:spPr>
        <p:txBody>
          <a:bodyPr wrap="square" rtlCol="0">
            <a:spAutoFit/>
          </a:bodyPr>
          <a:lstStyle/>
          <a:p>
            <a:r>
              <a:rPr lang="en-US" dirty="0"/>
              <a:t>P4 to </a:t>
            </a:r>
            <a:r>
              <a:rPr lang="en-US" dirty="0" err="1"/>
              <a:t>xdp</a:t>
            </a:r>
            <a:r>
              <a:rPr lang="en-US" dirty="0"/>
              <a:t>/</a:t>
            </a:r>
            <a:r>
              <a:rPr lang="en-US" dirty="0" err="1"/>
              <a:t>eBPF</a:t>
            </a:r>
            <a:endParaRPr lang="en-US" dirty="0"/>
          </a:p>
        </p:txBody>
      </p:sp>
    </p:spTree>
    <p:extLst>
      <p:ext uri="{BB962C8B-B14F-4D97-AF65-F5344CB8AC3E}">
        <p14:creationId xmlns:p14="http://schemas.microsoft.com/office/powerpoint/2010/main" val="714874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2DFC8C-F385-5148-85A4-6173630C6062}"/>
              </a:ext>
            </a:extLst>
          </p:cNvPr>
          <p:cNvSpPr txBox="1"/>
          <p:nvPr/>
        </p:nvSpPr>
        <p:spPr>
          <a:xfrm>
            <a:off x="699248" y="776110"/>
            <a:ext cx="6422336" cy="523220"/>
          </a:xfrm>
          <a:prstGeom prst="rect">
            <a:avLst/>
          </a:prstGeom>
          <a:noFill/>
        </p:spPr>
        <p:txBody>
          <a:bodyPr wrap="none" rtlCol="0">
            <a:spAutoFit/>
          </a:bodyPr>
          <a:lstStyle/>
          <a:p>
            <a:r>
              <a:rPr lang="en-US" sz="2800" b="1" dirty="0">
                <a:latin typeface="+mj-lt"/>
              </a:rPr>
              <a:t>Other DP related features not covered here</a:t>
            </a:r>
          </a:p>
        </p:txBody>
      </p:sp>
      <p:sp>
        <p:nvSpPr>
          <p:cNvPr id="17" name="TextBox 16">
            <a:extLst>
              <a:ext uri="{FF2B5EF4-FFF2-40B4-BE49-F238E27FC236}">
                <a16:creationId xmlns:a16="http://schemas.microsoft.com/office/drawing/2014/main" id="{A150B5BD-D1FA-914F-AD61-59E1634975E0}"/>
              </a:ext>
            </a:extLst>
          </p:cNvPr>
          <p:cNvSpPr txBox="1"/>
          <p:nvPr/>
        </p:nvSpPr>
        <p:spPr>
          <a:xfrm>
            <a:off x="699248" y="1507913"/>
            <a:ext cx="8251321" cy="4524315"/>
          </a:xfrm>
          <a:prstGeom prst="rect">
            <a:avLst/>
          </a:prstGeom>
          <a:noFill/>
          <a:ln>
            <a:solidFill>
              <a:srgbClr val="00B0F0"/>
            </a:solidFill>
          </a:ln>
        </p:spPr>
        <p:txBody>
          <a:bodyPr wrap="square" rtlCol="0">
            <a:spAutoFit/>
          </a:bodyPr>
          <a:lstStyle/>
          <a:p>
            <a:r>
              <a:rPr lang="en-US" sz="2400" dirty="0">
                <a:latin typeface="+mj-lt"/>
              </a:rPr>
              <a:t>Some features are not covered here but are needed and considered in Arion platform:</a:t>
            </a:r>
          </a:p>
          <a:p>
            <a:endParaRPr lang="en-US" sz="2400" b="1" i="1" dirty="0">
              <a:latin typeface="+mj-lt"/>
            </a:endParaRPr>
          </a:p>
          <a:p>
            <a:pPr marL="342900" indent="-342900">
              <a:buFont typeface="Arial" panose="020B0604020202020204" pitchFamily="34" charset="0"/>
              <a:buChar char="•"/>
            </a:pPr>
            <a:r>
              <a:rPr lang="en-US" sz="2200" dirty="0"/>
              <a:t>Flow stats collect in each Arion Wing</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Elephant flow detect and notification</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err="1"/>
              <a:t>ArionWing</a:t>
            </a:r>
            <a:r>
              <a:rPr lang="en-US" sz="2200" dirty="0"/>
              <a:t> notification and health check</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err="1"/>
              <a:t>ArionWing</a:t>
            </a:r>
            <a:r>
              <a:rPr lang="en-US" sz="2200" dirty="0"/>
              <a:t> recovering mechanism(version sync, </a:t>
            </a:r>
            <a:r>
              <a:rPr lang="en-US" sz="2200" dirty="0" err="1"/>
              <a:t>etc</a:t>
            </a:r>
            <a:r>
              <a:rPr lang="en-US" sz="2200" dirty="0"/>
              <a: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a:t>
            </a:r>
          </a:p>
          <a:p>
            <a:endParaRPr lang="en-US" dirty="0"/>
          </a:p>
        </p:txBody>
      </p:sp>
    </p:spTree>
    <p:extLst>
      <p:ext uri="{BB962C8B-B14F-4D97-AF65-F5344CB8AC3E}">
        <p14:creationId xmlns:p14="http://schemas.microsoft.com/office/powerpoint/2010/main" val="731593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EF6A9-0897-E449-806C-80DD1E0EEFC3}"/>
              </a:ext>
            </a:extLst>
          </p:cNvPr>
          <p:cNvSpPr txBox="1"/>
          <p:nvPr/>
        </p:nvSpPr>
        <p:spPr>
          <a:xfrm>
            <a:off x="659099" y="321099"/>
            <a:ext cx="5024525" cy="461665"/>
          </a:xfrm>
          <a:prstGeom prst="rect">
            <a:avLst/>
          </a:prstGeom>
          <a:noFill/>
        </p:spPr>
        <p:txBody>
          <a:bodyPr wrap="square" rtlCol="0">
            <a:spAutoFit/>
          </a:bodyPr>
          <a:lstStyle/>
          <a:p>
            <a:r>
              <a:rPr lang="en-US" sz="2400" b="1" dirty="0">
                <a:latin typeface="+mj-lt"/>
              </a:rPr>
              <a:t>Performance and design consideration</a:t>
            </a:r>
          </a:p>
        </p:txBody>
      </p:sp>
      <p:sp>
        <p:nvSpPr>
          <p:cNvPr id="3" name="TextBox 2">
            <a:extLst>
              <a:ext uri="{FF2B5EF4-FFF2-40B4-BE49-F238E27FC236}">
                <a16:creationId xmlns:a16="http://schemas.microsoft.com/office/drawing/2014/main" id="{CC4366A0-28A1-C04D-B630-B021213F4133}"/>
              </a:ext>
            </a:extLst>
          </p:cNvPr>
          <p:cNvSpPr txBox="1"/>
          <p:nvPr/>
        </p:nvSpPr>
        <p:spPr>
          <a:xfrm>
            <a:off x="769631" y="1036503"/>
            <a:ext cx="9627728" cy="4841133"/>
          </a:xfrm>
          <a:prstGeom prst="rect">
            <a:avLst/>
          </a:prstGeom>
          <a:noFill/>
          <a:ln>
            <a:solidFill>
              <a:srgbClr val="00B050"/>
            </a:solidFill>
          </a:ln>
        </p:spPr>
        <p:txBody>
          <a:bodyPr wrap="square" rtlCol="0">
            <a:spAutoFit/>
          </a:bodyPr>
          <a:lstStyle/>
          <a:p>
            <a:pPr marL="285750" indent="-285750">
              <a:lnSpc>
                <a:spcPct val="150000"/>
              </a:lnSpc>
              <a:buFont typeface="Arial" panose="020B0604020202020204" pitchFamily="34" charset="0"/>
              <a:buChar char="•"/>
            </a:pPr>
            <a:r>
              <a:rPr lang="en-US" altLang="zh-CN" sz="2000" dirty="0"/>
              <a:t>Minimize Framework Overhead on Data-Path</a:t>
            </a:r>
          </a:p>
          <a:p>
            <a:pPr marL="742950" lvl="1" indent="-285750">
              <a:lnSpc>
                <a:spcPct val="150000"/>
              </a:lnSpc>
              <a:buFont typeface="Arial" panose="020B0604020202020204" pitchFamily="34" charset="0"/>
              <a:buChar char="•"/>
            </a:pPr>
            <a:r>
              <a:rPr lang="en-US" altLang="zh-CN" sz="2000" dirty="0"/>
              <a:t>Convert most complex multi-stage match-action rules into direct </a:t>
            </a:r>
            <a:r>
              <a:rPr lang="en-US" altLang="zh-CN" sz="2000" dirty="0" err="1"/>
              <a:t>eBPF</a:t>
            </a:r>
            <a:r>
              <a:rPr lang="en-US" altLang="zh-CN" sz="2000" dirty="0"/>
              <a:t> map lookup</a:t>
            </a:r>
          </a:p>
          <a:p>
            <a:pPr marL="742950" lvl="1" indent="-285750">
              <a:lnSpc>
                <a:spcPct val="150000"/>
              </a:lnSpc>
              <a:buFont typeface="Arial" panose="020B0604020202020204" pitchFamily="34" charset="0"/>
              <a:buChar char="•"/>
            </a:pPr>
            <a:r>
              <a:rPr lang="en-US" altLang="zh-CN" sz="2000" dirty="0"/>
              <a:t>Innovative algorithm and data structure for flow tracking</a:t>
            </a:r>
          </a:p>
          <a:p>
            <a:pPr marL="742950" lvl="1" indent="-285750">
              <a:lnSpc>
                <a:spcPct val="150000"/>
              </a:lnSpc>
              <a:buFont typeface="Arial" panose="020B0604020202020204" pitchFamily="34" charset="0"/>
              <a:buChar char="•"/>
            </a:pPr>
            <a:r>
              <a:rPr lang="en-US" altLang="zh-CN" sz="2000" dirty="0" err="1"/>
              <a:t>Xdp</a:t>
            </a:r>
            <a:r>
              <a:rPr lang="en-US" altLang="zh-CN" sz="2000" dirty="0"/>
              <a:t>/</a:t>
            </a:r>
            <a:r>
              <a:rPr lang="en-US" altLang="zh-CN" sz="2000" dirty="0" err="1"/>
              <a:t>eBPF</a:t>
            </a:r>
            <a:r>
              <a:rPr lang="en-US" altLang="zh-CN" sz="2000" dirty="0"/>
              <a:t> logic is designed to be as simple and efficient as possible, the intelligence of Arion are in user space daemons and algorithms.</a:t>
            </a:r>
          </a:p>
          <a:p>
            <a:pPr marL="742950" lvl="1" indent="-285750">
              <a:lnSpc>
                <a:spcPct val="150000"/>
              </a:lnSpc>
              <a:buFont typeface="Arial" panose="020B0604020202020204" pitchFamily="34" charset="0"/>
              <a:buChar char="•"/>
            </a:pPr>
            <a:r>
              <a:rPr lang="en-US" altLang="zh-CN" sz="2000" dirty="0"/>
              <a:t>Flows can be handled mostly at </a:t>
            </a:r>
            <a:r>
              <a:rPr lang="en-US" altLang="zh-CN" sz="2000" dirty="0" err="1"/>
              <a:t>xdp</a:t>
            </a:r>
            <a:r>
              <a:rPr lang="en-US" altLang="zh-CN" sz="2000" dirty="0"/>
              <a:t>/</a:t>
            </a:r>
            <a:r>
              <a:rPr lang="en-US" altLang="zh-CN" sz="2000" dirty="0" err="1"/>
              <a:t>eBPF</a:t>
            </a:r>
            <a:r>
              <a:rPr lang="en-US" altLang="zh-CN" sz="2000" dirty="0"/>
              <a:t> without going through kernel network stack and user space.</a:t>
            </a:r>
          </a:p>
          <a:p>
            <a:pPr marL="285750" indent="-285750">
              <a:lnSpc>
                <a:spcPct val="150000"/>
              </a:lnSpc>
              <a:buFont typeface="Arial" panose="020B0604020202020204" pitchFamily="34" charset="0"/>
              <a:buChar char="•"/>
            </a:pPr>
            <a:r>
              <a:rPr lang="en-US" altLang="zh-CN" sz="2000" dirty="0"/>
              <a:t>Flows route to the right </a:t>
            </a:r>
            <a:r>
              <a:rPr lang="en-US" altLang="zh-CN" sz="2000" dirty="0" err="1"/>
              <a:t>ArionWing</a:t>
            </a:r>
            <a:r>
              <a:rPr lang="en-US" altLang="zh-CN" sz="2000" dirty="0"/>
              <a:t> directly to avoid extra hops</a:t>
            </a:r>
          </a:p>
          <a:p>
            <a:pPr marL="285750" indent="-285750">
              <a:lnSpc>
                <a:spcPct val="150000"/>
              </a:lnSpc>
              <a:buFont typeface="Arial" panose="020B0604020202020204" pitchFamily="34" charset="0"/>
              <a:buChar char="•"/>
            </a:pPr>
            <a:r>
              <a:rPr lang="en-US" altLang="zh-CN" sz="2000" dirty="0"/>
              <a:t>DP direct path notification capability for elephant flow or any flows</a:t>
            </a:r>
          </a:p>
          <a:p>
            <a:pPr marL="285750" indent="-285750">
              <a:lnSpc>
                <a:spcPct val="150000"/>
              </a:lnSpc>
              <a:buFont typeface="Arial" panose="020B0604020202020204" pitchFamily="34" charset="0"/>
              <a:buChar char="•"/>
            </a:pPr>
            <a:r>
              <a:rPr lang="en-US" altLang="zh-CN" sz="2000" dirty="0"/>
              <a:t>Live DDOS mitigation easy to be injected for resiliency and robustness </a:t>
            </a:r>
          </a:p>
        </p:txBody>
      </p:sp>
    </p:spTree>
    <p:extLst>
      <p:ext uri="{BB962C8B-B14F-4D97-AF65-F5344CB8AC3E}">
        <p14:creationId xmlns:p14="http://schemas.microsoft.com/office/powerpoint/2010/main" val="1793650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EF6A9-0897-E449-806C-80DD1E0EEFC3}"/>
              </a:ext>
            </a:extLst>
          </p:cNvPr>
          <p:cNvSpPr txBox="1"/>
          <p:nvPr/>
        </p:nvSpPr>
        <p:spPr>
          <a:xfrm>
            <a:off x="1079288" y="368686"/>
            <a:ext cx="8845105" cy="461665"/>
          </a:xfrm>
          <a:prstGeom prst="rect">
            <a:avLst/>
          </a:prstGeom>
          <a:noFill/>
        </p:spPr>
        <p:txBody>
          <a:bodyPr wrap="square" rtlCol="0">
            <a:spAutoFit/>
          </a:bodyPr>
          <a:lstStyle/>
          <a:p>
            <a:r>
              <a:rPr lang="en-US" sz="2400" dirty="0">
                <a:latin typeface="+mj-lt"/>
              </a:rPr>
              <a:t>References</a:t>
            </a:r>
          </a:p>
        </p:txBody>
      </p:sp>
      <p:sp>
        <p:nvSpPr>
          <p:cNvPr id="3" name="TextBox 2">
            <a:extLst>
              <a:ext uri="{FF2B5EF4-FFF2-40B4-BE49-F238E27FC236}">
                <a16:creationId xmlns:a16="http://schemas.microsoft.com/office/drawing/2014/main" id="{CC4366A0-28A1-C04D-B630-B021213F4133}"/>
              </a:ext>
            </a:extLst>
          </p:cNvPr>
          <p:cNvSpPr txBox="1"/>
          <p:nvPr/>
        </p:nvSpPr>
        <p:spPr>
          <a:xfrm>
            <a:off x="1079289" y="1010891"/>
            <a:ext cx="8845104" cy="5478423"/>
          </a:xfrm>
          <a:prstGeom prst="rect">
            <a:avLst/>
          </a:prstGeom>
          <a:noFill/>
        </p:spPr>
        <p:txBody>
          <a:bodyPr wrap="square" rtlCol="0">
            <a:spAutoFit/>
          </a:bodyPr>
          <a:lstStyle/>
          <a:p>
            <a:pPr marL="342900" indent="-342900">
              <a:lnSpc>
                <a:spcPct val="150000"/>
              </a:lnSpc>
              <a:buFont typeface="+mj-lt"/>
              <a:buAutoNum type="arabicPeriod"/>
            </a:pPr>
            <a:r>
              <a:rPr lang="en-US" sz="1400" dirty="0"/>
              <a:t>Faster OVS Datapath with XDP(</a:t>
            </a:r>
            <a:r>
              <a:rPr lang="en-US" sz="1400" dirty="0">
                <a:hlinkClick r:id="rId2"/>
              </a:rPr>
              <a:t>https://legacy.netdevconf.info/0x14/pub/papers/41/0x14-paper41-talk-paper.pdf</a:t>
            </a:r>
            <a:r>
              <a:rPr lang="en-US" sz="1400" dirty="0"/>
              <a:t>)</a:t>
            </a:r>
          </a:p>
          <a:p>
            <a:pPr marL="342900" indent="-342900">
              <a:lnSpc>
                <a:spcPct val="150000"/>
              </a:lnSpc>
              <a:buFont typeface="+mj-lt"/>
              <a:buAutoNum type="arabicPeriod"/>
            </a:pPr>
            <a:r>
              <a:rPr lang="en-US" sz="1400" dirty="0">
                <a:hlinkClick r:id="rId3"/>
              </a:rPr>
              <a:t>Revisiting the Open vSwitch Dataplane Ten Years Later</a:t>
            </a:r>
            <a:endParaRPr lang="en-US" sz="1400" dirty="0"/>
          </a:p>
          <a:p>
            <a:pPr marL="342900" indent="-342900">
              <a:lnSpc>
                <a:spcPct val="150000"/>
              </a:lnSpc>
              <a:buFont typeface="+mj-lt"/>
              <a:buAutoNum type="arabicPeriod"/>
            </a:pPr>
            <a:r>
              <a:rPr lang="en-US" sz="1400" dirty="0"/>
              <a:t>Toward an </a:t>
            </a:r>
            <a:r>
              <a:rPr lang="en-US" sz="1400" dirty="0" err="1"/>
              <a:t>eBPF</a:t>
            </a:r>
            <a:r>
              <a:rPr lang="en-US" sz="1400" dirty="0"/>
              <a:t>-based clone of iptables(</a:t>
            </a:r>
            <a:r>
              <a:rPr lang="en-US" sz="1400" dirty="0">
                <a:hlinkClick r:id="rId4"/>
              </a:rPr>
              <a:t>https://sebymiano.github.io/publication/2018-fulvio-toward/</a:t>
            </a:r>
            <a:r>
              <a:rPr lang="en-US" sz="1400" dirty="0"/>
              <a:t>)</a:t>
            </a:r>
          </a:p>
          <a:p>
            <a:pPr marL="342900" indent="-342900">
              <a:lnSpc>
                <a:spcPct val="150000"/>
              </a:lnSpc>
              <a:buFont typeface="+mj-lt"/>
              <a:buAutoNum type="arabicPeriod"/>
            </a:pPr>
            <a:r>
              <a:rPr lang="en-US" sz="1400" dirty="0"/>
              <a:t>Sebastiano </a:t>
            </a:r>
            <a:r>
              <a:rPr lang="en-US" sz="1400" dirty="0" err="1"/>
              <a:t>Miano</a:t>
            </a:r>
            <a:r>
              <a:rPr lang="en-US" sz="1400" dirty="0"/>
              <a:t>, F. </a:t>
            </a:r>
            <a:r>
              <a:rPr lang="en-US" sz="1400" dirty="0" err="1"/>
              <a:t>Risso</a:t>
            </a:r>
            <a:r>
              <a:rPr lang="en-US" sz="1400" dirty="0"/>
              <a:t>, M. V. Bernal, M. </a:t>
            </a:r>
            <a:r>
              <a:rPr lang="en-US" sz="1400" dirty="0" err="1"/>
              <a:t>Bertrone</a:t>
            </a:r>
            <a:r>
              <a:rPr lang="en-US" sz="1400" dirty="0"/>
              <a:t>, Y. Lu (2021). </a:t>
            </a:r>
            <a:r>
              <a:rPr lang="en-US" sz="1400" dirty="0">
                <a:hlinkClick r:id="rId5"/>
              </a:rPr>
              <a:t>A Framework for eBPF-Based Network Functions in an Era of Microservices</a:t>
            </a:r>
            <a:r>
              <a:rPr lang="en-US" sz="1400" dirty="0"/>
              <a:t>. </a:t>
            </a:r>
            <a:r>
              <a:rPr lang="en-US" sz="1400" i="1" dirty="0"/>
              <a:t>IEEE Transactions on Network and Service Management</a:t>
            </a:r>
            <a:r>
              <a:rPr lang="en-US" sz="1400" dirty="0"/>
              <a:t>.</a:t>
            </a:r>
          </a:p>
          <a:p>
            <a:pPr marL="342900" indent="-342900">
              <a:lnSpc>
                <a:spcPct val="150000"/>
              </a:lnSpc>
              <a:buFont typeface="+mj-lt"/>
              <a:buAutoNum type="arabicPeriod"/>
            </a:pPr>
            <a:r>
              <a:rPr lang="en-US" sz="1400" dirty="0"/>
              <a:t>Prototyping an </a:t>
            </a:r>
            <a:r>
              <a:rPr lang="en-US" sz="1400" dirty="0" err="1"/>
              <a:t>eBPF</a:t>
            </a:r>
            <a:r>
              <a:rPr lang="en-US" sz="1400" dirty="0"/>
              <a:t>-based 5G Mobile Gateway(</a:t>
            </a:r>
            <a:r>
              <a:rPr lang="en-US" sz="1400" dirty="0">
                <a:hlinkClick r:id="rId6"/>
              </a:rPr>
              <a:t>https://webthesis.biblio.polito.it/15302/1/tesi.pdf</a:t>
            </a:r>
            <a:r>
              <a:rPr lang="en-US" sz="1400" dirty="0"/>
              <a:t>)</a:t>
            </a:r>
          </a:p>
          <a:p>
            <a:pPr marL="342900" indent="-342900">
              <a:lnSpc>
                <a:spcPct val="150000"/>
              </a:lnSpc>
              <a:buFont typeface="+mj-lt"/>
              <a:buAutoNum type="arabicPeriod"/>
            </a:pPr>
            <a:r>
              <a:rPr lang="en-US" sz="1400" dirty="0"/>
              <a:t>Federico </a:t>
            </a:r>
            <a:r>
              <a:rPr lang="en-US" sz="1400" dirty="0" err="1"/>
              <a:t>Parola</a:t>
            </a:r>
            <a:r>
              <a:rPr lang="en-US" sz="1400" dirty="0"/>
              <a:t>, Sebastiano </a:t>
            </a:r>
            <a:r>
              <a:rPr lang="en-US" sz="1400" dirty="0" err="1"/>
              <a:t>Miano</a:t>
            </a:r>
            <a:r>
              <a:rPr lang="en-US" sz="1400" dirty="0"/>
              <a:t>, </a:t>
            </a:r>
            <a:r>
              <a:rPr lang="en-US" sz="1400" dirty="0" err="1"/>
              <a:t>Fulvio</a:t>
            </a:r>
            <a:r>
              <a:rPr lang="en-US" sz="1400" dirty="0"/>
              <a:t> </a:t>
            </a:r>
            <a:r>
              <a:rPr lang="en-US" sz="1400" dirty="0" err="1"/>
              <a:t>Risso</a:t>
            </a:r>
            <a:r>
              <a:rPr lang="en-US" sz="1400" dirty="0"/>
              <a:t> (2020). </a:t>
            </a:r>
            <a:r>
              <a:rPr lang="en-US" sz="1400" dirty="0">
                <a:hlinkClick r:id="rId7"/>
              </a:rPr>
              <a:t>A Proof-of-Concept 5G Mobile Gateway with eBPF</a:t>
            </a:r>
            <a:r>
              <a:rPr lang="en-US" sz="1400" dirty="0"/>
              <a:t>. </a:t>
            </a:r>
            <a:r>
              <a:rPr lang="en-US" sz="1400" i="1" dirty="0"/>
              <a:t>Proceedings of the ACM SIGCOMM 2020 Conference on Posters and Demos</a:t>
            </a:r>
            <a:r>
              <a:rPr lang="en-US" sz="1400" dirty="0"/>
              <a:t>.</a:t>
            </a:r>
          </a:p>
          <a:p>
            <a:pPr marL="342900" indent="-342900">
              <a:buFont typeface="+mj-lt"/>
              <a:buAutoNum type="arabicPeriod"/>
            </a:pPr>
            <a:r>
              <a:rPr lang="en-US" sz="1400" dirty="0" err="1"/>
              <a:t>Alcor</a:t>
            </a:r>
            <a:r>
              <a:rPr lang="en-US" sz="1400" dirty="0"/>
              <a:t>(</a:t>
            </a:r>
            <a:r>
              <a:rPr lang="en-US" sz="1400" dirty="0">
                <a:hlinkClick r:id="rId8"/>
              </a:rPr>
              <a:t>https://github.com/futurewei-cloud/alcor</a:t>
            </a:r>
            <a:r>
              <a:rPr lang="en-US" sz="1400" dirty="0"/>
              <a:t>)</a:t>
            </a:r>
          </a:p>
          <a:p>
            <a:pPr marL="342900" indent="-342900">
              <a:buFont typeface="+mj-lt"/>
              <a:buAutoNum type="arabicPeriod"/>
            </a:pPr>
            <a:r>
              <a:rPr lang="en-US" sz="1400" dirty="0" err="1"/>
              <a:t>Flowvisor</a:t>
            </a:r>
            <a:endParaRPr lang="en-US" sz="1400" dirty="0"/>
          </a:p>
          <a:p>
            <a:pPr marL="342900" indent="-342900">
              <a:buFont typeface="+mj-lt"/>
              <a:buAutoNum type="arabicPeriod"/>
            </a:pPr>
            <a:r>
              <a:rPr lang="en-US" sz="1400" dirty="0"/>
              <a:t>OpenFlow-Based Server Load Balancing Gone Wild. -- Jennifer Rexford</a:t>
            </a:r>
          </a:p>
          <a:p>
            <a:pPr marL="342900" indent="-342900">
              <a:buFont typeface="+mj-lt"/>
              <a:buAutoNum type="arabicPeriod"/>
            </a:pPr>
            <a:r>
              <a:rPr lang="en-US" sz="1400" dirty="0" err="1"/>
              <a:t>Concury</a:t>
            </a:r>
            <a:r>
              <a:rPr lang="en-US" sz="1400" dirty="0"/>
              <a:t>: A Fast and Light-weighted Software Load Balancer(</a:t>
            </a:r>
            <a:r>
              <a:rPr lang="en-US" sz="1400" dirty="0">
                <a:hlinkClick r:id="rId9"/>
              </a:rPr>
              <a:t>https://arxiv.org/pdf/1908.01889.pdf</a:t>
            </a:r>
            <a:r>
              <a:rPr lang="en-US" sz="1400" dirty="0"/>
              <a:t>)</a:t>
            </a:r>
          </a:p>
          <a:p>
            <a:pPr marL="342900" indent="-342900">
              <a:buFont typeface="+mj-lt"/>
              <a:buAutoNum type="arabicPeriod"/>
            </a:pPr>
            <a:r>
              <a:rPr lang="en-US" sz="1400" dirty="0">
                <a:hlinkClick r:id="rId10"/>
              </a:rPr>
              <a:t>https://opennetworking.org/news-and-events/blog/clarifying-the-differences-between-p4-and-openflow/</a:t>
            </a:r>
            <a:endParaRPr lang="en-US" sz="1400" dirty="0"/>
          </a:p>
          <a:p>
            <a:pPr marL="342900" indent="-342900">
              <a:buFont typeface="+mj-lt"/>
              <a:buAutoNum type="arabicPeriod"/>
            </a:pPr>
            <a:r>
              <a:rPr lang="en-US" sz="1400" dirty="0">
                <a:hlinkClick r:id="rId11"/>
              </a:rPr>
              <a:t>https://github.com/p4lang/switch/blob/master/p4src/openflow.p4</a:t>
            </a:r>
            <a:endParaRPr lang="en-US" sz="1400" dirty="0"/>
          </a:p>
          <a:p>
            <a:pPr marL="342900" indent="-342900">
              <a:buFont typeface="+mj-lt"/>
              <a:buAutoNum type="arabicPeriod"/>
            </a:pPr>
            <a:r>
              <a:rPr lang="en-US" sz="1400" dirty="0"/>
              <a:t>Converting </a:t>
            </a:r>
            <a:r>
              <a:rPr lang="en-US" sz="1400" dirty="0" err="1"/>
              <a:t>openflow</a:t>
            </a:r>
            <a:r>
              <a:rPr lang="en-US" sz="1400" dirty="0"/>
              <a:t> to P4</a:t>
            </a:r>
          </a:p>
          <a:p>
            <a:pPr marL="342900" indent="-342900">
              <a:buFont typeface="+mj-lt"/>
              <a:buAutoNum type="arabicPeriod"/>
            </a:pPr>
            <a:r>
              <a:rPr lang="en-US" sz="1400" dirty="0">
                <a:hlinkClick r:id="rId12"/>
              </a:rPr>
              <a:t>https://www.openvswitch.org/support/ovscon2020/</a:t>
            </a:r>
            <a:endParaRPr lang="en-US" sz="1400" dirty="0"/>
          </a:p>
          <a:p>
            <a:pPr marL="342900" indent="-342900">
              <a:buFont typeface="+mj-lt"/>
              <a:buAutoNum type="arabicPeriod"/>
            </a:pPr>
            <a:r>
              <a:rPr lang="en-US" sz="1400" dirty="0">
                <a:hlinkClick r:id="rId13"/>
              </a:rPr>
              <a:t>https://docs.cilium.io/en/v1.11/concepts/ebpf/maps/</a:t>
            </a:r>
            <a:endParaRPr lang="en-US" sz="1400" dirty="0"/>
          </a:p>
          <a:p>
            <a:pPr marL="342900" indent="-342900">
              <a:buFont typeface="+mj-lt"/>
              <a:buAutoNum type="arabicPeriod"/>
            </a:pPr>
            <a:r>
              <a:rPr lang="en-US" sz="1400" dirty="0">
                <a:hlinkClick r:id="rId14"/>
              </a:rPr>
              <a:t>https://datatracker.ietf.org/doc/html/draft-ietf-nvo3-vxlan-gpe-12</a:t>
            </a:r>
            <a:endParaRPr lang="en-US" sz="1400" dirty="0"/>
          </a:p>
          <a:p>
            <a:pPr marL="342900" indent="-342900">
              <a:buFont typeface="+mj-lt"/>
              <a:buAutoNum type="arabicPeriod"/>
            </a:pPr>
            <a:r>
              <a:rPr lang="en-US" sz="1400" dirty="0">
                <a:hlinkClick r:id="rId15"/>
              </a:rPr>
              <a:t>https://datatracker.ietf.org/doc/html/rfc7348</a:t>
            </a:r>
            <a:endParaRPr lang="en-US" sz="1400" dirty="0"/>
          </a:p>
          <a:p>
            <a:pPr marL="342900" indent="-342900">
              <a:buFont typeface="+mj-lt"/>
              <a:buAutoNum type="arabicPeriod"/>
            </a:pPr>
            <a:r>
              <a:rPr lang="en-US" sz="1400" dirty="0"/>
              <a:t>More to be added …</a:t>
            </a:r>
          </a:p>
          <a:p>
            <a:pPr marL="342900" indent="-342900">
              <a:buFont typeface="+mj-lt"/>
              <a:buAutoNum type="arabicPeriod"/>
            </a:pPr>
            <a:endParaRPr lang="en-US" sz="1400" dirty="0"/>
          </a:p>
        </p:txBody>
      </p:sp>
    </p:spTree>
    <p:extLst>
      <p:ext uri="{BB962C8B-B14F-4D97-AF65-F5344CB8AC3E}">
        <p14:creationId xmlns:p14="http://schemas.microsoft.com/office/powerpoint/2010/main" val="771588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D52F32-8687-2B40-B42B-CEC3764C6F03}"/>
              </a:ext>
            </a:extLst>
          </p:cNvPr>
          <p:cNvSpPr txBox="1"/>
          <p:nvPr/>
        </p:nvSpPr>
        <p:spPr>
          <a:xfrm>
            <a:off x="3079262" y="2274155"/>
            <a:ext cx="3016738" cy="1978346"/>
          </a:xfrm>
          <a:prstGeom prst="rect">
            <a:avLst/>
          </a:prstGeom>
        </p:spPr>
        <p:txBody>
          <a:bodyPr vert="horz" lIns="91440" tIns="45720" rIns="91440" bIns="45720" rtlCol="0" anchor="b">
            <a:normAutofit/>
          </a:bodyPr>
          <a:lstStyle/>
          <a:p>
            <a:pPr>
              <a:spcBef>
                <a:spcPct val="0"/>
              </a:spcBef>
              <a:spcAft>
                <a:spcPts val="600"/>
              </a:spcAft>
            </a:pPr>
            <a:r>
              <a:rPr lang="en-US" sz="4000" b="1" i="1" dirty="0">
                <a:latin typeface="+mj-lt"/>
                <a:ea typeface="+mj-ea"/>
                <a:cs typeface="+mj-cs"/>
              </a:rPr>
              <a:t>Thank you!</a:t>
            </a:r>
          </a:p>
        </p:txBody>
      </p:sp>
    </p:spTree>
    <p:extLst>
      <p:ext uri="{BB962C8B-B14F-4D97-AF65-F5344CB8AC3E}">
        <p14:creationId xmlns:p14="http://schemas.microsoft.com/office/powerpoint/2010/main" val="398256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EF6A9-0897-E449-806C-80DD1E0EEFC3}"/>
              </a:ext>
            </a:extLst>
          </p:cNvPr>
          <p:cNvSpPr txBox="1"/>
          <p:nvPr/>
        </p:nvSpPr>
        <p:spPr>
          <a:xfrm>
            <a:off x="824812" y="687013"/>
            <a:ext cx="9501602" cy="461665"/>
          </a:xfrm>
          <a:prstGeom prst="rect">
            <a:avLst/>
          </a:prstGeom>
          <a:noFill/>
        </p:spPr>
        <p:txBody>
          <a:bodyPr wrap="square" rtlCol="0">
            <a:spAutoFit/>
          </a:bodyPr>
          <a:lstStyle/>
          <a:p>
            <a:r>
              <a:rPr lang="en-US" sz="2400" dirty="0">
                <a:latin typeface="+mj-lt"/>
              </a:rPr>
              <a:t>Problem Statement</a:t>
            </a:r>
          </a:p>
        </p:txBody>
      </p:sp>
      <p:sp>
        <p:nvSpPr>
          <p:cNvPr id="3" name="TextBox 2">
            <a:extLst>
              <a:ext uri="{FF2B5EF4-FFF2-40B4-BE49-F238E27FC236}">
                <a16:creationId xmlns:a16="http://schemas.microsoft.com/office/drawing/2014/main" id="{CC4366A0-28A1-C04D-B630-B021213F4133}"/>
              </a:ext>
            </a:extLst>
          </p:cNvPr>
          <p:cNvSpPr txBox="1"/>
          <p:nvPr/>
        </p:nvSpPr>
        <p:spPr>
          <a:xfrm>
            <a:off x="824812" y="1563173"/>
            <a:ext cx="9501602" cy="2862322"/>
          </a:xfrm>
          <a:prstGeom prst="rect">
            <a:avLst/>
          </a:prstGeom>
          <a:noFill/>
        </p:spPr>
        <p:txBody>
          <a:bodyPr wrap="square" rtlCol="0">
            <a:spAutoFit/>
          </a:bodyPr>
          <a:lstStyle/>
          <a:p>
            <a:r>
              <a:rPr lang="en-US" altLang="zh-CN" dirty="0">
                <a:cs typeface="Arial" panose="020B0604020202020204" pitchFamily="34" charset="0"/>
              </a:rPr>
              <a:t>In</a:t>
            </a:r>
            <a:r>
              <a:rPr lang="zh-CN" altLang="en-US" dirty="0">
                <a:cs typeface="Arial" panose="020B0604020202020204" pitchFamily="34" charset="0"/>
              </a:rPr>
              <a:t> </a:t>
            </a:r>
            <a:r>
              <a:rPr lang="en-US" altLang="zh-CN" dirty="0">
                <a:cs typeface="Arial" panose="020B0604020202020204" pitchFamily="34" charset="0"/>
              </a:rPr>
              <a:t>l</a:t>
            </a:r>
            <a:r>
              <a:rPr lang="en-US" dirty="0">
                <a:cs typeface="Arial" panose="020B0604020202020204" pitchFamily="34" charset="0"/>
              </a:rPr>
              <a:t>egacy OpenStack IaaS network solution</a:t>
            </a:r>
            <a:r>
              <a:rPr lang="en-US" altLang="zh-CN" dirty="0">
                <a:cs typeface="Arial" panose="020B0604020202020204" pitchFamily="34" charset="0"/>
              </a:rPr>
              <a:t>,</a:t>
            </a:r>
            <a:r>
              <a:rPr lang="zh-CN" altLang="en-US" dirty="0">
                <a:cs typeface="Arial" panose="020B0604020202020204" pitchFamily="34" charset="0"/>
              </a:rPr>
              <a:t> </a:t>
            </a:r>
            <a:r>
              <a:rPr lang="en-US" altLang="zh-CN" dirty="0">
                <a:cs typeface="Arial" panose="020B0604020202020204" pitchFamily="34" charset="0"/>
              </a:rPr>
              <a:t>f</a:t>
            </a:r>
            <a:r>
              <a:rPr lang="en-US" dirty="0">
                <a:cs typeface="Arial" panose="020B0604020202020204" pitchFamily="34" charset="0"/>
              </a:rPr>
              <a:t>low</a:t>
            </a:r>
            <a:r>
              <a:rPr lang="zh-CN" altLang="en-US" dirty="0">
                <a:cs typeface="Arial" panose="020B0604020202020204" pitchFamily="34" charset="0"/>
              </a:rPr>
              <a:t> </a:t>
            </a:r>
            <a:r>
              <a:rPr lang="en-US" altLang="zh-CN" dirty="0">
                <a:cs typeface="Arial" panose="020B0604020202020204" pitchFamily="34" charset="0"/>
              </a:rPr>
              <a:t>tables</a:t>
            </a:r>
            <a:r>
              <a:rPr lang="zh-CN" altLang="en-US" dirty="0">
                <a:cs typeface="Arial" panose="020B0604020202020204" pitchFamily="34" charset="0"/>
              </a:rPr>
              <a:t> </a:t>
            </a:r>
            <a:r>
              <a:rPr lang="en-US" altLang="zh-CN" dirty="0">
                <a:cs typeface="Arial" panose="020B0604020202020204" pitchFamily="34" charset="0"/>
              </a:rPr>
              <a:t>in</a:t>
            </a:r>
            <a:r>
              <a:rPr lang="zh-CN" altLang="en-US" dirty="0">
                <a:cs typeface="Arial" panose="020B0604020202020204" pitchFamily="34" charset="0"/>
              </a:rPr>
              <a:t> </a:t>
            </a:r>
            <a:r>
              <a:rPr lang="en-US" altLang="zh-CN" dirty="0">
                <a:cs typeface="Arial" panose="020B0604020202020204" pitchFamily="34" charset="0"/>
              </a:rPr>
              <a:t>each</a:t>
            </a:r>
            <a:r>
              <a:rPr lang="zh-CN" altLang="en-US" dirty="0">
                <a:cs typeface="Arial" panose="020B0604020202020204" pitchFamily="34" charset="0"/>
              </a:rPr>
              <a:t> </a:t>
            </a:r>
            <a:r>
              <a:rPr lang="en-US" altLang="zh-CN" dirty="0">
                <a:cs typeface="Arial" panose="020B0604020202020204" pitchFamily="34" charset="0"/>
              </a:rPr>
              <a:t>compute</a:t>
            </a:r>
            <a:r>
              <a:rPr lang="zh-CN" altLang="en-US" dirty="0">
                <a:cs typeface="Arial" panose="020B0604020202020204" pitchFamily="34" charset="0"/>
              </a:rPr>
              <a:t> </a:t>
            </a:r>
            <a:r>
              <a:rPr lang="en-US" altLang="zh-CN" dirty="0">
                <a:cs typeface="Arial" panose="020B0604020202020204" pitchFamily="34" charset="0"/>
              </a:rPr>
              <a:t>node</a:t>
            </a:r>
            <a:r>
              <a:rPr lang="zh-CN" altLang="en-US" dirty="0">
                <a:cs typeface="Arial" panose="020B0604020202020204" pitchFamily="34" charset="0"/>
              </a:rPr>
              <a:t> </a:t>
            </a:r>
            <a:r>
              <a:rPr lang="en-US" altLang="zh-CN" dirty="0">
                <a:cs typeface="Arial" panose="020B0604020202020204" pitchFamily="34" charset="0"/>
              </a:rPr>
              <a:t>become</a:t>
            </a:r>
            <a:r>
              <a:rPr lang="zh-CN" altLang="en-US" dirty="0">
                <a:cs typeface="Arial" panose="020B0604020202020204" pitchFamily="34" charset="0"/>
              </a:rPr>
              <a:t> </a:t>
            </a:r>
            <a:r>
              <a:rPr lang="en-US" altLang="zh-CN" dirty="0">
                <a:cs typeface="Arial" panose="020B0604020202020204" pitchFamily="34" charset="0"/>
              </a:rPr>
              <a:t>too</a:t>
            </a:r>
            <a:r>
              <a:rPr lang="zh-CN" altLang="en-US" dirty="0">
                <a:cs typeface="Arial" panose="020B0604020202020204" pitchFamily="34" charset="0"/>
              </a:rPr>
              <a:t> </a:t>
            </a:r>
            <a:r>
              <a:rPr lang="en-US" altLang="zh-CN" dirty="0">
                <a:cs typeface="Arial" panose="020B0604020202020204" pitchFamily="34" charset="0"/>
              </a:rPr>
              <a:t>big</a:t>
            </a:r>
            <a:r>
              <a:rPr lang="zh-CN" altLang="en-US" dirty="0">
                <a:cs typeface="Arial" panose="020B0604020202020204" pitchFamily="34" charset="0"/>
              </a:rPr>
              <a:t> </a:t>
            </a:r>
            <a:r>
              <a:rPr lang="en-US" altLang="zh-CN" dirty="0">
                <a:cs typeface="Arial" panose="020B0604020202020204" pitchFamily="34" charset="0"/>
              </a:rPr>
              <a:t>as</a:t>
            </a:r>
            <a:r>
              <a:rPr lang="zh-CN" altLang="en-US" dirty="0">
                <a:cs typeface="Arial" panose="020B0604020202020204" pitchFamily="34" charset="0"/>
              </a:rPr>
              <a:t> </a:t>
            </a:r>
            <a:r>
              <a:rPr lang="en-US" altLang="zh-CN" dirty="0">
                <a:cs typeface="Arial" panose="020B0604020202020204" pitchFamily="34" charset="0"/>
              </a:rPr>
              <a:t>the</a:t>
            </a:r>
            <a:r>
              <a:rPr lang="zh-CN" altLang="en-US" dirty="0">
                <a:cs typeface="Arial" panose="020B0604020202020204" pitchFamily="34" charset="0"/>
              </a:rPr>
              <a:t> </a:t>
            </a:r>
            <a:r>
              <a:rPr lang="en-US" altLang="zh-CN" dirty="0">
                <a:cs typeface="Arial" panose="020B0604020202020204" pitchFamily="34" charset="0"/>
              </a:rPr>
              <a:t>cloud</a:t>
            </a:r>
            <a:r>
              <a:rPr lang="zh-CN" altLang="en-US" dirty="0">
                <a:cs typeface="Arial" panose="020B0604020202020204" pitchFamily="34" charset="0"/>
              </a:rPr>
              <a:t> </a:t>
            </a:r>
            <a:r>
              <a:rPr lang="en-US" altLang="zh-CN" dirty="0">
                <a:cs typeface="Arial" panose="020B0604020202020204" pitchFamily="34" charset="0"/>
              </a:rPr>
              <a:t>scales</a:t>
            </a:r>
            <a:r>
              <a:rPr lang="zh-CN" altLang="en-US" dirty="0">
                <a:cs typeface="Arial" panose="020B0604020202020204" pitchFamily="34" charset="0"/>
              </a:rPr>
              <a:t> </a:t>
            </a:r>
            <a:r>
              <a:rPr lang="en-US" altLang="zh-CN" dirty="0">
                <a:cs typeface="Arial" panose="020B0604020202020204" pitchFamily="34" charset="0"/>
              </a:rPr>
              <a:t>up</a:t>
            </a:r>
            <a:r>
              <a:rPr lang="zh-CN" altLang="en-US" dirty="0">
                <a:cs typeface="Arial" panose="020B0604020202020204" pitchFamily="34" charset="0"/>
              </a:rPr>
              <a:t> </a:t>
            </a:r>
            <a:r>
              <a:rPr lang="en-US" altLang="zh-CN" dirty="0">
                <a:cs typeface="Arial" panose="020B0604020202020204" pitchFamily="34" charset="0"/>
              </a:rPr>
              <a:t>to</a:t>
            </a:r>
            <a:r>
              <a:rPr lang="zh-CN" altLang="en-US" dirty="0">
                <a:cs typeface="Arial" panose="020B0604020202020204" pitchFamily="34" charset="0"/>
              </a:rPr>
              <a:t> </a:t>
            </a:r>
            <a:r>
              <a:rPr lang="en-US" altLang="zh-CN" dirty="0">
                <a:cs typeface="Arial" panose="020B0604020202020204" pitchFamily="34" charset="0"/>
              </a:rPr>
              <a:t>tens</a:t>
            </a:r>
            <a:r>
              <a:rPr lang="zh-CN" altLang="en-US" dirty="0">
                <a:cs typeface="Arial" panose="020B0604020202020204" pitchFamily="34" charset="0"/>
              </a:rPr>
              <a:t> </a:t>
            </a:r>
            <a:r>
              <a:rPr lang="en-US" altLang="zh-CN" dirty="0">
                <a:cs typeface="Arial" panose="020B0604020202020204" pitchFamily="34" charset="0"/>
              </a:rPr>
              <a:t>of</a:t>
            </a:r>
            <a:r>
              <a:rPr lang="zh-CN" altLang="en-US" dirty="0">
                <a:cs typeface="Arial" panose="020B0604020202020204" pitchFamily="34" charset="0"/>
              </a:rPr>
              <a:t> </a:t>
            </a:r>
            <a:r>
              <a:rPr lang="en-US" altLang="zh-CN" dirty="0">
                <a:cs typeface="Arial" panose="020B0604020202020204" pitchFamily="34" charset="0"/>
              </a:rPr>
              <a:t>thousands</a:t>
            </a:r>
            <a:r>
              <a:rPr lang="zh-CN" altLang="en-US" dirty="0">
                <a:cs typeface="Arial" panose="020B0604020202020204" pitchFamily="34" charset="0"/>
              </a:rPr>
              <a:t> </a:t>
            </a:r>
            <a:r>
              <a:rPr lang="en-US" altLang="zh-CN" dirty="0">
                <a:cs typeface="Arial" panose="020B0604020202020204" pitchFamily="34" charset="0"/>
              </a:rPr>
              <a:t>of</a:t>
            </a:r>
            <a:r>
              <a:rPr lang="zh-CN" altLang="en-US" dirty="0">
                <a:cs typeface="Arial" panose="020B0604020202020204" pitchFamily="34" charset="0"/>
              </a:rPr>
              <a:t> </a:t>
            </a:r>
            <a:r>
              <a:rPr lang="en-US" altLang="zh-CN" dirty="0">
                <a:cs typeface="Arial" panose="020B0604020202020204" pitchFamily="34" charset="0"/>
              </a:rPr>
              <a:t>nodes;</a:t>
            </a:r>
            <a:r>
              <a:rPr lang="zh-CN" altLang="en-US" dirty="0">
                <a:cs typeface="Arial" panose="020B0604020202020204" pitchFamily="34" charset="0"/>
              </a:rPr>
              <a:t> </a:t>
            </a:r>
            <a:r>
              <a:rPr lang="en-US" altLang="zh-CN" dirty="0">
                <a:cs typeface="Arial" panose="020B0604020202020204" pitchFamily="34" charset="0"/>
              </a:rPr>
              <a:t>consequently,</a:t>
            </a:r>
            <a:r>
              <a:rPr lang="zh-CN" altLang="en-US" dirty="0">
                <a:cs typeface="Arial" panose="020B0604020202020204" pitchFamily="34" charset="0"/>
              </a:rPr>
              <a:t> </a:t>
            </a:r>
            <a:r>
              <a:rPr lang="en-US" altLang="zh-CN" dirty="0">
                <a:cs typeface="Arial" panose="020B0604020202020204" pitchFamily="34" charset="0"/>
              </a:rPr>
              <a:t>the</a:t>
            </a:r>
            <a:r>
              <a:rPr lang="zh-CN" altLang="en-US" dirty="0">
                <a:cs typeface="Arial" panose="020B0604020202020204" pitchFamily="34" charset="0"/>
              </a:rPr>
              <a:t> </a:t>
            </a:r>
            <a:r>
              <a:rPr lang="en-US" altLang="zh-CN" dirty="0">
                <a:cs typeface="Arial" panose="020B0604020202020204" pitchFamily="34" charset="0"/>
              </a:rPr>
              <a:t>resource</a:t>
            </a:r>
            <a:r>
              <a:rPr lang="zh-CN" altLang="en-US" dirty="0">
                <a:cs typeface="Arial" panose="020B0604020202020204" pitchFamily="34" charset="0"/>
              </a:rPr>
              <a:t> </a:t>
            </a:r>
            <a:r>
              <a:rPr lang="en-US" altLang="zh-CN" dirty="0">
                <a:cs typeface="Arial" panose="020B0604020202020204" pitchFamily="34" charset="0"/>
              </a:rPr>
              <a:t>cost</a:t>
            </a:r>
            <a:r>
              <a:rPr lang="zh-CN" altLang="en-US" dirty="0">
                <a:cs typeface="Arial" panose="020B0604020202020204" pitchFamily="34" charset="0"/>
              </a:rPr>
              <a:t> </a:t>
            </a:r>
            <a:r>
              <a:rPr lang="en-US" altLang="zh-CN" dirty="0">
                <a:cs typeface="Arial" panose="020B0604020202020204" pitchFamily="34" charset="0"/>
              </a:rPr>
              <a:t>for</a:t>
            </a:r>
            <a:r>
              <a:rPr lang="zh-CN" altLang="en-US" dirty="0">
                <a:cs typeface="Arial" panose="020B0604020202020204" pitchFamily="34" charset="0"/>
              </a:rPr>
              <a:t> </a:t>
            </a:r>
            <a:r>
              <a:rPr lang="en-US" altLang="zh-CN" dirty="0">
                <a:cs typeface="Arial" panose="020B0604020202020204" pitchFamily="34" charset="0"/>
              </a:rPr>
              <a:t>flow</a:t>
            </a:r>
            <a:r>
              <a:rPr lang="zh-CN" altLang="en-US" dirty="0">
                <a:cs typeface="Arial" panose="020B0604020202020204" pitchFamily="34" charset="0"/>
              </a:rPr>
              <a:t> </a:t>
            </a:r>
            <a:r>
              <a:rPr lang="en-US" altLang="zh-CN" dirty="0">
                <a:cs typeface="Arial" panose="020B0604020202020204" pitchFamily="34" charset="0"/>
              </a:rPr>
              <a:t>table</a:t>
            </a:r>
            <a:r>
              <a:rPr lang="zh-CN" altLang="en-US" dirty="0">
                <a:cs typeface="Arial" panose="020B0604020202020204" pitchFamily="34" charset="0"/>
              </a:rPr>
              <a:t> </a:t>
            </a:r>
            <a:r>
              <a:rPr lang="en-US" altLang="zh-CN" dirty="0">
                <a:cs typeface="Arial" panose="020B0604020202020204" pitchFamily="34" charset="0"/>
              </a:rPr>
              <a:t>in</a:t>
            </a:r>
            <a:r>
              <a:rPr lang="zh-CN" altLang="en-US" dirty="0">
                <a:cs typeface="Arial" panose="020B0604020202020204" pitchFamily="34" charset="0"/>
              </a:rPr>
              <a:t> </a:t>
            </a:r>
            <a:r>
              <a:rPr lang="en-US" altLang="zh-CN" dirty="0">
                <a:cs typeface="Arial" panose="020B0604020202020204" pitchFamily="34" charset="0"/>
              </a:rPr>
              <a:t>each</a:t>
            </a:r>
            <a:r>
              <a:rPr lang="zh-CN" altLang="en-US" dirty="0">
                <a:cs typeface="Arial" panose="020B0604020202020204" pitchFamily="34" charset="0"/>
              </a:rPr>
              <a:t> </a:t>
            </a:r>
            <a:r>
              <a:rPr lang="en-US" altLang="zh-CN" dirty="0">
                <a:cs typeface="Arial" panose="020B0604020202020204" pitchFamily="34" charset="0"/>
              </a:rPr>
              <a:t>compute</a:t>
            </a:r>
            <a:r>
              <a:rPr lang="zh-CN" altLang="en-US" dirty="0">
                <a:cs typeface="Arial" panose="020B0604020202020204" pitchFamily="34" charset="0"/>
              </a:rPr>
              <a:t> </a:t>
            </a:r>
            <a:r>
              <a:rPr lang="en-US" altLang="zh-CN" dirty="0">
                <a:cs typeface="Arial" panose="020B0604020202020204" pitchFamily="34" charset="0"/>
              </a:rPr>
              <a:t>node</a:t>
            </a:r>
            <a:r>
              <a:rPr lang="zh-CN" altLang="en-US" dirty="0">
                <a:cs typeface="Arial" panose="020B0604020202020204" pitchFamily="34" charset="0"/>
              </a:rPr>
              <a:t> </a:t>
            </a:r>
            <a:r>
              <a:rPr lang="en-US" altLang="zh-CN" dirty="0">
                <a:cs typeface="Arial" panose="020B0604020202020204" pitchFamily="34" charset="0"/>
              </a:rPr>
              <a:t>spikes</a:t>
            </a:r>
            <a:r>
              <a:rPr lang="zh-CN" altLang="en-US" dirty="0">
                <a:cs typeface="Arial" panose="020B0604020202020204" pitchFamily="34" charset="0"/>
              </a:rPr>
              <a:t> </a:t>
            </a:r>
            <a:r>
              <a:rPr lang="en-US" altLang="zh-CN" dirty="0">
                <a:cs typeface="Arial" panose="020B0604020202020204" pitchFamily="34" charset="0"/>
              </a:rPr>
              <a:t>which</a:t>
            </a:r>
            <a:r>
              <a:rPr lang="zh-CN" altLang="en-US" dirty="0">
                <a:cs typeface="Arial" panose="020B0604020202020204" pitchFamily="34" charset="0"/>
              </a:rPr>
              <a:t> </a:t>
            </a:r>
            <a:r>
              <a:rPr lang="en-US" altLang="zh-CN" dirty="0">
                <a:cs typeface="Arial" panose="020B0604020202020204" pitchFamily="34" charset="0"/>
              </a:rPr>
              <a:t>brings</a:t>
            </a:r>
            <a:r>
              <a:rPr lang="zh-CN" altLang="en-US" dirty="0">
                <a:cs typeface="Arial" panose="020B0604020202020204" pitchFamily="34" charset="0"/>
              </a:rPr>
              <a:t> </a:t>
            </a:r>
            <a:r>
              <a:rPr lang="en-US" altLang="zh-CN" dirty="0">
                <a:cs typeface="Arial" panose="020B0604020202020204" pitchFamily="34" charset="0"/>
              </a:rPr>
              <a:t>down</a:t>
            </a:r>
            <a:r>
              <a:rPr lang="zh-CN" altLang="en-US" dirty="0">
                <a:cs typeface="Arial" panose="020B0604020202020204" pitchFamily="34" charset="0"/>
              </a:rPr>
              <a:t> </a:t>
            </a:r>
            <a:r>
              <a:rPr lang="en-US" altLang="zh-CN" dirty="0">
                <a:cs typeface="Arial" panose="020B0604020202020204" pitchFamily="34" charset="0"/>
              </a:rPr>
              <a:t>the</a:t>
            </a:r>
            <a:r>
              <a:rPr lang="zh-CN" altLang="en-US" dirty="0">
                <a:cs typeface="Arial" panose="020B0604020202020204" pitchFamily="34" charset="0"/>
              </a:rPr>
              <a:t> </a:t>
            </a:r>
            <a:r>
              <a:rPr lang="en-US" altLang="zh-CN" dirty="0">
                <a:cs typeface="Arial" panose="020B0604020202020204" pitchFamily="34" charset="0"/>
              </a:rPr>
              <a:t>resource</a:t>
            </a:r>
            <a:r>
              <a:rPr lang="zh-CN" altLang="en-US" dirty="0">
                <a:cs typeface="Arial" panose="020B0604020202020204" pitchFamily="34" charset="0"/>
              </a:rPr>
              <a:t> </a:t>
            </a:r>
            <a:r>
              <a:rPr lang="en-US" altLang="zh-CN" dirty="0">
                <a:cs typeface="Arial" panose="020B0604020202020204" pitchFamily="34" charset="0"/>
              </a:rPr>
              <a:t>usability,</a:t>
            </a:r>
            <a:r>
              <a:rPr lang="zh-CN" altLang="en-US" dirty="0">
                <a:cs typeface="Arial" panose="020B0604020202020204" pitchFamily="34" charset="0"/>
              </a:rPr>
              <a:t> </a:t>
            </a:r>
            <a:r>
              <a:rPr lang="en-US" altLang="zh-CN" dirty="0">
                <a:cs typeface="Arial" panose="020B0604020202020204" pitchFamily="34" charset="0"/>
              </a:rPr>
              <a:t>limits</a:t>
            </a:r>
            <a:r>
              <a:rPr lang="zh-CN" altLang="en-US" dirty="0">
                <a:cs typeface="Arial" panose="020B0604020202020204" pitchFamily="34" charset="0"/>
              </a:rPr>
              <a:t> </a:t>
            </a:r>
            <a:r>
              <a:rPr lang="en-US" altLang="zh-CN" dirty="0">
                <a:cs typeface="Arial" panose="020B0604020202020204" pitchFamily="34" charset="0"/>
              </a:rPr>
              <a:t>its</a:t>
            </a:r>
            <a:r>
              <a:rPr lang="zh-CN" altLang="en-US" dirty="0">
                <a:cs typeface="Arial" panose="020B0604020202020204" pitchFamily="34" charset="0"/>
              </a:rPr>
              <a:t> </a:t>
            </a:r>
            <a:r>
              <a:rPr lang="en-US" altLang="zh-CN" dirty="0">
                <a:cs typeface="Arial" panose="020B0604020202020204" pitchFamily="34" charset="0"/>
              </a:rPr>
              <a:t>capability</a:t>
            </a:r>
            <a:r>
              <a:rPr lang="zh-CN" altLang="en-US" dirty="0">
                <a:cs typeface="Arial" panose="020B0604020202020204" pitchFamily="34" charset="0"/>
              </a:rPr>
              <a:t> </a:t>
            </a:r>
            <a:r>
              <a:rPr lang="en-US" altLang="zh-CN" dirty="0">
                <a:cs typeface="Arial" panose="020B0604020202020204" pitchFamily="34" charset="0"/>
              </a:rPr>
              <a:t>to</a:t>
            </a:r>
            <a:r>
              <a:rPr lang="zh-CN" altLang="en-US" dirty="0">
                <a:cs typeface="Arial" panose="020B0604020202020204" pitchFamily="34" charset="0"/>
              </a:rPr>
              <a:t> </a:t>
            </a:r>
            <a:r>
              <a:rPr lang="en-US" altLang="zh-CN" dirty="0">
                <a:cs typeface="Arial" panose="020B0604020202020204" pitchFamily="34" charset="0"/>
              </a:rPr>
              <a:t>run</a:t>
            </a:r>
            <a:r>
              <a:rPr lang="zh-CN" altLang="en-US" dirty="0">
                <a:cs typeface="Arial" panose="020B0604020202020204" pitchFamily="34" charset="0"/>
              </a:rPr>
              <a:t> </a:t>
            </a:r>
            <a:r>
              <a:rPr lang="en-US" altLang="zh-CN" dirty="0">
                <a:cs typeface="Arial" panose="020B0604020202020204" pitchFamily="34" charset="0"/>
              </a:rPr>
              <a:t>more</a:t>
            </a:r>
            <a:r>
              <a:rPr lang="zh-CN" altLang="en-US" dirty="0">
                <a:cs typeface="Arial" panose="020B0604020202020204" pitchFamily="34" charset="0"/>
              </a:rPr>
              <a:t> </a:t>
            </a:r>
            <a:r>
              <a:rPr lang="en-US" altLang="zh-CN" dirty="0">
                <a:cs typeface="Arial" panose="020B0604020202020204" pitchFamily="34" charset="0"/>
              </a:rPr>
              <a:t>services</a:t>
            </a:r>
            <a:r>
              <a:rPr lang="zh-CN" altLang="en-US" dirty="0">
                <a:cs typeface="Arial" panose="020B0604020202020204" pitchFamily="34" charset="0"/>
              </a:rPr>
              <a:t> </a:t>
            </a:r>
            <a:r>
              <a:rPr lang="en-US" altLang="zh-CN" dirty="0">
                <a:cs typeface="Arial" panose="020B0604020202020204" pitchFamily="34" charset="0"/>
              </a:rPr>
              <a:t>and</a:t>
            </a:r>
            <a:r>
              <a:rPr lang="zh-CN" altLang="en-US" dirty="0">
                <a:cs typeface="Arial" panose="020B0604020202020204" pitchFamily="34" charset="0"/>
              </a:rPr>
              <a:t> </a:t>
            </a:r>
            <a:r>
              <a:rPr lang="en-US" altLang="zh-CN" dirty="0">
                <a:cs typeface="Arial" panose="020B0604020202020204" pitchFamily="34" charset="0"/>
              </a:rPr>
              <a:t>degrades</a:t>
            </a:r>
            <a:r>
              <a:rPr lang="zh-CN" altLang="en-US" dirty="0">
                <a:cs typeface="Arial" panose="020B0604020202020204" pitchFamily="34" charset="0"/>
              </a:rPr>
              <a:t> </a:t>
            </a:r>
            <a:r>
              <a:rPr lang="en-US" altLang="zh-CN" dirty="0">
                <a:cs typeface="Arial" panose="020B0604020202020204" pitchFamily="34" charset="0"/>
              </a:rPr>
              <a:t>the</a:t>
            </a:r>
            <a:r>
              <a:rPr lang="zh-CN" altLang="en-US" dirty="0">
                <a:cs typeface="Arial" panose="020B0604020202020204" pitchFamily="34" charset="0"/>
              </a:rPr>
              <a:t> </a:t>
            </a:r>
            <a:r>
              <a:rPr lang="en-US" altLang="zh-CN" dirty="0">
                <a:cs typeface="Arial" panose="020B0604020202020204" pitchFamily="34" charset="0"/>
              </a:rPr>
              <a:t>overall</a:t>
            </a:r>
            <a:r>
              <a:rPr lang="zh-CN" altLang="en-US" dirty="0">
                <a:cs typeface="Arial" panose="020B0604020202020204" pitchFamily="34" charset="0"/>
              </a:rPr>
              <a:t> </a:t>
            </a:r>
            <a:r>
              <a:rPr lang="en-US" altLang="zh-CN" dirty="0">
                <a:cs typeface="Arial" panose="020B0604020202020204" pitchFamily="34" charset="0"/>
              </a:rPr>
              <a:t>performance.</a:t>
            </a:r>
            <a:r>
              <a:rPr lang="zh-CN" altLang="en-US" dirty="0">
                <a:cs typeface="Arial" panose="020B0604020202020204" pitchFamily="34" charset="0"/>
              </a:rPr>
              <a:t> </a:t>
            </a:r>
            <a:endParaRPr lang="en-US" altLang="zh-CN" dirty="0">
              <a:cs typeface="Arial" panose="020B0604020202020204" pitchFamily="34" charset="0"/>
            </a:endParaRPr>
          </a:p>
          <a:p>
            <a:endParaRPr lang="en-US" altLang="zh-CN" dirty="0">
              <a:cs typeface="Arial" panose="020B0604020202020204" pitchFamily="34" charset="0"/>
            </a:endParaRPr>
          </a:p>
          <a:p>
            <a:r>
              <a:rPr lang="en-US" altLang="zh-CN" dirty="0">
                <a:cs typeface="Arial" panose="020B0604020202020204" pitchFamily="34" charset="0"/>
              </a:rPr>
              <a:t>On-demand</a:t>
            </a:r>
            <a:r>
              <a:rPr lang="zh-CN" altLang="en-US" dirty="0">
                <a:cs typeface="Arial" panose="020B0604020202020204" pitchFamily="34" charset="0"/>
              </a:rPr>
              <a:t> </a:t>
            </a:r>
            <a:r>
              <a:rPr lang="en-US" altLang="zh-CN" dirty="0">
                <a:cs typeface="Arial" panose="020B0604020202020204" pitchFamily="34" charset="0"/>
              </a:rPr>
              <a:t>flow</a:t>
            </a:r>
            <a:r>
              <a:rPr lang="zh-CN" altLang="en-US" dirty="0">
                <a:cs typeface="Arial" panose="020B0604020202020204" pitchFamily="34" charset="0"/>
              </a:rPr>
              <a:t> </a:t>
            </a:r>
            <a:r>
              <a:rPr lang="en-US" altLang="zh-CN" dirty="0">
                <a:cs typeface="Arial" panose="020B0604020202020204" pitchFamily="34" charset="0"/>
              </a:rPr>
              <a:t>table</a:t>
            </a:r>
            <a:r>
              <a:rPr lang="zh-CN" altLang="en-US" dirty="0">
                <a:cs typeface="Arial" panose="020B0604020202020204" pitchFamily="34" charset="0"/>
              </a:rPr>
              <a:t> </a:t>
            </a:r>
            <a:r>
              <a:rPr lang="en-US" altLang="zh-CN" dirty="0">
                <a:cs typeface="Arial" panose="020B0604020202020204" pitchFamily="34" charset="0"/>
              </a:rPr>
              <a:t>request</a:t>
            </a:r>
            <a:r>
              <a:rPr lang="zh-CN" altLang="en-US" dirty="0">
                <a:cs typeface="Arial" panose="020B0604020202020204" pitchFamily="34" charset="0"/>
              </a:rPr>
              <a:t> </a:t>
            </a:r>
            <a:r>
              <a:rPr lang="en-US" altLang="zh-CN" dirty="0">
                <a:cs typeface="Arial" panose="020B0604020202020204" pitchFamily="34" charset="0"/>
              </a:rPr>
              <a:t>from</a:t>
            </a:r>
            <a:r>
              <a:rPr lang="zh-CN" altLang="en-US" dirty="0">
                <a:cs typeface="Arial" panose="020B0604020202020204" pitchFamily="34" charset="0"/>
              </a:rPr>
              <a:t> </a:t>
            </a:r>
            <a:r>
              <a:rPr lang="en-US" altLang="zh-CN" dirty="0">
                <a:cs typeface="Arial" panose="020B0604020202020204" pitchFamily="34" charset="0"/>
              </a:rPr>
              <a:t>compute</a:t>
            </a:r>
            <a:r>
              <a:rPr lang="zh-CN" altLang="en-US" dirty="0">
                <a:cs typeface="Arial" panose="020B0604020202020204" pitchFamily="34" charset="0"/>
              </a:rPr>
              <a:t> </a:t>
            </a:r>
            <a:r>
              <a:rPr lang="en-US" altLang="zh-CN" dirty="0">
                <a:cs typeface="Arial" panose="020B0604020202020204" pitchFamily="34" charset="0"/>
              </a:rPr>
              <a:t>node</a:t>
            </a:r>
            <a:r>
              <a:rPr lang="zh-CN" altLang="en-US" dirty="0">
                <a:cs typeface="Arial" panose="020B0604020202020204" pitchFamily="34" charset="0"/>
              </a:rPr>
              <a:t> </a:t>
            </a:r>
            <a:r>
              <a:rPr lang="en-US" altLang="zh-CN" dirty="0">
                <a:cs typeface="Arial" panose="020B0604020202020204" pitchFamily="34" charset="0"/>
              </a:rPr>
              <a:t>to</a:t>
            </a:r>
            <a:r>
              <a:rPr lang="zh-CN" altLang="en-US" dirty="0">
                <a:cs typeface="Arial" panose="020B0604020202020204" pitchFamily="34" charset="0"/>
              </a:rPr>
              <a:t> </a:t>
            </a:r>
            <a:r>
              <a:rPr lang="en-US" altLang="zh-CN" dirty="0">
                <a:cs typeface="Arial" panose="020B0604020202020204" pitchFamily="34" charset="0"/>
              </a:rPr>
              <a:t>control</a:t>
            </a:r>
            <a:r>
              <a:rPr lang="zh-CN" altLang="en-US" dirty="0">
                <a:cs typeface="Arial" panose="020B0604020202020204" pitchFamily="34" charset="0"/>
              </a:rPr>
              <a:t> </a:t>
            </a:r>
            <a:r>
              <a:rPr lang="en-US" altLang="zh-CN" dirty="0">
                <a:cs typeface="Arial" panose="020B0604020202020204" pitchFamily="34" charset="0"/>
              </a:rPr>
              <a:t>plane</a:t>
            </a:r>
            <a:r>
              <a:rPr lang="zh-CN" altLang="en-US" dirty="0">
                <a:cs typeface="Arial" panose="020B0604020202020204" pitchFamily="34" charset="0"/>
              </a:rPr>
              <a:t> </a:t>
            </a:r>
            <a:r>
              <a:rPr lang="en-US" altLang="zh-CN" dirty="0">
                <a:cs typeface="Arial" panose="020B0604020202020204" pitchFamily="34" charset="0"/>
              </a:rPr>
              <a:t>as</a:t>
            </a:r>
            <a:r>
              <a:rPr lang="zh-CN" altLang="en-US" dirty="0">
                <a:cs typeface="Arial" panose="020B0604020202020204" pitchFamily="34" charset="0"/>
              </a:rPr>
              <a:t> </a:t>
            </a:r>
            <a:r>
              <a:rPr lang="en-US" altLang="zh-CN" dirty="0">
                <a:cs typeface="Arial" panose="020B0604020202020204" pitchFamily="34" charset="0"/>
              </a:rPr>
              <a:t>an</a:t>
            </a:r>
            <a:r>
              <a:rPr lang="zh-CN" altLang="en-US" dirty="0">
                <a:cs typeface="Arial" panose="020B0604020202020204" pitchFamily="34" charset="0"/>
              </a:rPr>
              <a:t> </a:t>
            </a:r>
            <a:r>
              <a:rPr lang="en-US" altLang="zh-CN" dirty="0">
                <a:cs typeface="Arial" panose="020B0604020202020204" pitchFamily="34" charset="0"/>
              </a:rPr>
              <a:t>optimization</a:t>
            </a:r>
            <a:r>
              <a:rPr lang="zh-CN" altLang="en-US" dirty="0">
                <a:cs typeface="Arial" panose="020B0604020202020204" pitchFamily="34" charset="0"/>
              </a:rPr>
              <a:t> </a:t>
            </a:r>
            <a:r>
              <a:rPr lang="en-US" altLang="zh-CN" dirty="0">
                <a:cs typeface="Arial" panose="020B0604020202020204" pitchFamily="34" charset="0"/>
              </a:rPr>
              <a:t>option</a:t>
            </a:r>
            <a:r>
              <a:rPr lang="zh-CN" altLang="en-US" dirty="0">
                <a:cs typeface="Arial" panose="020B0604020202020204" pitchFamily="34" charset="0"/>
              </a:rPr>
              <a:t> </a:t>
            </a:r>
            <a:r>
              <a:rPr lang="en-US" altLang="zh-CN" dirty="0">
                <a:cs typeface="Arial" panose="020B0604020202020204" pitchFamily="34" charset="0"/>
              </a:rPr>
              <a:t>is</a:t>
            </a:r>
            <a:r>
              <a:rPr lang="zh-CN" altLang="en-US" dirty="0">
                <a:cs typeface="Arial" panose="020B0604020202020204" pitchFamily="34" charset="0"/>
              </a:rPr>
              <a:t> </a:t>
            </a:r>
            <a:r>
              <a:rPr lang="en-US" altLang="zh-CN" dirty="0">
                <a:cs typeface="Arial" panose="020B0604020202020204" pitchFamily="34" charset="0"/>
              </a:rPr>
              <a:t>often</a:t>
            </a:r>
            <a:r>
              <a:rPr lang="zh-CN" altLang="en-US" dirty="0">
                <a:cs typeface="Arial" panose="020B0604020202020204" pitchFamily="34" charset="0"/>
              </a:rPr>
              <a:t> </a:t>
            </a:r>
            <a:r>
              <a:rPr lang="en-US" altLang="zh-CN" dirty="0">
                <a:cs typeface="Arial" panose="020B0604020202020204" pitchFamily="34" charset="0"/>
              </a:rPr>
              <a:t>too</a:t>
            </a:r>
            <a:r>
              <a:rPr lang="zh-CN" altLang="en-US" dirty="0">
                <a:cs typeface="Arial" panose="020B0604020202020204" pitchFamily="34" charset="0"/>
              </a:rPr>
              <a:t> </a:t>
            </a:r>
            <a:r>
              <a:rPr lang="en-US" altLang="zh-CN" dirty="0">
                <a:cs typeface="Arial" panose="020B0604020202020204" pitchFamily="34" charset="0"/>
              </a:rPr>
              <a:t>slow</a:t>
            </a:r>
            <a:r>
              <a:rPr lang="zh-CN" altLang="en-US" dirty="0">
                <a:cs typeface="Arial" panose="020B0604020202020204" pitchFamily="34" charset="0"/>
              </a:rPr>
              <a:t> </a:t>
            </a:r>
            <a:r>
              <a:rPr lang="en-US" altLang="zh-CN" dirty="0">
                <a:cs typeface="Arial" panose="020B0604020202020204" pitchFamily="34" charset="0"/>
              </a:rPr>
              <a:t>to</a:t>
            </a:r>
            <a:r>
              <a:rPr lang="zh-CN" altLang="en-US" dirty="0">
                <a:cs typeface="Arial" panose="020B0604020202020204" pitchFamily="34" charset="0"/>
              </a:rPr>
              <a:t> </a:t>
            </a:r>
            <a:r>
              <a:rPr lang="en-US" altLang="zh-CN" dirty="0">
                <a:cs typeface="Arial" panose="020B0604020202020204" pitchFamily="34" charset="0"/>
              </a:rPr>
              <a:t>meet</a:t>
            </a:r>
            <a:r>
              <a:rPr lang="zh-CN" altLang="en-US" dirty="0">
                <a:cs typeface="Arial" panose="020B0604020202020204" pitchFamily="34" charset="0"/>
              </a:rPr>
              <a:t> </a:t>
            </a:r>
            <a:r>
              <a:rPr lang="en-US" altLang="zh-CN" dirty="0">
                <a:cs typeface="Arial" panose="020B0604020202020204" pitchFamily="34" charset="0"/>
              </a:rPr>
              <a:t>the</a:t>
            </a:r>
            <a:r>
              <a:rPr lang="zh-CN" altLang="en-US" dirty="0">
                <a:cs typeface="Arial" panose="020B0604020202020204" pitchFamily="34" charset="0"/>
              </a:rPr>
              <a:t> </a:t>
            </a:r>
            <a:r>
              <a:rPr lang="en-US" altLang="zh-CN" dirty="0">
                <a:cs typeface="Arial" panose="020B0604020202020204" pitchFamily="34" charset="0"/>
              </a:rPr>
              <a:t>SLA</a:t>
            </a:r>
            <a:r>
              <a:rPr lang="zh-CN" altLang="en-US" dirty="0">
                <a:cs typeface="Arial" panose="020B0604020202020204" pitchFamily="34" charset="0"/>
              </a:rPr>
              <a:t> </a:t>
            </a:r>
            <a:r>
              <a:rPr lang="en-US" altLang="zh-CN" dirty="0">
                <a:cs typeface="Arial" panose="020B0604020202020204" pitchFamily="34" charset="0"/>
              </a:rPr>
              <a:t>requirement.</a:t>
            </a:r>
          </a:p>
          <a:p>
            <a:endParaRPr lang="en-US" altLang="zh-CN" dirty="0">
              <a:cs typeface="Arial" panose="020B0604020202020204" pitchFamily="34" charset="0"/>
            </a:endParaRPr>
          </a:p>
          <a:p>
            <a:r>
              <a:rPr lang="en-US" altLang="zh-CN" dirty="0">
                <a:cs typeface="Arial" panose="020B0604020202020204" pitchFamily="34" charset="0"/>
              </a:rPr>
              <a:t>Also,</a:t>
            </a:r>
            <a:r>
              <a:rPr lang="zh-CN" altLang="en-US" dirty="0">
                <a:cs typeface="Arial" panose="020B0604020202020204" pitchFamily="34" charset="0"/>
              </a:rPr>
              <a:t> </a:t>
            </a:r>
            <a:r>
              <a:rPr lang="en-US" altLang="zh-CN" dirty="0">
                <a:cs typeface="Arial" panose="020B0604020202020204" pitchFamily="34" charset="0"/>
              </a:rPr>
              <a:t>the</a:t>
            </a:r>
            <a:r>
              <a:rPr lang="zh-CN" altLang="en-US" dirty="0">
                <a:cs typeface="Arial" panose="020B0604020202020204" pitchFamily="34" charset="0"/>
              </a:rPr>
              <a:t> </a:t>
            </a:r>
            <a:r>
              <a:rPr lang="en-US" altLang="zh-CN" dirty="0">
                <a:cs typeface="Arial" panose="020B0604020202020204" pitchFamily="34" charset="0"/>
              </a:rPr>
              <a:t>existing</a:t>
            </a:r>
            <a:r>
              <a:rPr lang="zh-CN" altLang="en-US" dirty="0">
                <a:cs typeface="Arial" panose="020B0604020202020204" pitchFamily="34" charset="0"/>
              </a:rPr>
              <a:t> </a:t>
            </a:r>
            <a:r>
              <a:rPr lang="en-US" altLang="zh-CN" dirty="0">
                <a:cs typeface="Arial" panose="020B0604020202020204" pitchFamily="34" charset="0"/>
              </a:rPr>
              <a:t>IaaS</a:t>
            </a:r>
            <a:r>
              <a:rPr lang="zh-CN" altLang="en-US" dirty="0">
                <a:cs typeface="Arial" panose="020B0604020202020204" pitchFamily="34" charset="0"/>
              </a:rPr>
              <a:t> </a:t>
            </a:r>
            <a:r>
              <a:rPr lang="en-US" altLang="zh-CN" dirty="0">
                <a:cs typeface="Arial" panose="020B0604020202020204" pitchFamily="34" charset="0"/>
              </a:rPr>
              <a:t>solution</a:t>
            </a:r>
            <a:r>
              <a:rPr lang="zh-CN" altLang="en-US" dirty="0">
                <a:cs typeface="Arial" panose="020B0604020202020204" pitchFamily="34" charset="0"/>
              </a:rPr>
              <a:t> </a:t>
            </a:r>
            <a:r>
              <a:rPr lang="en-US" altLang="zh-CN" dirty="0">
                <a:cs typeface="Arial" panose="020B0604020202020204" pitchFamily="34" charset="0"/>
              </a:rPr>
              <a:t>lacks</a:t>
            </a:r>
            <a:r>
              <a:rPr lang="zh-CN" altLang="en-US" dirty="0">
                <a:cs typeface="Arial" panose="020B0604020202020204" pitchFamily="34" charset="0"/>
              </a:rPr>
              <a:t> </a:t>
            </a:r>
            <a:r>
              <a:rPr lang="en-US" altLang="zh-CN" dirty="0">
                <a:cs typeface="Arial" panose="020B0604020202020204" pitchFamily="34" charset="0"/>
              </a:rPr>
              <a:t>sufficient</a:t>
            </a:r>
            <a:r>
              <a:rPr lang="zh-CN" altLang="en-US" dirty="0">
                <a:cs typeface="Arial" panose="020B0604020202020204" pitchFamily="34" charset="0"/>
              </a:rPr>
              <a:t> </a:t>
            </a:r>
            <a:r>
              <a:rPr lang="en-US" altLang="zh-CN" dirty="0">
                <a:cs typeface="Arial" panose="020B0604020202020204" pitchFamily="34" charset="0"/>
              </a:rPr>
              <a:t>observability</a:t>
            </a:r>
            <a:r>
              <a:rPr lang="zh-CN" altLang="en-US" dirty="0">
                <a:cs typeface="Arial" panose="020B0604020202020204" pitchFamily="34" charset="0"/>
              </a:rPr>
              <a:t> </a:t>
            </a:r>
            <a:r>
              <a:rPr lang="en-US" altLang="zh-CN" dirty="0">
                <a:cs typeface="Arial" panose="020B0604020202020204" pitchFamily="34" charset="0"/>
              </a:rPr>
              <a:t>capability</a:t>
            </a:r>
            <a:r>
              <a:rPr lang="zh-CN" altLang="en-US" dirty="0">
                <a:cs typeface="Arial" panose="020B0604020202020204" pitchFamily="34" charset="0"/>
              </a:rPr>
              <a:t> </a:t>
            </a:r>
            <a:r>
              <a:rPr lang="en-US" altLang="zh-CN" dirty="0">
                <a:cs typeface="Arial" panose="020B0604020202020204" pitchFamily="34" charset="0"/>
              </a:rPr>
              <a:t>which</a:t>
            </a:r>
            <a:r>
              <a:rPr lang="zh-CN" altLang="en-US" dirty="0">
                <a:cs typeface="Arial" panose="020B0604020202020204" pitchFamily="34" charset="0"/>
              </a:rPr>
              <a:t> </a:t>
            </a:r>
            <a:r>
              <a:rPr lang="en-US" altLang="zh-CN" dirty="0">
                <a:cs typeface="Arial" panose="020B0604020202020204" pitchFamily="34" charset="0"/>
              </a:rPr>
              <a:t>makes</a:t>
            </a:r>
            <a:r>
              <a:rPr lang="zh-CN" altLang="en-US" dirty="0">
                <a:cs typeface="Arial" panose="020B0604020202020204" pitchFamily="34" charset="0"/>
              </a:rPr>
              <a:t> </a:t>
            </a:r>
            <a:r>
              <a:rPr lang="en-US" altLang="zh-CN" dirty="0">
                <a:cs typeface="Arial" panose="020B0604020202020204" pitchFamily="34" charset="0"/>
              </a:rPr>
              <a:t>it</a:t>
            </a:r>
            <a:r>
              <a:rPr lang="zh-CN" altLang="en-US" dirty="0">
                <a:cs typeface="Arial" panose="020B0604020202020204" pitchFamily="34" charset="0"/>
              </a:rPr>
              <a:t> </a:t>
            </a:r>
            <a:r>
              <a:rPr lang="en-US" altLang="zh-CN" dirty="0">
                <a:cs typeface="Arial" panose="020B0604020202020204" pitchFamily="34" charset="0"/>
              </a:rPr>
              <a:t>hard</a:t>
            </a:r>
            <a:r>
              <a:rPr lang="zh-CN" altLang="en-US" dirty="0">
                <a:cs typeface="Arial" panose="020B0604020202020204" pitchFamily="34" charset="0"/>
              </a:rPr>
              <a:t> </a:t>
            </a:r>
            <a:r>
              <a:rPr lang="en-US" altLang="zh-CN" dirty="0">
                <a:cs typeface="Arial" panose="020B0604020202020204" pitchFamily="34" charset="0"/>
              </a:rPr>
              <a:t>to</a:t>
            </a:r>
            <a:r>
              <a:rPr lang="zh-CN" altLang="en-US" dirty="0">
                <a:cs typeface="Arial" panose="020B0604020202020204" pitchFamily="34" charset="0"/>
              </a:rPr>
              <a:t> </a:t>
            </a:r>
            <a:r>
              <a:rPr lang="en-US" altLang="zh-CN" dirty="0">
                <a:cs typeface="Arial" panose="020B0604020202020204" pitchFamily="34" charset="0"/>
              </a:rPr>
              <a:t>monitor</a:t>
            </a:r>
            <a:r>
              <a:rPr lang="zh-CN" altLang="en-US" dirty="0">
                <a:cs typeface="Arial" panose="020B0604020202020204" pitchFamily="34" charset="0"/>
              </a:rPr>
              <a:t> </a:t>
            </a:r>
            <a:r>
              <a:rPr lang="en-US" altLang="zh-CN" dirty="0">
                <a:cs typeface="Arial" panose="020B0604020202020204" pitchFamily="34" charset="0"/>
              </a:rPr>
              <a:t>and</a:t>
            </a:r>
            <a:r>
              <a:rPr lang="zh-CN" altLang="en-US" dirty="0">
                <a:cs typeface="Arial" panose="020B0604020202020204" pitchFamily="34" charset="0"/>
              </a:rPr>
              <a:t> </a:t>
            </a:r>
            <a:r>
              <a:rPr lang="en-US" altLang="zh-CN" dirty="0">
                <a:cs typeface="Arial" panose="020B0604020202020204" pitchFamily="34" charset="0"/>
              </a:rPr>
              <a:t>debug</a:t>
            </a:r>
            <a:r>
              <a:rPr lang="zh-CN" altLang="en-US" dirty="0">
                <a:cs typeface="Arial" panose="020B0604020202020204" pitchFamily="34" charset="0"/>
              </a:rPr>
              <a:t> </a:t>
            </a:r>
            <a:r>
              <a:rPr lang="en-US" altLang="zh-CN" dirty="0">
                <a:cs typeface="Arial" panose="020B0604020202020204" pitchFamily="34" charset="0"/>
              </a:rPr>
              <a:t>the</a:t>
            </a:r>
            <a:r>
              <a:rPr lang="zh-CN" altLang="en-US" dirty="0">
                <a:cs typeface="Arial" panose="020B0604020202020204" pitchFamily="34" charset="0"/>
              </a:rPr>
              <a:t> </a:t>
            </a:r>
            <a:r>
              <a:rPr lang="en-US" altLang="zh-CN" dirty="0">
                <a:cs typeface="Arial" panose="020B0604020202020204" pitchFamily="34" charset="0"/>
              </a:rPr>
              <a:t>services</a:t>
            </a:r>
            <a:r>
              <a:rPr lang="zh-CN" altLang="en-US" dirty="0">
                <a:cs typeface="Arial" panose="020B0604020202020204" pitchFamily="34" charset="0"/>
              </a:rPr>
              <a:t> </a:t>
            </a:r>
            <a:r>
              <a:rPr lang="en-US" altLang="zh-CN" dirty="0">
                <a:cs typeface="Arial" panose="020B0604020202020204" pitchFamily="34" charset="0"/>
              </a:rPr>
              <a:t>running</a:t>
            </a:r>
            <a:r>
              <a:rPr lang="zh-CN" altLang="en-US" dirty="0">
                <a:cs typeface="Arial" panose="020B0604020202020204" pitchFamily="34" charset="0"/>
              </a:rPr>
              <a:t> </a:t>
            </a:r>
            <a:r>
              <a:rPr lang="en-US" altLang="zh-CN" dirty="0">
                <a:cs typeface="Arial" panose="020B0604020202020204" pitchFamily="34" charset="0"/>
              </a:rPr>
              <a:t>on</a:t>
            </a:r>
            <a:r>
              <a:rPr lang="zh-CN" altLang="en-US" dirty="0">
                <a:cs typeface="Arial" panose="020B0604020202020204" pitchFamily="34" charset="0"/>
              </a:rPr>
              <a:t> </a:t>
            </a:r>
            <a:r>
              <a:rPr lang="en-US" altLang="zh-CN" dirty="0">
                <a:cs typeface="Arial" panose="020B0604020202020204" pitchFamily="34" charset="0"/>
              </a:rPr>
              <a:t>it.</a:t>
            </a:r>
          </a:p>
        </p:txBody>
      </p:sp>
    </p:spTree>
    <p:extLst>
      <p:ext uri="{BB962C8B-B14F-4D97-AF65-F5344CB8AC3E}">
        <p14:creationId xmlns:p14="http://schemas.microsoft.com/office/powerpoint/2010/main" val="398774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EF6A9-0897-E449-806C-80DD1E0EEFC3}"/>
              </a:ext>
            </a:extLst>
          </p:cNvPr>
          <p:cNvSpPr txBox="1"/>
          <p:nvPr/>
        </p:nvSpPr>
        <p:spPr>
          <a:xfrm>
            <a:off x="824812" y="599090"/>
            <a:ext cx="9501602" cy="461665"/>
          </a:xfrm>
          <a:prstGeom prst="rect">
            <a:avLst/>
          </a:prstGeom>
          <a:noFill/>
        </p:spPr>
        <p:txBody>
          <a:bodyPr wrap="square" rtlCol="0">
            <a:spAutoFit/>
          </a:bodyPr>
          <a:lstStyle/>
          <a:p>
            <a:r>
              <a:rPr lang="en-US" sz="2400" dirty="0">
                <a:latin typeface="+mj-lt"/>
              </a:rPr>
              <a:t>Arion Design </a:t>
            </a:r>
            <a:r>
              <a:rPr lang="en-US" altLang="zh-CN" sz="2400" dirty="0">
                <a:latin typeface="+mj-lt"/>
              </a:rPr>
              <a:t>Objectives</a:t>
            </a:r>
            <a:endParaRPr lang="en-US" sz="2400" dirty="0">
              <a:latin typeface="+mj-lt"/>
            </a:endParaRPr>
          </a:p>
        </p:txBody>
      </p:sp>
      <p:sp>
        <p:nvSpPr>
          <p:cNvPr id="3" name="TextBox 2">
            <a:extLst>
              <a:ext uri="{FF2B5EF4-FFF2-40B4-BE49-F238E27FC236}">
                <a16:creationId xmlns:a16="http://schemas.microsoft.com/office/drawing/2014/main" id="{CC4366A0-28A1-C04D-B630-B021213F4133}"/>
              </a:ext>
            </a:extLst>
          </p:cNvPr>
          <p:cNvSpPr txBox="1"/>
          <p:nvPr/>
        </p:nvSpPr>
        <p:spPr>
          <a:xfrm>
            <a:off x="824812" y="1394863"/>
            <a:ext cx="9501602" cy="3970318"/>
          </a:xfrm>
          <a:prstGeom prst="rect">
            <a:avLst/>
          </a:prstGeom>
          <a:noFill/>
        </p:spPr>
        <p:txBody>
          <a:bodyPr wrap="square" lIns="91440" tIns="45720" rIns="91440" bIns="45720" rtlCol="0" anchor="t">
            <a:spAutoFit/>
          </a:bodyPr>
          <a:lstStyle/>
          <a:p>
            <a:r>
              <a:rPr lang="en-US" dirty="0">
                <a:cs typeface="Arial"/>
              </a:rPr>
              <a:t>We design Arion as a testbed to explore </a:t>
            </a:r>
            <a:r>
              <a:rPr lang="en-US" altLang="zh-CN" dirty="0">
                <a:cs typeface="Arial"/>
              </a:rPr>
              <a:t>P4/X</a:t>
            </a:r>
            <a:r>
              <a:rPr lang="en-US" dirty="0">
                <a:cs typeface="Arial"/>
              </a:rPr>
              <a:t>DP/</a:t>
            </a:r>
            <a:r>
              <a:rPr lang="en-US" dirty="0" err="1">
                <a:cs typeface="Arial"/>
              </a:rPr>
              <a:t>eBPF</a:t>
            </a:r>
            <a:r>
              <a:rPr lang="en-US" dirty="0">
                <a:cs typeface="Arial"/>
              </a:rPr>
              <a:t> based large scale intelligent programmable data plane framework. The </a:t>
            </a:r>
            <a:r>
              <a:rPr lang="en-US" altLang="zh-CN" dirty="0">
                <a:cs typeface="Arial"/>
              </a:rPr>
              <a:t>initial</a:t>
            </a:r>
            <a:r>
              <a:rPr lang="zh-CN" altLang="en-US" dirty="0">
                <a:cs typeface="Arial"/>
              </a:rPr>
              <a:t> </a:t>
            </a:r>
            <a:r>
              <a:rPr lang="en-US" dirty="0">
                <a:cs typeface="Arial"/>
              </a:rPr>
              <a:t>target use case is to apply it as a cloud gateway </a:t>
            </a:r>
            <a:r>
              <a:rPr lang="en-US" altLang="zh-CN" dirty="0">
                <a:cs typeface="Arial"/>
              </a:rPr>
              <a:t>in</a:t>
            </a:r>
            <a:r>
              <a:rPr lang="zh-CN" altLang="en-US" dirty="0">
                <a:cs typeface="Arial"/>
              </a:rPr>
              <a:t> </a:t>
            </a:r>
            <a:r>
              <a:rPr lang="en-US" altLang="zh-CN" dirty="0">
                <a:cs typeface="Arial"/>
              </a:rPr>
              <a:t>OpenStack</a:t>
            </a:r>
            <a:r>
              <a:rPr lang="zh-CN" altLang="en-US" dirty="0">
                <a:cs typeface="Arial"/>
              </a:rPr>
              <a:t> </a:t>
            </a:r>
            <a:r>
              <a:rPr lang="en-US" altLang="zh-CN" dirty="0">
                <a:cs typeface="Arial"/>
              </a:rPr>
              <a:t>like</a:t>
            </a:r>
            <a:r>
              <a:rPr lang="zh-CN" altLang="en-US" dirty="0">
                <a:cs typeface="Arial"/>
              </a:rPr>
              <a:t> </a:t>
            </a:r>
            <a:r>
              <a:rPr lang="en-US" altLang="zh-CN" dirty="0">
                <a:cs typeface="Arial"/>
              </a:rPr>
              <a:t>IaaS</a:t>
            </a:r>
            <a:r>
              <a:rPr lang="zh-CN" altLang="en-US" dirty="0">
                <a:cs typeface="Arial"/>
              </a:rPr>
              <a:t> </a:t>
            </a:r>
            <a:r>
              <a:rPr lang="en-US" altLang="zh-CN" dirty="0">
                <a:cs typeface="Arial"/>
              </a:rPr>
              <a:t>environment</a:t>
            </a:r>
            <a:r>
              <a:rPr lang="zh-CN" altLang="en-US" dirty="0">
                <a:cs typeface="Arial"/>
              </a:rPr>
              <a:t> </a:t>
            </a:r>
            <a:r>
              <a:rPr lang="en-US" altLang="zh-CN" dirty="0">
                <a:cs typeface="Arial"/>
              </a:rPr>
              <a:t>which</a:t>
            </a:r>
            <a:r>
              <a:rPr lang="zh-CN" altLang="en-US" dirty="0">
                <a:cs typeface="Arial"/>
              </a:rPr>
              <a:t> </a:t>
            </a:r>
            <a:r>
              <a:rPr lang="en-US" altLang="zh-CN" dirty="0">
                <a:cs typeface="Arial"/>
              </a:rPr>
              <a:t>can support</a:t>
            </a:r>
            <a:r>
              <a:rPr lang="zh-CN" altLang="en-US" dirty="0">
                <a:cs typeface="Arial"/>
              </a:rPr>
              <a:t> </a:t>
            </a:r>
            <a:r>
              <a:rPr lang="en-US" altLang="zh-CN" dirty="0">
                <a:cs typeface="Arial"/>
              </a:rPr>
              <a:t>hundreds</a:t>
            </a:r>
            <a:r>
              <a:rPr lang="zh-CN" altLang="en-US" dirty="0">
                <a:cs typeface="Arial"/>
              </a:rPr>
              <a:t> </a:t>
            </a:r>
            <a:r>
              <a:rPr lang="en-US" altLang="zh-CN" dirty="0">
                <a:cs typeface="Arial"/>
              </a:rPr>
              <a:t>of</a:t>
            </a:r>
            <a:r>
              <a:rPr lang="zh-CN" altLang="en-US" dirty="0">
                <a:cs typeface="Arial"/>
              </a:rPr>
              <a:t> </a:t>
            </a:r>
            <a:r>
              <a:rPr lang="en-US" altLang="zh-CN" dirty="0">
                <a:cs typeface="Arial"/>
              </a:rPr>
              <a:t>thousands</a:t>
            </a:r>
            <a:r>
              <a:rPr lang="zh-CN" altLang="en-US" dirty="0">
                <a:cs typeface="Arial"/>
              </a:rPr>
              <a:t> </a:t>
            </a:r>
            <a:r>
              <a:rPr lang="en-US" altLang="zh-CN" dirty="0">
                <a:cs typeface="Arial"/>
              </a:rPr>
              <a:t>of</a:t>
            </a:r>
            <a:r>
              <a:rPr lang="zh-CN" altLang="en-US" dirty="0">
                <a:cs typeface="Arial"/>
              </a:rPr>
              <a:t> </a:t>
            </a:r>
            <a:r>
              <a:rPr lang="en-US" altLang="zh-CN" dirty="0">
                <a:cs typeface="Arial"/>
              </a:rPr>
              <a:t>nodes</a:t>
            </a:r>
            <a:r>
              <a:rPr lang="zh-CN" altLang="en-US" dirty="0">
                <a:cs typeface="Arial"/>
              </a:rPr>
              <a:t> </a:t>
            </a:r>
            <a:r>
              <a:rPr lang="en-US" altLang="zh-CN" dirty="0">
                <a:cs typeface="Arial"/>
              </a:rPr>
              <a:t>in</a:t>
            </a:r>
            <a:r>
              <a:rPr lang="zh-CN" altLang="en-US" dirty="0">
                <a:cs typeface="Arial"/>
              </a:rPr>
              <a:t> </a:t>
            </a:r>
            <a:r>
              <a:rPr lang="en-US" altLang="zh-CN" dirty="0">
                <a:cs typeface="Arial"/>
              </a:rPr>
              <a:t>VPC.</a:t>
            </a:r>
            <a:endParaRPr lang="en-US" dirty="0">
              <a:cs typeface="Arial"/>
            </a:endParaRPr>
          </a:p>
          <a:p>
            <a:endParaRPr lang="en-US" dirty="0">
              <a:cs typeface="Arial" panose="020B0604020202020204" pitchFamily="34" charset="0"/>
            </a:endParaRPr>
          </a:p>
          <a:p>
            <a:r>
              <a:rPr lang="en-US" dirty="0">
                <a:cs typeface="Arial" panose="020B0604020202020204" pitchFamily="34" charset="0"/>
              </a:rPr>
              <a:t>Arion DP tries to explore innovative in these area</a:t>
            </a:r>
            <a:r>
              <a:rPr lang="en-US" altLang="zh-CN" dirty="0">
                <a:cs typeface="Arial" panose="020B0604020202020204" pitchFamily="34" charset="0"/>
              </a:rPr>
              <a:t>s</a:t>
            </a:r>
            <a:r>
              <a:rPr lang="zh-CN" altLang="en-US" dirty="0">
                <a:cs typeface="Arial" panose="020B0604020202020204" pitchFamily="34" charset="0"/>
              </a:rPr>
              <a:t> </a:t>
            </a:r>
            <a:r>
              <a:rPr lang="en-US" altLang="zh-CN" dirty="0">
                <a:cs typeface="Arial" panose="020B0604020202020204" pitchFamily="34" charset="0"/>
              </a:rPr>
              <a:t>initially</a:t>
            </a:r>
            <a:r>
              <a:rPr lang="en-US" dirty="0">
                <a:cs typeface="Arial" panose="020B0604020202020204" pitchFamily="34" charset="0"/>
              </a:rPr>
              <a:t>:</a:t>
            </a:r>
          </a:p>
          <a:p>
            <a:pPr marL="800100" lvl="1" indent="-342900">
              <a:buAutoNum type="arabicPeriod"/>
            </a:pPr>
            <a:r>
              <a:rPr lang="en-US" dirty="0">
                <a:cs typeface="Arial" panose="020B0604020202020204" pitchFamily="34" charset="0"/>
              </a:rPr>
              <a:t>Keep up with high throughput/low latency demand in large scale cloud</a:t>
            </a:r>
            <a:r>
              <a:rPr lang="en-US" altLang="zh-CN" dirty="0">
                <a:cs typeface="Arial" panose="020B0604020202020204" pitchFamily="34" charset="0"/>
              </a:rPr>
              <a:t>,</a:t>
            </a:r>
            <a:r>
              <a:rPr lang="zh-CN" altLang="en-US" dirty="0">
                <a:cs typeface="Arial" panose="020B0604020202020204" pitchFamily="34" charset="0"/>
              </a:rPr>
              <a:t> </a:t>
            </a:r>
            <a:r>
              <a:rPr lang="en-US" altLang="zh-CN" dirty="0">
                <a:cs typeface="Arial" panose="020B0604020202020204" pitchFamily="34" charset="0"/>
              </a:rPr>
              <a:t>compare</a:t>
            </a:r>
            <a:r>
              <a:rPr lang="zh-CN" altLang="en-US" dirty="0">
                <a:cs typeface="Arial" panose="020B0604020202020204" pitchFamily="34" charset="0"/>
              </a:rPr>
              <a:t> </a:t>
            </a:r>
            <a:r>
              <a:rPr lang="en-US" altLang="zh-CN" dirty="0">
                <a:cs typeface="Arial" panose="020B0604020202020204" pitchFamily="34" charset="0"/>
              </a:rPr>
              <a:t>with</a:t>
            </a:r>
            <a:r>
              <a:rPr lang="zh-CN" altLang="en-US" dirty="0">
                <a:cs typeface="Arial" panose="020B0604020202020204" pitchFamily="34" charset="0"/>
              </a:rPr>
              <a:t> </a:t>
            </a:r>
            <a:r>
              <a:rPr lang="en-US" altLang="zh-CN" dirty="0">
                <a:cs typeface="Arial" panose="020B0604020202020204" pitchFamily="34" charset="0"/>
              </a:rPr>
              <a:t>other</a:t>
            </a:r>
            <a:r>
              <a:rPr lang="zh-CN" altLang="en-US" dirty="0">
                <a:cs typeface="Arial" panose="020B0604020202020204" pitchFamily="34" charset="0"/>
              </a:rPr>
              <a:t> </a:t>
            </a:r>
            <a:r>
              <a:rPr lang="en-US" altLang="zh-CN" dirty="0">
                <a:cs typeface="Arial" panose="020B0604020202020204" pitchFamily="34" charset="0"/>
              </a:rPr>
              <a:t>technologies</a:t>
            </a:r>
            <a:r>
              <a:rPr lang="zh-CN" altLang="en-US" dirty="0">
                <a:cs typeface="Arial" panose="020B0604020202020204" pitchFamily="34" charset="0"/>
              </a:rPr>
              <a:t> </a:t>
            </a:r>
            <a:r>
              <a:rPr lang="en-US" altLang="zh-CN" dirty="0">
                <a:cs typeface="Arial" panose="020B0604020202020204" pitchFamily="34" charset="0"/>
              </a:rPr>
              <a:t>like</a:t>
            </a:r>
            <a:r>
              <a:rPr lang="zh-CN" altLang="en-US" dirty="0">
                <a:cs typeface="Arial" panose="020B0604020202020204" pitchFamily="34" charset="0"/>
              </a:rPr>
              <a:t> </a:t>
            </a:r>
            <a:r>
              <a:rPr lang="en-US" altLang="zh-CN" dirty="0">
                <a:cs typeface="Arial" panose="020B0604020202020204" pitchFamily="34" charset="0"/>
              </a:rPr>
              <a:t>DPDK</a:t>
            </a:r>
            <a:r>
              <a:rPr lang="en-US" dirty="0">
                <a:cs typeface="Arial" panose="020B0604020202020204" pitchFamily="34" charset="0"/>
              </a:rPr>
              <a:t>;</a:t>
            </a:r>
          </a:p>
          <a:p>
            <a:pPr marL="800100" lvl="1" indent="-342900">
              <a:buAutoNum type="arabicPeriod"/>
            </a:pPr>
            <a:r>
              <a:rPr lang="en-US" dirty="0">
                <a:cs typeface="Arial" panose="020B0604020202020204" pitchFamily="34" charset="0"/>
              </a:rPr>
              <a:t>Innovative algorithm/data structure for efficient resource usage</a:t>
            </a:r>
            <a:r>
              <a:rPr lang="en-US" altLang="zh-CN" dirty="0">
                <a:cs typeface="Arial" panose="020B0604020202020204" pitchFamily="34" charset="0"/>
              </a:rPr>
              <a:t>;</a:t>
            </a:r>
            <a:endParaRPr lang="en-US" dirty="0">
              <a:cs typeface="Arial" panose="020B0604020202020204" pitchFamily="34" charset="0"/>
            </a:endParaRPr>
          </a:p>
          <a:p>
            <a:pPr marL="800100" lvl="1" indent="-342900">
              <a:buAutoNum type="arabicPeriod"/>
            </a:pPr>
            <a:r>
              <a:rPr lang="en-US" altLang="zh-CN" dirty="0">
                <a:cs typeface="Arial"/>
              </a:rPr>
              <a:t>Programmability</a:t>
            </a:r>
            <a:r>
              <a:rPr lang="zh-CN" altLang="en-US" dirty="0">
                <a:cs typeface="Arial"/>
              </a:rPr>
              <a:t> </a:t>
            </a:r>
            <a:r>
              <a:rPr lang="en-US" altLang="zh-CN" dirty="0">
                <a:cs typeface="Arial"/>
              </a:rPr>
              <a:t>in</a:t>
            </a:r>
            <a:r>
              <a:rPr lang="zh-CN" altLang="en-US" dirty="0">
                <a:cs typeface="Arial"/>
              </a:rPr>
              <a:t> </a:t>
            </a:r>
            <a:r>
              <a:rPr lang="en-US" altLang="zh-CN" dirty="0">
                <a:cs typeface="Arial"/>
              </a:rPr>
              <a:t>support</a:t>
            </a:r>
            <a:r>
              <a:rPr lang="zh-CN" altLang="en-US" dirty="0">
                <a:cs typeface="Arial"/>
              </a:rPr>
              <a:t> </a:t>
            </a:r>
            <a:r>
              <a:rPr lang="en-US" altLang="zh-CN" dirty="0">
                <a:cs typeface="Arial"/>
              </a:rPr>
              <a:t>of</a:t>
            </a:r>
            <a:r>
              <a:rPr lang="zh-CN" altLang="en-US" dirty="0">
                <a:cs typeface="Arial"/>
              </a:rPr>
              <a:t> </a:t>
            </a:r>
            <a:r>
              <a:rPr lang="en-US" altLang="zh-CN" dirty="0">
                <a:cs typeface="Arial"/>
              </a:rPr>
              <a:t>intent</a:t>
            </a:r>
            <a:r>
              <a:rPr lang="zh-CN" altLang="en-US" dirty="0">
                <a:cs typeface="Arial"/>
              </a:rPr>
              <a:t> </a:t>
            </a:r>
            <a:r>
              <a:rPr lang="en-US" altLang="zh-CN" dirty="0">
                <a:cs typeface="Arial"/>
              </a:rPr>
              <a:t>description</a:t>
            </a:r>
            <a:r>
              <a:rPr lang="zh-CN" altLang="en-US" dirty="0">
                <a:cs typeface="Arial"/>
              </a:rPr>
              <a:t> </a:t>
            </a:r>
            <a:r>
              <a:rPr lang="en-US" altLang="zh-CN" dirty="0">
                <a:cs typeface="Arial"/>
              </a:rPr>
              <a:t>and</a:t>
            </a:r>
            <a:r>
              <a:rPr lang="zh-CN" altLang="en-US" dirty="0">
                <a:cs typeface="Arial"/>
              </a:rPr>
              <a:t> </a:t>
            </a:r>
            <a:r>
              <a:rPr lang="en-US" altLang="zh-CN" dirty="0">
                <a:cs typeface="Arial"/>
              </a:rPr>
              <a:t>run-time</a:t>
            </a:r>
            <a:r>
              <a:rPr lang="zh-CN" altLang="en-US" dirty="0">
                <a:cs typeface="Arial"/>
              </a:rPr>
              <a:t> </a:t>
            </a:r>
            <a:r>
              <a:rPr lang="en-US" altLang="zh-CN" dirty="0">
                <a:cs typeface="Arial"/>
              </a:rPr>
              <a:t>configuration.</a:t>
            </a:r>
          </a:p>
          <a:p>
            <a:pPr marL="342900" indent="-342900">
              <a:buFontTx/>
              <a:buAutoNum type="arabicPeriod"/>
            </a:pPr>
            <a:endParaRPr lang="en-US" dirty="0">
              <a:cs typeface="Arial" panose="020B0604020202020204" pitchFamily="34" charset="0"/>
            </a:endParaRPr>
          </a:p>
          <a:p>
            <a:r>
              <a:rPr lang="en-US" dirty="0">
                <a:ea typeface="+mn-lt"/>
                <a:cs typeface="+mn-lt"/>
              </a:rPr>
              <a:t>On top of that, we could explore the intelligence/new</a:t>
            </a:r>
            <a:r>
              <a:rPr lang="zh-CN" altLang="en-US" dirty="0">
                <a:ea typeface="+mn-lt"/>
                <a:cs typeface="+mn-lt"/>
              </a:rPr>
              <a:t> </a:t>
            </a:r>
            <a:r>
              <a:rPr lang="en-US" dirty="0">
                <a:ea typeface="+mn-lt"/>
                <a:cs typeface="+mn-lt"/>
              </a:rPr>
              <a:t>capabilities introduced by XDP/</a:t>
            </a:r>
            <a:r>
              <a:rPr lang="en-US" dirty="0" err="1">
                <a:ea typeface="+mn-lt"/>
                <a:cs typeface="+mn-lt"/>
              </a:rPr>
              <a:t>eBPF</a:t>
            </a:r>
            <a:r>
              <a:rPr lang="en-US" dirty="0">
                <a:ea typeface="+mn-lt"/>
                <a:cs typeface="+mn-lt"/>
              </a:rPr>
              <a:t>, e.g., anomaly detection, observability, etc.  </a:t>
            </a:r>
            <a:endParaRPr lang="en-US" altLang="zh-CN" dirty="0">
              <a:ea typeface="+mn-lt"/>
              <a:cs typeface="Arial"/>
            </a:endParaRPr>
          </a:p>
          <a:p>
            <a:endParaRPr lang="en-US" dirty="0">
              <a:ea typeface="+mn-lt"/>
              <a:cs typeface="+mn-lt"/>
            </a:endParaRPr>
          </a:p>
          <a:p>
            <a:r>
              <a:rPr lang="en-US" dirty="0">
                <a:ea typeface="+mn-lt"/>
                <a:cs typeface="+mn-lt"/>
              </a:rPr>
              <a:t>And we</a:t>
            </a:r>
            <a:r>
              <a:rPr lang="zh-CN" altLang="en-US" dirty="0">
                <a:ea typeface="+mn-lt"/>
                <a:cs typeface="+mn-lt"/>
              </a:rPr>
              <a:t> </a:t>
            </a:r>
            <a:r>
              <a:rPr lang="en-US" dirty="0">
                <a:ea typeface="+mn-lt"/>
                <a:cs typeface="+mn-lt"/>
              </a:rPr>
              <a:t>would</a:t>
            </a:r>
            <a:r>
              <a:rPr lang="zh-CN" altLang="en-US" dirty="0">
                <a:ea typeface="+mn-lt"/>
                <a:cs typeface="+mn-lt"/>
              </a:rPr>
              <a:t> </a:t>
            </a:r>
            <a:r>
              <a:rPr lang="en-US" dirty="0">
                <a:ea typeface="+mn-lt"/>
                <a:cs typeface="+mn-lt"/>
              </a:rPr>
              <a:t>explore</a:t>
            </a:r>
            <a:r>
              <a:rPr lang="zh-CN" altLang="en-US" dirty="0">
                <a:ea typeface="+mn-lt"/>
                <a:cs typeface="+mn-lt"/>
              </a:rPr>
              <a:t> </a:t>
            </a:r>
            <a:r>
              <a:rPr lang="en-US" dirty="0" err="1">
                <a:ea typeface="+mn-lt"/>
                <a:cs typeface="+mn-lt"/>
              </a:rPr>
              <a:t>SailFish</a:t>
            </a:r>
            <a:r>
              <a:rPr lang="zh-CN" altLang="en-US" dirty="0">
                <a:ea typeface="+mn-lt"/>
                <a:cs typeface="+mn-lt"/>
              </a:rPr>
              <a:t> </a:t>
            </a:r>
            <a:r>
              <a:rPr lang="en-US" dirty="0">
                <a:ea typeface="+mn-lt"/>
                <a:cs typeface="+mn-lt"/>
              </a:rPr>
              <a:t>like</a:t>
            </a:r>
            <a:r>
              <a:rPr lang="zh-CN" altLang="en-US" dirty="0">
                <a:ea typeface="+mn-lt"/>
                <a:cs typeface="+mn-lt"/>
              </a:rPr>
              <a:t> </a:t>
            </a:r>
            <a:r>
              <a:rPr lang="en-US" altLang="zh-CN" dirty="0">
                <a:ea typeface="+mn-lt"/>
                <a:cs typeface="+mn-lt"/>
              </a:rPr>
              <a:t>software </a:t>
            </a:r>
            <a:r>
              <a:rPr lang="en-US" dirty="0">
                <a:ea typeface="+mn-lt"/>
                <a:cs typeface="+mn-lt"/>
              </a:rPr>
              <a:t>hardware</a:t>
            </a:r>
            <a:r>
              <a:rPr lang="en-US" altLang="zh-CN" dirty="0">
                <a:ea typeface="+mn-lt"/>
                <a:cs typeface="+mn-lt"/>
              </a:rPr>
              <a:t> </a:t>
            </a:r>
            <a:r>
              <a:rPr lang="en-US" dirty="0">
                <a:ea typeface="+mn-lt"/>
                <a:cs typeface="+mn-lt"/>
              </a:rPr>
              <a:t>combination</a:t>
            </a:r>
            <a:r>
              <a:rPr lang="zh-CN" altLang="en-US" dirty="0">
                <a:ea typeface="+mn-lt"/>
                <a:cs typeface="+mn-lt"/>
              </a:rPr>
              <a:t> </a:t>
            </a:r>
            <a:r>
              <a:rPr lang="en-US" dirty="0">
                <a:ea typeface="+mn-lt"/>
                <a:cs typeface="+mn-lt"/>
              </a:rPr>
              <a:t>approach.</a:t>
            </a:r>
            <a:endParaRPr lang="en-US" altLang="zh-CN" dirty="0">
              <a:cs typeface="Arial"/>
            </a:endParaRPr>
          </a:p>
        </p:txBody>
      </p:sp>
    </p:spTree>
    <p:extLst>
      <p:ext uri="{BB962C8B-B14F-4D97-AF65-F5344CB8AC3E}">
        <p14:creationId xmlns:p14="http://schemas.microsoft.com/office/powerpoint/2010/main" val="4279766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EF6A9-0897-E449-806C-80DD1E0EEFC3}"/>
              </a:ext>
            </a:extLst>
          </p:cNvPr>
          <p:cNvSpPr txBox="1"/>
          <p:nvPr/>
        </p:nvSpPr>
        <p:spPr>
          <a:xfrm>
            <a:off x="432940" y="496848"/>
            <a:ext cx="8718534" cy="461665"/>
          </a:xfrm>
          <a:prstGeom prst="rect">
            <a:avLst/>
          </a:prstGeom>
          <a:noFill/>
        </p:spPr>
        <p:txBody>
          <a:bodyPr wrap="square" rtlCol="0">
            <a:spAutoFit/>
          </a:bodyPr>
          <a:lstStyle/>
          <a:p>
            <a:r>
              <a:rPr lang="en-US" sz="2400" dirty="0">
                <a:latin typeface="+mj-lt"/>
              </a:rPr>
              <a:t>Arion Architecture</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96661AC-5FBC-024A-A02D-980402F7A2E6}"/>
                  </a:ext>
                </a:extLst>
              </p14:cNvPr>
              <p14:cNvContentPartPr/>
              <p14:nvPr/>
            </p14:nvContentPartPr>
            <p14:xfrm>
              <a:off x="-388733" y="788067"/>
              <a:ext cx="360" cy="360"/>
            </p14:xfrm>
          </p:contentPart>
        </mc:Choice>
        <mc:Fallback xmlns="">
          <p:pic>
            <p:nvPicPr>
              <p:cNvPr id="9" name="Ink 8">
                <a:extLst>
                  <a:ext uri="{FF2B5EF4-FFF2-40B4-BE49-F238E27FC236}">
                    <a16:creationId xmlns:a16="http://schemas.microsoft.com/office/drawing/2014/main" id="{196661AC-5FBC-024A-A02D-980402F7A2E6}"/>
                  </a:ext>
                </a:extLst>
              </p:cNvPr>
              <p:cNvPicPr/>
              <p:nvPr/>
            </p:nvPicPr>
            <p:blipFill>
              <a:blip r:embed="rId4"/>
              <a:stretch>
                <a:fillRect/>
              </a:stretch>
            </p:blipFill>
            <p:spPr>
              <a:xfrm>
                <a:off x="-393053" y="783747"/>
                <a:ext cx="9000" cy="9000"/>
              </a:xfrm>
              <a:prstGeom prst="rect">
                <a:avLst/>
              </a:prstGeom>
            </p:spPr>
          </p:pic>
        </mc:Fallback>
      </mc:AlternateContent>
      <p:grpSp>
        <p:nvGrpSpPr>
          <p:cNvPr id="4" name="Group 3">
            <a:extLst>
              <a:ext uri="{FF2B5EF4-FFF2-40B4-BE49-F238E27FC236}">
                <a16:creationId xmlns:a16="http://schemas.microsoft.com/office/drawing/2014/main" id="{65C58490-3E34-0740-B694-72D04046DB11}"/>
              </a:ext>
            </a:extLst>
          </p:cNvPr>
          <p:cNvGrpSpPr/>
          <p:nvPr/>
        </p:nvGrpSpPr>
        <p:grpSpPr>
          <a:xfrm>
            <a:off x="432580" y="1063958"/>
            <a:ext cx="8718894" cy="5794042"/>
            <a:chOff x="432580" y="1063958"/>
            <a:chExt cx="8718894" cy="5794042"/>
          </a:xfrm>
        </p:grpSpPr>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EF49F549-E598-1540-8E71-27EEEB0544A8}"/>
                    </a:ext>
                  </a:extLst>
                </p14:cNvPr>
                <p14:cNvContentPartPr/>
                <p14:nvPr/>
              </p14:nvContentPartPr>
              <p14:xfrm>
                <a:off x="1892303" y="1662507"/>
                <a:ext cx="360" cy="360"/>
              </p14:xfrm>
            </p:contentPart>
          </mc:Choice>
          <mc:Fallback xmlns="">
            <p:pic>
              <p:nvPicPr>
                <p:cNvPr id="12" name="Ink 11">
                  <a:extLst>
                    <a:ext uri="{FF2B5EF4-FFF2-40B4-BE49-F238E27FC236}">
                      <a16:creationId xmlns:a16="http://schemas.microsoft.com/office/drawing/2014/main" id="{EF49F549-E598-1540-8E71-27EEEB0544A8}"/>
                    </a:ext>
                  </a:extLst>
                </p:cNvPr>
                <p:cNvPicPr/>
                <p:nvPr/>
              </p:nvPicPr>
              <p:blipFill>
                <a:blip r:embed="rId6"/>
                <a:stretch>
                  <a:fillRect/>
                </a:stretch>
              </p:blipFill>
              <p:spPr>
                <a:xfrm>
                  <a:off x="1887983" y="1658187"/>
                  <a:ext cx="9000" cy="9000"/>
                </a:xfrm>
                <a:prstGeom prst="rect">
                  <a:avLst/>
                </a:prstGeom>
              </p:spPr>
            </p:pic>
          </mc:Fallback>
        </mc:AlternateContent>
        <p:sp>
          <p:nvSpPr>
            <p:cNvPr id="79" name="Round Single Corner Rectangle 78">
              <a:extLst>
                <a:ext uri="{FF2B5EF4-FFF2-40B4-BE49-F238E27FC236}">
                  <a16:creationId xmlns:a16="http://schemas.microsoft.com/office/drawing/2014/main" id="{A1C75CC8-9434-9E48-80EA-D207B824A323}"/>
                </a:ext>
              </a:extLst>
            </p:cNvPr>
            <p:cNvSpPr/>
            <p:nvPr/>
          </p:nvSpPr>
          <p:spPr>
            <a:xfrm>
              <a:off x="432580" y="1063958"/>
              <a:ext cx="8718894" cy="5794042"/>
            </a:xfrm>
            <a:prstGeom prst="round1Rect">
              <a:avLst/>
            </a:prstGeom>
            <a:solidFill>
              <a:schemeClr val="accent3">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688CF9E-C30A-714E-A8C9-CD5D05427CA5}"/>
                </a:ext>
              </a:extLst>
            </p:cNvPr>
            <p:cNvSpPr/>
            <p:nvPr/>
          </p:nvSpPr>
          <p:spPr>
            <a:xfrm>
              <a:off x="2093619" y="1758850"/>
              <a:ext cx="3025996" cy="1494029"/>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grpSp>
          <p:nvGrpSpPr>
            <p:cNvPr id="30" name="Group 29">
              <a:extLst>
                <a:ext uri="{FF2B5EF4-FFF2-40B4-BE49-F238E27FC236}">
                  <a16:creationId xmlns:a16="http://schemas.microsoft.com/office/drawing/2014/main" id="{74F60B4F-4AE1-614C-8249-31B027369369}"/>
                </a:ext>
              </a:extLst>
            </p:cNvPr>
            <p:cNvGrpSpPr/>
            <p:nvPr/>
          </p:nvGrpSpPr>
          <p:grpSpPr>
            <a:xfrm>
              <a:off x="6448714" y="4224789"/>
              <a:ext cx="1383443" cy="2363488"/>
              <a:chOff x="5579400" y="3965550"/>
              <a:chExt cx="1085561" cy="2024875"/>
            </a:xfrm>
          </p:grpSpPr>
          <p:sp>
            <p:nvSpPr>
              <p:cNvPr id="17" name="Rectangle 16">
                <a:extLst>
                  <a:ext uri="{FF2B5EF4-FFF2-40B4-BE49-F238E27FC236}">
                    <a16:creationId xmlns:a16="http://schemas.microsoft.com/office/drawing/2014/main" id="{46DCA418-9982-1745-B67B-1C863ABF507E}"/>
                  </a:ext>
                </a:extLst>
              </p:cNvPr>
              <p:cNvSpPr/>
              <p:nvPr/>
            </p:nvSpPr>
            <p:spPr>
              <a:xfrm>
                <a:off x="5579401" y="3965550"/>
                <a:ext cx="1085560" cy="20248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32221A36-4C35-F74A-B47C-2B2B212439E0}"/>
                  </a:ext>
                </a:extLst>
              </p:cNvPr>
              <p:cNvCxnSpPr>
                <a:cxnSpLocks/>
              </p:cNvCxnSpPr>
              <p:nvPr/>
            </p:nvCxnSpPr>
            <p:spPr>
              <a:xfrm>
                <a:off x="5579400" y="5245358"/>
                <a:ext cx="1085561"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3" name="Round Single Corner Rectangle 22">
                <a:extLst>
                  <a:ext uri="{FF2B5EF4-FFF2-40B4-BE49-F238E27FC236}">
                    <a16:creationId xmlns:a16="http://schemas.microsoft.com/office/drawing/2014/main" id="{03844FEF-0985-734C-BE54-26F77B7CB20E}"/>
                  </a:ext>
                </a:extLst>
              </p:cNvPr>
              <p:cNvSpPr/>
              <p:nvPr/>
            </p:nvSpPr>
            <p:spPr>
              <a:xfrm>
                <a:off x="5786775" y="5262805"/>
                <a:ext cx="704468" cy="132898"/>
              </a:xfrm>
              <a:prstGeom prst="round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a:solidFill>
                      <a:schemeClr val="tx1"/>
                    </a:solidFill>
                  </a:rPr>
                  <a:t>eBPF</a:t>
                </a:r>
                <a:r>
                  <a:rPr lang="en-US" sz="700" dirty="0">
                    <a:solidFill>
                      <a:schemeClr val="tx1"/>
                    </a:solidFill>
                  </a:rPr>
                  <a:t> Map</a:t>
                </a:r>
              </a:p>
            </p:txBody>
          </p:sp>
          <p:sp>
            <p:nvSpPr>
              <p:cNvPr id="24" name="Round Single Corner Rectangle 23">
                <a:extLst>
                  <a:ext uri="{FF2B5EF4-FFF2-40B4-BE49-F238E27FC236}">
                    <a16:creationId xmlns:a16="http://schemas.microsoft.com/office/drawing/2014/main" id="{8A8D561B-8E28-D24E-8AFA-B25C8E53996F}"/>
                  </a:ext>
                </a:extLst>
              </p:cNvPr>
              <p:cNvSpPr/>
              <p:nvPr/>
            </p:nvSpPr>
            <p:spPr>
              <a:xfrm>
                <a:off x="5786776" y="5760535"/>
                <a:ext cx="704468" cy="229890"/>
              </a:xfrm>
              <a:prstGeom prst="round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XDP/</a:t>
                </a:r>
                <a:r>
                  <a:rPr lang="en-US" sz="800" dirty="0" err="1">
                    <a:solidFill>
                      <a:schemeClr val="tx1"/>
                    </a:solidFill>
                  </a:rPr>
                  <a:t>eBPF</a:t>
                </a:r>
                <a:endParaRPr lang="en-US" sz="800" dirty="0">
                  <a:solidFill>
                    <a:schemeClr val="tx1"/>
                  </a:solidFill>
                </a:endParaRPr>
              </a:p>
            </p:txBody>
          </p:sp>
          <p:sp>
            <p:nvSpPr>
              <p:cNvPr id="28" name="Rectangle 27">
                <a:extLst>
                  <a:ext uri="{FF2B5EF4-FFF2-40B4-BE49-F238E27FC236}">
                    <a16:creationId xmlns:a16="http://schemas.microsoft.com/office/drawing/2014/main" id="{3702D079-DE87-024C-80C4-F88D3440DAAB}"/>
                  </a:ext>
                </a:extLst>
              </p:cNvPr>
              <p:cNvSpPr/>
              <p:nvPr/>
            </p:nvSpPr>
            <p:spPr>
              <a:xfrm>
                <a:off x="5598496" y="4182014"/>
                <a:ext cx="704468" cy="22989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Arion Agent</a:t>
                </a:r>
              </a:p>
            </p:txBody>
          </p:sp>
        </p:grpSp>
        <p:grpSp>
          <p:nvGrpSpPr>
            <p:cNvPr id="31" name="Group 30">
              <a:extLst>
                <a:ext uri="{FF2B5EF4-FFF2-40B4-BE49-F238E27FC236}">
                  <a16:creationId xmlns:a16="http://schemas.microsoft.com/office/drawing/2014/main" id="{B3C356FB-E537-8A46-A7A4-2D9B0F88570A}"/>
                </a:ext>
              </a:extLst>
            </p:cNvPr>
            <p:cNvGrpSpPr/>
            <p:nvPr/>
          </p:nvGrpSpPr>
          <p:grpSpPr>
            <a:xfrm>
              <a:off x="3732962" y="4224789"/>
              <a:ext cx="1383443" cy="2363488"/>
              <a:chOff x="5579400" y="3965550"/>
              <a:chExt cx="1085561" cy="2024875"/>
            </a:xfrm>
          </p:grpSpPr>
          <p:sp>
            <p:nvSpPr>
              <p:cNvPr id="32" name="Rectangle 31">
                <a:extLst>
                  <a:ext uri="{FF2B5EF4-FFF2-40B4-BE49-F238E27FC236}">
                    <a16:creationId xmlns:a16="http://schemas.microsoft.com/office/drawing/2014/main" id="{1C99D1C6-E5EE-844F-AF0D-D1BBE4A8584A}"/>
                  </a:ext>
                </a:extLst>
              </p:cNvPr>
              <p:cNvSpPr/>
              <p:nvPr/>
            </p:nvSpPr>
            <p:spPr>
              <a:xfrm>
                <a:off x="5579401" y="3965550"/>
                <a:ext cx="1085560" cy="20248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62023D1A-10F0-944C-9811-BFB7DE833AB2}"/>
                  </a:ext>
                </a:extLst>
              </p:cNvPr>
              <p:cNvCxnSpPr>
                <a:cxnSpLocks/>
              </p:cNvCxnSpPr>
              <p:nvPr/>
            </p:nvCxnSpPr>
            <p:spPr>
              <a:xfrm>
                <a:off x="5579400" y="5245358"/>
                <a:ext cx="1085561"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3" name="Round Single Corner Rectangle 32">
                <a:extLst>
                  <a:ext uri="{FF2B5EF4-FFF2-40B4-BE49-F238E27FC236}">
                    <a16:creationId xmlns:a16="http://schemas.microsoft.com/office/drawing/2014/main" id="{C3D89486-9132-1B46-AC91-97A5557F47E9}"/>
                  </a:ext>
                </a:extLst>
              </p:cNvPr>
              <p:cNvSpPr/>
              <p:nvPr/>
            </p:nvSpPr>
            <p:spPr>
              <a:xfrm>
                <a:off x="5779404" y="5264967"/>
                <a:ext cx="631024" cy="132898"/>
              </a:xfrm>
              <a:prstGeom prst="round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a:solidFill>
                      <a:schemeClr val="tx1"/>
                    </a:solidFill>
                  </a:rPr>
                  <a:t>eBPF</a:t>
                </a:r>
                <a:r>
                  <a:rPr lang="en-US" sz="600" dirty="0">
                    <a:solidFill>
                      <a:schemeClr val="tx1"/>
                    </a:solidFill>
                  </a:rPr>
                  <a:t> Map</a:t>
                </a:r>
              </a:p>
            </p:txBody>
          </p:sp>
          <p:sp>
            <p:nvSpPr>
              <p:cNvPr id="34" name="Round Single Corner Rectangle 33">
                <a:extLst>
                  <a:ext uri="{FF2B5EF4-FFF2-40B4-BE49-F238E27FC236}">
                    <a16:creationId xmlns:a16="http://schemas.microsoft.com/office/drawing/2014/main" id="{966754F9-9920-5B43-B775-0352724C8736}"/>
                  </a:ext>
                </a:extLst>
              </p:cNvPr>
              <p:cNvSpPr/>
              <p:nvPr/>
            </p:nvSpPr>
            <p:spPr>
              <a:xfrm>
                <a:off x="5786776" y="5760535"/>
                <a:ext cx="704468" cy="229890"/>
              </a:xfrm>
              <a:prstGeom prst="round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XDP/</a:t>
                </a:r>
                <a:r>
                  <a:rPr lang="en-US" sz="800" dirty="0" err="1">
                    <a:solidFill>
                      <a:schemeClr val="tx1"/>
                    </a:solidFill>
                  </a:rPr>
                  <a:t>eBPF</a:t>
                </a:r>
                <a:endParaRPr lang="en-US" sz="800" dirty="0">
                  <a:solidFill>
                    <a:schemeClr val="tx1"/>
                  </a:solidFill>
                </a:endParaRPr>
              </a:p>
            </p:txBody>
          </p:sp>
          <p:sp>
            <p:nvSpPr>
              <p:cNvPr id="36" name="Rectangle 35">
                <a:extLst>
                  <a:ext uri="{FF2B5EF4-FFF2-40B4-BE49-F238E27FC236}">
                    <a16:creationId xmlns:a16="http://schemas.microsoft.com/office/drawing/2014/main" id="{A2F3D17E-FD2B-DA45-A440-515C3B453A3B}"/>
                  </a:ext>
                </a:extLst>
              </p:cNvPr>
              <p:cNvSpPr/>
              <p:nvPr/>
            </p:nvSpPr>
            <p:spPr>
              <a:xfrm>
                <a:off x="5619004" y="4181247"/>
                <a:ext cx="657731" cy="22989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Arion Agent</a:t>
                </a:r>
              </a:p>
            </p:txBody>
          </p:sp>
        </p:grpSp>
        <p:grpSp>
          <p:nvGrpSpPr>
            <p:cNvPr id="37" name="Group 36">
              <a:extLst>
                <a:ext uri="{FF2B5EF4-FFF2-40B4-BE49-F238E27FC236}">
                  <a16:creationId xmlns:a16="http://schemas.microsoft.com/office/drawing/2014/main" id="{5DDBC783-8D8C-154E-9783-F2A9034473F4}"/>
                </a:ext>
              </a:extLst>
            </p:cNvPr>
            <p:cNvGrpSpPr/>
            <p:nvPr/>
          </p:nvGrpSpPr>
          <p:grpSpPr>
            <a:xfrm>
              <a:off x="2077654" y="4224789"/>
              <a:ext cx="1383443" cy="2363488"/>
              <a:chOff x="5579400" y="3965550"/>
              <a:chExt cx="1085561" cy="2024875"/>
            </a:xfrm>
          </p:grpSpPr>
          <p:sp>
            <p:nvSpPr>
              <p:cNvPr id="38" name="Rectangle 37">
                <a:extLst>
                  <a:ext uri="{FF2B5EF4-FFF2-40B4-BE49-F238E27FC236}">
                    <a16:creationId xmlns:a16="http://schemas.microsoft.com/office/drawing/2014/main" id="{AF564904-FF5F-DE4B-9729-311FC5653B7B}"/>
                  </a:ext>
                </a:extLst>
              </p:cNvPr>
              <p:cNvSpPr/>
              <p:nvPr/>
            </p:nvSpPr>
            <p:spPr>
              <a:xfrm>
                <a:off x="5579401" y="3965550"/>
                <a:ext cx="1085560" cy="20248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88887D76-A565-D143-BE28-CDEE517BB355}"/>
                  </a:ext>
                </a:extLst>
              </p:cNvPr>
              <p:cNvCxnSpPr>
                <a:cxnSpLocks/>
              </p:cNvCxnSpPr>
              <p:nvPr/>
            </p:nvCxnSpPr>
            <p:spPr>
              <a:xfrm>
                <a:off x="5579400" y="5245358"/>
                <a:ext cx="1085561"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9" name="Round Single Corner Rectangle 38">
                <a:extLst>
                  <a:ext uri="{FF2B5EF4-FFF2-40B4-BE49-F238E27FC236}">
                    <a16:creationId xmlns:a16="http://schemas.microsoft.com/office/drawing/2014/main" id="{A35462F9-693C-9E48-B05E-F7DDA00FEB3E}"/>
                  </a:ext>
                </a:extLst>
              </p:cNvPr>
              <p:cNvSpPr/>
              <p:nvPr/>
            </p:nvSpPr>
            <p:spPr>
              <a:xfrm>
                <a:off x="5819804" y="5264967"/>
                <a:ext cx="644728" cy="132898"/>
              </a:xfrm>
              <a:prstGeom prst="round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a:solidFill>
                      <a:schemeClr val="tx1"/>
                    </a:solidFill>
                  </a:rPr>
                  <a:t>eBPF</a:t>
                </a:r>
                <a:r>
                  <a:rPr lang="en-US" sz="700" dirty="0">
                    <a:solidFill>
                      <a:schemeClr val="tx1"/>
                    </a:solidFill>
                  </a:rPr>
                  <a:t> Maps</a:t>
                </a:r>
              </a:p>
            </p:txBody>
          </p:sp>
          <p:sp>
            <p:nvSpPr>
              <p:cNvPr id="40" name="Round Single Corner Rectangle 39">
                <a:extLst>
                  <a:ext uri="{FF2B5EF4-FFF2-40B4-BE49-F238E27FC236}">
                    <a16:creationId xmlns:a16="http://schemas.microsoft.com/office/drawing/2014/main" id="{D72A6191-DAEF-F64F-95D2-CD1755FCC2DC}"/>
                  </a:ext>
                </a:extLst>
              </p:cNvPr>
              <p:cNvSpPr/>
              <p:nvPr/>
            </p:nvSpPr>
            <p:spPr>
              <a:xfrm>
                <a:off x="5786776" y="5760535"/>
                <a:ext cx="704468" cy="229890"/>
              </a:xfrm>
              <a:prstGeom prst="round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XDP/</a:t>
                </a:r>
                <a:r>
                  <a:rPr lang="en-US" sz="800" dirty="0" err="1">
                    <a:solidFill>
                      <a:schemeClr val="tx1"/>
                    </a:solidFill>
                  </a:rPr>
                  <a:t>eBPF</a:t>
                </a:r>
                <a:endParaRPr lang="en-US" sz="800" dirty="0">
                  <a:solidFill>
                    <a:schemeClr val="tx1"/>
                  </a:solidFill>
                </a:endParaRPr>
              </a:p>
            </p:txBody>
          </p:sp>
          <p:sp>
            <p:nvSpPr>
              <p:cNvPr id="42" name="Rectangle 41">
                <a:extLst>
                  <a:ext uri="{FF2B5EF4-FFF2-40B4-BE49-F238E27FC236}">
                    <a16:creationId xmlns:a16="http://schemas.microsoft.com/office/drawing/2014/main" id="{764AFD50-2B3B-6548-86A8-534EB6EEF579}"/>
                  </a:ext>
                </a:extLst>
              </p:cNvPr>
              <p:cNvSpPr/>
              <p:nvPr/>
            </p:nvSpPr>
            <p:spPr>
              <a:xfrm>
                <a:off x="5639440" y="4169705"/>
                <a:ext cx="672949" cy="22989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Arion Agent</a:t>
                </a:r>
              </a:p>
            </p:txBody>
          </p:sp>
        </p:grpSp>
        <p:sp>
          <p:nvSpPr>
            <p:cNvPr id="44" name="TextBox 43">
              <a:extLst>
                <a:ext uri="{FF2B5EF4-FFF2-40B4-BE49-F238E27FC236}">
                  <a16:creationId xmlns:a16="http://schemas.microsoft.com/office/drawing/2014/main" id="{2682B43A-EB3D-1C4C-901B-A342FAF1481E}"/>
                </a:ext>
              </a:extLst>
            </p:cNvPr>
            <p:cNvSpPr txBox="1"/>
            <p:nvPr/>
          </p:nvSpPr>
          <p:spPr>
            <a:xfrm>
              <a:off x="3752184" y="2713287"/>
              <a:ext cx="1322147" cy="269433"/>
            </a:xfrm>
            <a:prstGeom prst="rect">
              <a:avLst/>
            </a:prstGeom>
            <a:solidFill>
              <a:srgbClr val="00B0F0"/>
            </a:solidFill>
          </p:spPr>
          <p:txBody>
            <a:bodyPr wrap="square" rtlCol="0">
              <a:spAutoFit/>
            </a:bodyPr>
            <a:lstStyle/>
            <a:p>
              <a:r>
                <a:rPr lang="en-US" sz="900" dirty="0"/>
                <a:t>Arion Controller</a:t>
              </a:r>
            </a:p>
          </p:txBody>
        </p:sp>
        <p:sp>
          <p:nvSpPr>
            <p:cNvPr id="45" name="Rectangle 44">
              <a:extLst>
                <a:ext uri="{FF2B5EF4-FFF2-40B4-BE49-F238E27FC236}">
                  <a16:creationId xmlns:a16="http://schemas.microsoft.com/office/drawing/2014/main" id="{DF072772-62A1-0E47-A0D9-042FE8CA7194}"/>
                </a:ext>
              </a:extLst>
            </p:cNvPr>
            <p:cNvSpPr/>
            <p:nvPr/>
          </p:nvSpPr>
          <p:spPr>
            <a:xfrm>
              <a:off x="2128725" y="1670142"/>
              <a:ext cx="695258" cy="177416"/>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API</a:t>
              </a:r>
            </a:p>
          </p:txBody>
        </p:sp>
        <p:sp>
          <p:nvSpPr>
            <p:cNvPr id="46" name="TextBox 45">
              <a:extLst>
                <a:ext uri="{FF2B5EF4-FFF2-40B4-BE49-F238E27FC236}">
                  <a16:creationId xmlns:a16="http://schemas.microsoft.com/office/drawing/2014/main" id="{E2E562B1-8666-0B44-A9CD-2935B427B7E5}"/>
                </a:ext>
              </a:extLst>
            </p:cNvPr>
            <p:cNvSpPr txBox="1"/>
            <p:nvPr/>
          </p:nvSpPr>
          <p:spPr>
            <a:xfrm>
              <a:off x="4342053" y="1728210"/>
              <a:ext cx="851220" cy="230832"/>
            </a:xfrm>
            <a:prstGeom prst="rect">
              <a:avLst/>
            </a:prstGeom>
            <a:noFill/>
          </p:spPr>
          <p:txBody>
            <a:bodyPr wrap="square" rtlCol="0">
              <a:spAutoFit/>
            </a:bodyPr>
            <a:lstStyle/>
            <a:p>
              <a:r>
                <a:rPr lang="en-US" sz="900" dirty="0" err="1">
                  <a:solidFill>
                    <a:srgbClr val="00B050"/>
                  </a:solidFill>
                </a:rPr>
                <a:t>ArionMaster</a:t>
              </a:r>
              <a:endParaRPr lang="en-US" sz="900" dirty="0">
                <a:solidFill>
                  <a:srgbClr val="00B050"/>
                </a:solidFill>
              </a:endParaRPr>
            </a:p>
          </p:txBody>
        </p:sp>
        <p:sp>
          <p:nvSpPr>
            <p:cNvPr id="47" name="Rectangle 46">
              <a:extLst>
                <a:ext uri="{FF2B5EF4-FFF2-40B4-BE49-F238E27FC236}">
                  <a16:creationId xmlns:a16="http://schemas.microsoft.com/office/drawing/2014/main" id="{E6452234-B76B-8B4A-859A-F04430D14056}"/>
                </a:ext>
              </a:extLst>
            </p:cNvPr>
            <p:cNvSpPr/>
            <p:nvPr/>
          </p:nvSpPr>
          <p:spPr>
            <a:xfrm>
              <a:off x="2094574" y="1132925"/>
              <a:ext cx="917204" cy="268334"/>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err="1"/>
                <a:t>Arionctl</a:t>
              </a:r>
              <a:endParaRPr lang="en-US" sz="1000" dirty="0"/>
            </a:p>
          </p:txBody>
        </p:sp>
        <p:cxnSp>
          <p:nvCxnSpPr>
            <p:cNvPr id="49" name="Straight Arrow Connector 48">
              <a:extLst>
                <a:ext uri="{FF2B5EF4-FFF2-40B4-BE49-F238E27FC236}">
                  <a16:creationId xmlns:a16="http://schemas.microsoft.com/office/drawing/2014/main" id="{66235F06-15FB-AB45-B5DC-AC209D9B93B4}"/>
                </a:ext>
              </a:extLst>
            </p:cNvPr>
            <p:cNvCxnSpPr>
              <a:cxnSpLocks/>
              <a:stCxn id="44" idx="2"/>
              <a:endCxn id="42" idx="0"/>
            </p:cNvCxnSpPr>
            <p:nvPr/>
          </p:nvCxnSpPr>
          <p:spPr>
            <a:xfrm flipH="1">
              <a:off x="2582974" y="2982720"/>
              <a:ext cx="1830284" cy="1480365"/>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427BEAD-749C-9B46-B168-BF74B083211A}"/>
                </a:ext>
              </a:extLst>
            </p:cNvPr>
            <p:cNvCxnSpPr>
              <a:cxnSpLocks/>
              <a:stCxn id="44" idx="2"/>
              <a:endCxn id="36" idx="0"/>
            </p:cNvCxnSpPr>
            <p:nvPr/>
          </p:nvCxnSpPr>
          <p:spPr>
            <a:xfrm flipH="1">
              <a:off x="4202541" y="2982720"/>
              <a:ext cx="210718" cy="1493836"/>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98" name="Rectangle 97">
              <a:extLst>
                <a:ext uri="{FF2B5EF4-FFF2-40B4-BE49-F238E27FC236}">
                  <a16:creationId xmlns:a16="http://schemas.microsoft.com/office/drawing/2014/main" id="{DD1747DE-8BDD-B64E-AB7F-0E6632B6336E}"/>
                </a:ext>
              </a:extLst>
            </p:cNvPr>
            <p:cNvSpPr/>
            <p:nvPr/>
          </p:nvSpPr>
          <p:spPr>
            <a:xfrm>
              <a:off x="461580" y="4177996"/>
              <a:ext cx="7501114" cy="2439408"/>
            </a:xfrm>
            <a:prstGeom prst="rect">
              <a:avLst/>
            </a:prstGeom>
            <a:noFill/>
            <a:ln>
              <a:solidFill>
                <a:srgbClr val="00B0F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cxnSp>
          <p:nvCxnSpPr>
            <p:cNvPr id="54" name="Straight Arrow Connector 53">
              <a:extLst>
                <a:ext uri="{FF2B5EF4-FFF2-40B4-BE49-F238E27FC236}">
                  <a16:creationId xmlns:a16="http://schemas.microsoft.com/office/drawing/2014/main" id="{B5BAC0C5-D850-9743-B6EF-81832FCC11CE}"/>
                </a:ext>
              </a:extLst>
            </p:cNvPr>
            <p:cNvCxnSpPr>
              <a:cxnSpLocks/>
              <a:stCxn id="44" idx="2"/>
              <a:endCxn id="28" idx="0"/>
            </p:cNvCxnSpPr>
            <p:nvPr/>
          </p:nvCxnSpPr>
          <p:spPr>
            <a:xfrm>
              <a:off x="4413258" y="2982720"/>
              <a:ext cx="2508681" cy="1494732"/>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96BB6F50-C1D9-4140-B20F-B016C8CCFC20}"/>
                </a:ext>
              </a:extLst>
            </p:cNvPr>
            <p:cNvSpPr txBox="1"/>
            <p:nvPr/>
          </p:nvSpPr>
          <p:spPr>
            <a:xfrm>
              <a:off x="1985076" y="5457976"/>
              <a:ext cx="735843" cy="215547"/>
            </a:xfrm>
            <a:prstGeom prst="rect">
              <a:avLst/>
            </a:prstGeom>
            <a:noFill/>
          </p:spPr>
          <p:txBody>
            <a:bodyPr wrap="none" rtlCol="0">
              <a:spAutoFit/>
            </a:bodyPr>
            <a:lstStyle/>
            <a:p>
              <a:r>
                <a:rPr lang="en-US" sz="600" dirty="0"/>
                <a:t>User Space</a:t>
              </a:r>
            </a:p>
          </p:txBody>
        </p:sp>
        <p:sp>
          <p:nvSpPr>
            <p:cNvPr id="57" name="TextBox 56">
              <a:extLst>
                <a:ext uri="{FF2B5EF4-FFF2-40B4-BE49-F238E27FC236}">
                  <a16:creationId xmlns:a16="http://schemas.microsoft.com/office/drawing/2014/main" id="{3486D7B5-3C67-2240-BF8A-45F686C0BB18}"/>
                </a:ext>
              </a:extLst>
            </p:cNvPr>
            <p:cNvSpPr txBox="1"/>
            <p:nvPr/>
          </p:nvSpPr>
          <p:spPr>
            <a:xfrm>
              <a:off x="1989810" y="5724559"/>
              <a:ext cx="821644" cy="215547"/>
            </a:xfrm>
            <a:prstGeom prst="rect">
              <a:avLst/>
            </a:prstGeom>
            <a:noFill/>
          </p:spPr>
          <p:txBody>
            <a:bodyPr wrap="none" rtlCol="0">
              <a:spAutoFit/>
            </a:bodyPr>
            <a:lstStyle/>
            <a:p>
              <a:r>
                <a:rPr lang="en-US" sz="600" dirty="0"/>
                <a:t>Kernel Space</a:t>
              </a:r>
            </a:p>
          </p:txBody>
        </p:sp>
        <p:sp>
          <p:nvSpPr>
            <p:cNvPr id="59" name="TextBox 58">
              <a:extLst>
                <a:ext uri="{FF2B5EF4-FFF2-40B4-BE49-F238E27FC236}">
                  <a16:creationId xmlns:a16="http://schemas.microsoft.com/office/drawing/2014/main" id="{95D7F786-8791-9A4B-ACF8-7F847508F2F5}"/>
                </a:ext>
              </a:extLst>
            </p:cNvPr>
            <p:cNvSpPr txBox="1"/>
            <p:nvPr/>
          </p:nvSpPr>
          <p:spPr>
            <a:xfrm>
              <a:off x="2244718" y="2077210"/>
              <a:ext cx="1308473" cy="269433"/>
            </a:xfrm>
            <a:prstGeom prst="rect">
              <a:avLst/>
            </a:prstGeom>
            <a:solidFill>
              <a:srgbClr val="00B0F0"/>
            </a:solidFill>
          </p:spPr>
          <p:txBody>
            <a:bodyPr wrap="square" rtlCol="0">
              <a:spAutoFit/>
            </a:bodyPr>
            <a:lstStyle/>
            <a:p>
              <a:r>
                <a:rPr lang="en-US" sz="900" dirty="0"/>
                <a:t>Arion Converter </a:t>
              </a:r>
            </a:p>
          </p:txBody>
        </p:sp>
        <p:sp>
          <p:nvSpPr>
            <p:cNvPr id="60" name="TextBox 59">
              <a:extLst>
                <a:ext uri="{FF2B5EF4-FFF2-40B4-BE49-F238E27FC236}">
                  <a16:creationId xmlns:a16="http://schemas.microsoft.com/office/drawing/2014/main" id="{1A6D27EC-C8BC-E645-A17D-C52F2917F8F4}"/>
                </a:ext>
              </a:extLst>
            </p:cNvPr>
            <p:cNvSpPr txBox="1"/>
            <p:nvPr/>
          </p:nvSpPr>
          <p:spPr>
            <a:xfrm>
              <a:off x="2231043" y="2722796"/>
              <a:ext cx="1322147" cy="269433"/>
            </a:xfrm>
            <a:prstGeom prst="rect">
              <a:avLst/>
            </a:prstGeom>
            <a:solidFill>
              <a:srgbClr val="00B0F0"/>
            </a:solidFill>
          </p:spPr>
          <p:txBody>
            <a:bodyPr wrap="square" rtlCol="0">
              <a:spAutoFit/>
            </a:bodyPr>
            <a:lstStyle/>
            <a:p>
              <a:r>
                <a:rPr lang="en-US" sz="900" dirty="0"/>
                <a:t>Arion Collector</a:t>
              </a:r>
            </a:p>
          </p:txBody>
        </p:sp>
        <p:sp>
          <p:nvSpPr>
            <p:cNvPr id="64" name="TextBox 63">
              <a:extLst>
                <a:ext uri="{FF2B5EF4-FFF2-40B4-BE49-F238E27FC236}">
                  <a16:creationId xmlns:a16="http://schemas.microsoft.com/office/drawing/2014/main" id="{A41640C0-888A-C34F-93D4-63EE0BC84140}"/>
                </a:ext>
              </a:extLst>
            </p:cNvPr>
            <p:cNvSpPr txBox="1"/>
            <p:nvPr/>
          </p:nvSpPr>
          <p:spPr>
            <a:xfrm>
              <a:off x="3766577" y="2090959"/>
              <a:ext cx="1170975" cy="269433"/>
            </a:xfrm>
            <a:prstGeom prst="rect">
              <a:avLst/>
            </a:prstGeom>
            <a:solidFill>
              <a:srgbClr val="00B0F0"/>
            </a:solidFill>
          </p:spPr>
          <p:txBody>
            <a:bodyPr wrap="square" rtlCol="0">
              <a:spAutoFit/>
            </a:bodyPr>
            <a:lstStyle/>
            <a:p>
              <a:r>
                <a:rPr lang="en-US" sz="900" dirty="0"/>
                <a:t>Arion Storage</a:t>
              </a:r>
            </a:p>
          </p:txBody>
        </p:sp>
        <p:cxnSp>
          <p:nvCxnSpPr>
            <p:cNvPr id="66" name="Straight Connector 65">
              <a:extLst>
                <a:ext uri="{FF2B5EF4-FFF2-40B4-BE49-F238E27FC236}">
                  <a16:creationId xmlns:a16="http://schemas.microsoft.com/office/drawing/2014/main" id="{F605CDC4-1D01-3741-A798-F1C7FC541781}"/>
                </a:ext>
              </a:extLst>
            </p:cNvPr>
            <p:cNvCxnSpPr>
              <a:cxnSpLocks/>
            </p:cNvCxnSpPr>
            <p:nvPr/>
          </p:nvCxnSpPr>
          <p:spPr>
            <a:xfrm>
              <a:off x="5267548" y="5406533"/>
              <a:ext cx="1044468" cy="0"/>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A826056D-3270-1644-8C65-BD42E76070D9}"/>
                </a:ext>
              </a:extLst>
            </p:cNvPr>
            <p:cNvCxnSpPr>
              <a:cxnSpLocks/>
            </p:cNvCxnSpPr>
            <p:nvPr/>
          </p:nvCxnSpPr>
          <p:spPr>
            <a:xfrm flipH="1">
              <a:off x="2562757" y="2999048"/>
              <a:ext cx="290763" cy="1494612"/>
            </a:xfrm>
            <a:prstGeom prst="straightConnector1">
              <a:avLst/>
            </a:prstGeom>
            <a:ln>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329E350-8D13-A04E-B07E-B2D2AB800A67}"/>
                </a:ext>
              </a:extLst>
            </p:cNvPr>
            <p:cNvCxnSpPr>
              <a:cxnSpLocks/>
            </p:cNvCxnSpPr>
            <p:nvPr/>
          </p:nvCxnSpPr>
          <p:spPr>
            <a:xfrm>
              <a:off x="2853520" y="2992230"/>
              <a:ext cx="1349020" cy="1463240"/>
            </a:xfrm>
            <a:prstGeom prst="straightConnector1">
              <a:avLst/>
            </a:prstGeom>
            <a:ln>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1E55391-8664-9F4E-87F2-6E95EBB14E0F}"/>
                </a:ext>
              </a:extLst>
            </p:cNvPr>
            <p:cNvCxnSpPr>
              <a:cxnSpLocks/>
              <a:endCxn id="28" idx="0"/>
            </p:cNvCxnSpPr>
            <p:nvPr/>
          </p:nvCxnSpPr>
          <p:spPr>
            <a:xfrm>
              <a:off x="2853520" y="2992230"/>
              <a:ext cx="4068419" cy="1485223"/>
            </a:xfrm>
            <a:prstGeom prst="straightConnector1">
              <a:avLst/>
            </a:prstGeom>
            <a:ln>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1E8C8DA4-459C-6044-9A13-EDF64C514250}"/>
                </a:ext>
              </a:extLst>
            </p:cNvPr>
            <p:cNvSpPr txBox="1"/>
            <p:nvPr/>
          </p:nvSpPr>
          <p:spPr>
            <a:xfrm>
              <a:off x="6627637" y="1063958"/>
              <a:ext cx="2409039" cy="395169"/>
            </a:xfrm>
            <a:prstGeom prst="rect">
              <a:avLst/>
            </a:prstGeom>
            <a:noFill/>
          </p:spPr>
          <p:txBody>
            <a:bodyPr wrap="none" rtlCol="0">
              <a:spAutoFit/>
            </a:bodyPr>
            <a:lstStyle/>
            <a:p>
              <a:r>
                <a:rPr lang="en-US" sz="1600" dirty="0"/>
                <a:t>Arion Architecture</a:t>
              </a:r>
            </a:p>
          </p:txBody>
        </p:sp>
        <p:sp>
          <p:nvSpPr>
            <p:cNvPr id="112" name="TextBox 111">
              <a:extLst>
                <a:ext uri="{FF2B5EF4-FFF2-40B4-BE49-F238E27FC236}">
                  <a16:creationId xmlns:a16="http://schemas.microsoft.com/office/drawing/2014/main" id="{968EC34F-EB98-534E-940F-8C98E35113FD}"/>
                </a:ext>
              </a:extLst>
            </p:cNvPr>
            <p:cNvSpPr txBox="1"/>
            <p:nvPr/>
          </p:nvSpPr>
          <p:spPr>
            <a:xfrm>
              <a:off x="2771748" y="4203405"/>
              <a:ext cx="752826" cy="230832"/>
            </a:xfrm>
            <a:prstGeom prst="rect">
              <a:avLst/>
            </a:prstGeom>
            <a:noFill/>
          </p:spPr>
          <p:txBody>
            <a:bodyPr wrap="square" rtlCol="0">
              <a:spAutoFit/>
            </a:bodyPr>
            <a:lstStyle/>
            <a:p>
              <a:r>
                <a:rPr lang="en-US" sz="900" dirty="0" err="1">
                  <a:solidFill>
                    <a:srgbClr val="00B050"/>
                  </a:solidFill>
                </a:rPr>
                <a:t>ArionWing</a:t>
              </a:r>
              <a:endParaRPr lang="en-US" sz="900" dirty="0">
                <a:solidFill>
                  <a:srgbClr val="00B050"/>
                </a:solidFill>
              </a:endParaRPr>
            </a:p>
          </p:txBody>
        </p:sp>
        <p:sp>
          <p:nvSpPr>
            <p:cNvPr id="124" name="TextBox 123">
              <a:extLst>
                <a:ext uri="{FF2B5EF4-FFF2-40B4-BE49-F238E27FC236}">
                  <a16:creationId xmlns:a16="http://schemas.microsoft.com/office/drawing/2014/main" id="{CFF8703F-C094-F249-B6BE-91585408B114}"/>
                </a:ext>
              </a:extLst>
            </p:cNvPr>
            <p:cNvSpPr txBox="1"/>
            <p:nvPr/>
          </p:nvSpPr>
          <p:spPr>
            <a:xfrm>
              <a:off x="4440447" y="4192875"/>
              <a:ext cx="752826" cy="230832"/>
            </a:xfrm>
            <a:prstGeom prst="rect">
              <a:avLst/>
            </a:prstGeom>
            <a:noFill/>
          </p:spPr>
          <p:txBody>
            <a:bodyPr wrap="square" rtlCol="0">
              <a:spAutoFit/>
            </a:bodyPr>
            <a:lstStyle/>
            <a:p>
              <a:r>
                <a:rPr lang="en-US" sz="900" dirty="0" err="1">
                  <a:solidFill>
                    <a:srgbClr val="00B050"/>
                  </a:solidFill>
                </a:rPr>
                <a:t>ArionWing</a:t>
              </a:r>
              <a:endParaRPr lang="en-US" sz="900" dirty="0">
                <a:solidFill>
                  <a:srgbClr val="00B050"/>
                </a:solidFill>
              </a:endParaRPr>
            </a:p>
          </p:txBody>
        </p:sp>
        <p:sp>
          <p:nvSpPr>
            <p:cNvPr id="125" name="TextBox 124">
              <a:extLst>
                <a:ext uri="{FF2B5EF4-FFF2-40B4-BE49-F238E27FC236}">
                  <a16:creationId xmlns:a16="http://schemas.microsoft.com/office/drawing/2014/main" id="{D835EFCB-92CB-1346-99B1-71E76E9DDF72}"/>
                </a:ext>
              </a:extLst>
            </p:cNvPr>
            <p:cNvSpPr txBox="1"/>
            <p:nvPr/>
          </p:nvSpPr>
          <p:spPr>
            <a:xfrm>
              <a:off x="7140435" y="4177996"/>
              <a:ext cx="752826" cy="230832"/>
            </a:xfrm>
            <a:prstGeom prst="rect">
              <a:avLst/>
            </a:prstGeom>
            <a:noFill/>
          </p:spPr>
          <p:txBody>
            <a:bodyPr wrap="square" rtlCol="0">
              <a:spAutoFit/>
            </a:bodyPr>
            <a:lstStyle/>
            <a:p>
              <a:r>
                <a:rPr lang="en-US" sz="900" dirty="0" err="1">
                  <a:solidFill>
                    <a:srgbClr val="00B050"/>
                  </a:solidFill>
                </a:rPr>
                <a:t>ArionWing</a:t>
              </a:r>
              <a:endParaRPr lang="en-US" sz="900" dirty="0">
                <a:solidFill>
                  <a:srgbClr val="00B050"/>
                </a:solidFill>
              </a:endParaRPr>
            </a:p>
          </p:txBody>
        </p:sp>
        <p:grpSp>
          <p:nvGrpSpPr>
            <p:cNvPr id="48" name="Group 47">
              <a:extLst>
                <a:ext uri="{FF2B5EF4-FFF2-40B4-BE49-F238E27FC236}">
                  <a16:creationId xmlns:a16="http://schemas.microsoft.com/office/drawing/2014/main" id="{9F5E81A0-C65F-4C4C-8CC3-64C503F2D729}"/>
                </a:ext>
              </a:extLst>
            </p:cNvPr>
            <p:cNvGrpSpPr/>
            <p:nvPr/>
          </p:nvGrpSpPr>
          <p:grpSpPr>
            <a:xfrm>
              <a:off x="489917" y="4224789"/>
              <a:ext cx="1383443" cy="2363488"/>
              <a:chOff x="5579400" y="3965550"/>
              <a:chExt cx="1085561" cy="2024875"/>
            </a:xfrm>
          </p:grpSpPr>
          <p:sp>
            <p:nvSpPr>
              <p:cNvPr id="50" name="Rectangle 49">
                <a:extLst>
                  <a:ext uri="{FF2B5EF4-FFF2-40B4-BE49-F238E27FC236}">
                    <a16:creationId xmlns:a16="http://schemas.microsoft.com/office/drawing/2014/main" id="{A4C9B5E6-8F6A-1D46-BC31-2C4C635C5430}"/>
                  </a:ext>
                </a:extLst>
              </p:cNvPr>
              <p:cNvSpPr/>
              <p:nvPr/>
            </p:nvSpPr>
            <p:spPr>
              <a:xfrm>
                <a:off x="5579401" y="3965550"/>
                <a:ext cx="1085560" cy="2024875"/>
              </a:xfrm>
              <a:prstGeom prst="rect">
                <a:avLst/>
              </a:prstGeom>
              <a:solidFill>
                <a:schemeClr val="accent6">
                  <a:lumMod val="20000"/>
                  <a:lumOff val="80000"/>
                </a:schemeClr>
              </a:solidFill>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D46F62DC-2670-F34E-92B4-57669A2A2B92}"/>
                  </a:ext>
                </a:extLst>
              </p:cNvPr>
              <p:cNvCxnSpPr>
                <a:cxnSpLocks/>
              </p:cNvCxnSpPr>
              <p:nvPr/>
            </p:nvCxnSpPr>
            <p:spPr>
              <a:xfrm>
                <a:off x="5579400" y="5245358"/>
                <a:ext cx="1085561"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55" name="Round Single Corner Rectangle 54">
                <a:extLst>
                  <a:ext uri="{FF2B5EF4-FFF2-40B4-BE49-F238E27FC236}">
                    <a16:creationId xmlns:a16="http://schemas.microsoft.com/office/drawing/2014/main" id="{9BFAC870-FAAB-5C49-A096-4DF7A422F955}"/>
                  </a:ext>
                </a:extLst>
              </p:cNvPr>
              <p:cNvSpPr/>
              <p:nvPr/>
            </p:nvSpPr>
            <p:spPr>
              <a:xfrm>
                <a:off x="5786776" y="5760535"/>
                <a:ext cx="704468" cy="229890"/>
              </a:xfrm>
              <a:prstGeom prst="round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P4</a:t>
                </a:r>
              </a:p>
            </p:txBody>
          </p:sp>
          <p:sp>
            <p:nvSpPr>
              <p:cNvPr id="58" name="Rectangle 57">
                <a:extLst>
                  <a:ext uri="{FF2B5EF4-FFF2-40B4-BE49-F238E27FC236}">
                    <a16:creationId xmlns:a16="http://schemas.microsoft.com/office/drawing/2014/main" id="{019BBFE9-C560-C041-98CB-CA000BA07A0E}"/>
                  </a:ext>
                </a:extLst>
              </p:cNvPr>
              <p:cNvSpPr/>
              <p:nvPr/>
            </p:nvSpPr>
            <p:spPr>
              <a:xfrm>
                <a:off x="5639440" y="4169705"/>
                <a:ext cx="672949" cy="22989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Arion Agent</a:t>
                </a:r>
              </a:p>
            </p:txBody>
          </p:sp>
        </p:grpSp>
        <p:sp>
          <p:nvSpPr>
            <p:cNvPr id="61" name="TextBox 60">
              <a:extLst>
                <a:ext uri="{FF2B5EF4-FFF2-40B4-BE49-F238E27FC236}">
                  <a16:creationId xmlns:a16="http://schemas.microsoft.com/office/drawing/2014/main" id="{FE958969-F0F9-0547-AFF1-B2C48A189230}"/>
                </a:ext>
              </a:extLst>
            </p:cNvPr>
            <p:cNvSpPr txBox="1"/>
            <p:nvPr/>
          </p:nvSpPr>
          <p:spPr>
            <a:xfrm>
              <a:off x="1174393" y="4177996"/>
              <a:ext cx="785458" cy="230832"/>
            </a:xfrm>
            <a:prstGeom prst="rect">
              <a:avLst/>
            </a:prstGeom>
            <a:noFill/>
          </p:spPr>
          <p:txBody>
            <a:bodyPr wrap="square">
              <a:spAutoFit/>
            </a:bodyPr>
            <a:lstStyle/>
            <a:p>
              <a:r>
                <a:rPr lang="en-US" sz="900" dirty="0" err="1">
                  <a:solidFill>
                    <a:srgbClr val="00B050"/>
                  </a:solidFill>
                </a:rPr>
                <a:t>ArionWing</a:t>
              </a:r>
              <a:endParaRPr lang="en-US" sz="900" dirty="0"/>
            </a:p>
          </p:txBody>
        </p:sp>
        <p:cxnSp>
          <p:nvCxnSpPr>
            <p:cNvPr id="62" name="Straight Arrow Connector 61">
              <a:extLst>
                <a:ext uri="{FF2B5EF4-FFF2-40B4-BE49-F238E27FC236}">
                  <a16:creationId xmlns:a16="http://schemas.microsoft.com/office/drawing/2014/main" id="{E935318D-2FBA-9442-A77A-EEFEE1187542}"/>
                </a:ext>
              </a:extLst>
            </p:cNvPr>
            <p:cNvCxnSpPr>
              <a:cxnSpLocks/>
            </p:cNvCxnSpPr>
            <p:nvPr/>
          </p:nvCxnSpPr>
          <p:spPr>
            <a:xfrm flipH="1">
              <a:off x="1159172" y="2999048"/>
              <a:ext cx="1694347" cy="1494612"/>
            </a:xfrm>
            <a:prstGeom prst="straightConnector1">
              <a:avLst/>
            </a:prstGeom>
            <a:ln>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C9B3A1A-BDF1-BD47-AC71-B00D3489C015}"/>
                </a:ext>
              </a:extLst>
            </p:cNvPr>
            <p:cNvCxnSpPr>
              <a:cxnSpLocks/>
            </p:cNvCxnSpPr>
            <p:nvPr/>
          </p:nvCxnSpPr>
          <p:spPr>
            <a:xfrm flipH="1">
              <a:off x="1207440" y="2999048"/>
              <a:ext cx="3171903" cy="1490691"/>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BF9EFC7D-F88A-2E41-BB84-41652801B4D3}"/>
                </a:ext>
              </a:extLst>
            </p:cNvPr>
            <p:cNvSpPr txBox="1"/>
            <p:nvPr/>
          </p:nvSpPr>
          <p:spPr>
            <a:xfrm>
              <a:off x="461579" y="4020814"/>
              <a:ext cx="785458" cy="200054"/>
            </a:xfrm>
            <a:prstGeom prst="rect">
              <a:avLst/>
            </a:prstGeom>
            <a:noFill/>
          </p:spPr>
          <p:txBody>
            <a:bodyPr wrap="square" rtlCol="0">
              <a:spAutoFit/>
            </a:bodyPr>
            <a:lstStyle/>
            <a:p>
              <a:r>
                <a:rPr lang="en-US" sz="700" dirty="0"/>
                <a:t>P4 Switch</a:t>
              </a:r>
              <a:r>
                <a:rPr lang="en-US" altLang="zh-CN" sz="700" dirty="0"/>
                <a:t>/Nic</a:t>
              </a:r>
              <a:endParaRPr lang="en-US" sz="700" dirty="0"/>
            </a:p>
          </p:txBody>
        </p:sp>
        <p:sp>
          <p:nvSpPr>
            <p:cNvPr id="3" name="TextBox 2">
              <a:extLst>
                <a:ext uri="{FF2B5EF4-FFF2-40B4-BE49-F238E27FC236}">
                  <a16:creationId xmlns:a16="http://schemas.microsoft.com/office/drawing/2014/main" id="{164B4924-E2EC-5D48-9BB3-973FC731E914}"/>
                </a:ext>
              </a:extLst>
            </p:cNvPr>
            <p:cNvSpPr txBox="1"/>
            <p:nvPr/>
          </p:nvSpPr>
          <p:spPr>
            <a:xfrm>
              <a:off x="7251537" y="4009344"/>
              <a:ext cx="718466" cy="200055"/>
            </a:xfrm>
            <a:prstGeom prst="rect">
              <a:avLst/>
            </a:prstGeom>
            <a:noFill/>
          </p:spPr>
          <p:txBody>
            <a:bodyPr wrap="none" rtlCol="0">
              <a:spAutoFit/>
            </a:bodyPr>
            <a:lstStyle/>
            <a:p>
              <a:r>
                <a:rPr lang="en-US" sz="700" dirty="0"/>
                <a:t>Linux like OS</a:t>
              </a:r>
            </a:p>
          </p:txBody>
        </p:sp>
      </p:grpSp>
    </p:spTree>
    <p:extLst>
      <p:ext uri="{BB962C8B-B14F-4D97-AF65-F5344CB8AC3E}">
        <p14:creationId xmlns:p14="http://schemas.microsoft.com/office/powerpoint/2010/main" val="173542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EF6A9-0897-E449-806C-80DD1E0EEFC3}"/>
              </a:ext>
            </a:extLst>
          </p:cNvPr>
          <p:cNvSpPr txBox="1"/>
          <p:nvPr/>
        </p:nvSpPr>
        <p:spPr>
          <a:xfrm>
            <a:off x="293527" y="385844"/>
            <a:ext cx="7929956" cy="461665"/>
          </a:xfrm>
          <a:prstGeom prst="rect">
            <a:avLst/>
          </a:prstGeom>
          <a:noFill/>
        </p:spPr>
        <p:txBody>
          <a:bodyPr wrap="square" rtlCol="0">
            <a:spAutoFit/>
          </a:bodyPr>
          <a:lstStyle/>
          <a:p>
            <a:r>
              <a:rPr lang="en-US" sz="2400" dirty="0">
                <a:latin typeface="+mj-lt"/>
              </a:rPr>
              <a:t>Arion as a cloud gateway in an OpenStack like environment</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96661AC-5FBC-024A-A02D-980402F7A2E6}"/>
                  </a:ext>
                </a:extLst>
              </p14:cNvPr>
              <p14:cNvContentPartPr/>
              <p14:nvPr/>
            </p14:nvContentPartPr>
            <p14:xfrm>
              <a:off x="-388733" y="788067"/>
              <a:ext cx="360" cy="360"/>
            </p14:xfrm>
          </p:contentPart>
        </mc:Choice>
        <mc:Fallback xmlns="">
          <p:pic>
            <p:nvPicPr>
              <p:cNvPr id="9" name="Ink 8">
                <a:extLst>
                  <a:ext uri="{FF2B5EF4-FFF2-40B4-BE49-F238E27FC236}">
                    <a16:creationId xmlns:a16="http://schemas.microsoft.com/office/drawing/2014/main" id="{196661AC-5FBC-024A-A02D-980402F7A2E6}"/>
                  </a:ext>
                </a:extLst>
              </p:cNvPr>
              <p:cNvPicPr/>
              <p:nvPr/>
            </p:nvPicPr>
            <p:blipFill>
              <a:blip r:embed="rId5"/>
              <a:stretch>
                <a:fillRect/>
              </a:stretch>
            </p:blipFill>
            <p:spPr>
              <a:xfrm>
                <a:off x="-393053" y="783747"/>
                <a:ext cx="9000" cy="9000"/>
              </a:xfrm>
              <a:prstGeom prst="rect">
                <a:avLst/>
              </a:prstGeom>
            </p:spPr>
          </p:pic>
        </mc:Fallback>
      </mc:AlternateContent>
      <p:grpSp>
        <p:nvGrpSpPr>
          <p:cNvPr id="3" name="Group 2">
            <a:extLst>
              <a:ext uri="{FF2B5EF4-FFF2-40B4-BE49-F238E27FC236}">
                <a16:creationId xmlns:a16="http://schemas.microsoft.com/office/drawing/2014/main" id="{89277C10-9927-5148-AEB6-0A75272CB896}"/>
              </a:ext>
            </a:extLst>
          </p:cNvPr>
          <p:cNvGrpSpPr/>
          <p:nvPr/>
        </p:nvGrpSpPr>
        <p:grpSpPr>
          <a:xfrm>
            <a:off x="293527" y="1276535"/>
            <a:ext cx="10512054" cy="5094849"/>
            <a:chOff x="293527" y="1276535"/>
            <a:chExt cx="10512054" cy="5094849"/>
          </a:xfrm>
        </p:grpSpPr>
        <p:pic>
          <p:nvPicPr>
            <p:cNvPr id="4" name="Picture 3" descr="Diagram&#10;&#10;Description automatically generated">
              <a:extLst>
                <a:ext uri="{FF2B5EF4-FFF2-40B4-BE49-F238E27FC236}">
                  <a16:creationId xmlns:a16="http://schemas.microsoft.com/office/drawing/2014/main" id="{3E573DB3-1FF8-394F-8CF6-DAC635D2E233}"/>
                </a:ext>
              </a:extLst>
            </p:cNvPr>
            <p:cNvPicPr>
              <a:picLocks noChangeAspect="1"/>
            </p:cNvPicPr>
            <p:nvPr/>
          </p:nvPicPr>
          <p:blipFill>
            <a:blip r:embed="rId6"/>
            <a:stretch>
              <a:fillRect/>
            </a:stretch>
          </p:blipFill>
          <p:spPr>
            <a:xfrm>
              <a:off x="2954253" y="3965551"/>
              <a:ext cx="2268887" cy="2024874"/>
            </a:xfrm>
            <a:prstGeom prst="rect">
              <a:avLst/>
            </a:prstGeom>
          </p:spPr>
        </p:pic>
        <p:pic>
          <p:nvPicPr>
            <p:cNvPr id="5" name="Picture 4" descr="Diagram&#10;&#10;Description automatically generated">
              <a:extLst>
                <a:ext uri="{FF2B5EF4-FFF2-40B4-BE49-F238E27FC236}">
                  <a16:creationId xmlns:a16="http://schemas.microsoft.com/office/drawing/2014/main" id="{C0F85E41-5CE8-6448-AEBE-00262A60B08C}"/>
                </a:ext>
              </a:extLst>
            </p:cNvPr>
            <p:cNvPicPr>
              <a:picLocks noChangeAspect="1"/>
            </p:cNvPicPr>
            <p:nvPr/>
          </p:nvPicPr>
          <p:blipFill>
            <a:blip r:embed="rId6"/>
            <a:stretch>
              <a:fillRect/>
            </a:stretch>
          </p:blipFill>
          <p:spPr>
            <a:xfrm>
              <a:off x="293527" y="3933799"/>
              <a:ext cx="2304465" cy="2056626"/>
            </a:xfrm>
            <a:prstGeom prst="rect">
              <a:avLst/>
            </a:prstGeom>
          </p:spPr>
        </p:pic>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EF49F549-E598-1540-8E71-27EEEB0544A8}"/>
                    </a:ext>
                  </a:extLst>
                </p14:cNvPr>
                <p14:cNvContentPartPr/>
                <p14:nvPr/>
              </p14:nvContentPartPr>
              <p14:xfrm>
                <a:off x="1543747" y="1662507"/>
                <a:ext cx="360" cy="360"/>
              </p14:xfrm>
            </p:contentPart>
          </mc:Choice>
          <mc:Fallback xmlns="">
            <p:pic>
              <p:nvPicPr>
                <p:cNvPr id="12" name="Ink 11">
                  <a:extLst>
                    <a:ext uri="{FF2B5EF4-FFF2-40B4-BE49-F238E27FC236}">
                      <a16:creationId xmlns:a16="http://schemas.microsoft.com/office/drawing/2014/main" id="{EF49F549-E598-1540-8E71-27EEEB0544A8}"/>
                    </a:ext>
                  </a:extLst>
                </p:cNvPr>
                <p:cNvPicPr/>
                <p:nvPr/>
              </p:nvPicPr>
              <p:blipFill>
                <a:blip r:embed="rId8"/>
                <a:stretch>
                  <a:fillRect/>
                </a:stretch>
              </p:blipFill>
              <p:spPr>
                <a:xfrm>
                  <a:off x="1539427" y="1658187"/>
                  <a:ext cx="9000" cy="9000"/>
                </a:xfrm>
                <a:prstGeom prst="rect">
                  <a:avLst/>
                </a:prstGeom>
              </p:spPr>
            </p:pic>
          </mc:Fallback>
        </mc:AlternateContent>
        <p:sp>
          <p:nvSpPr>
            <p:cNvPr id="14" name="Rectangle 13">
              <a:extLst>
                <a:ext uri="{FF2B5EF4-FFF2-40B4-BE49-F238E27FC236}">
                  <a16:creationId xmlns:a16="http://schemas.microsoft.com/office/drawing/2014/main" id="{467CB484-0FED-DD43-B325-AD5221FEE5FE}"/>
                </a:ext>
              </a:extLst>
            </p:cNvPr>
            <p:cNvSpPr/>
            <p:nvPr/>
          </p:nvSpPr>
          <p:spPr>
            <a:xfrm>
              <a:off x="1496702" y="1334259"/>
              <a:ext cx="2263032" cy="12771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Network Service/Neutron</a:t>
              </a:r>
            </a:p>
          </p:txBody>
        </p:sp>
        <p:grpSp>
          <p:nvGrpSpPr>
            <p:cNvPr id="48" name="Group 47">
              <a:extLst>
                <a:ext uri="{FF2B5EF4-FFF2-40B4-BE49-F238E27FC236}">
                  <a16:creationId xmlns:a16="http://schemas.microsoft.com/office/drawing/2014/main" id="{0807693D-0D3B-6D40-A2D8-CA49D77D42A0}"/>
                </a:ext>
              </a:extLst>
            </p:cNvPr>
            <p:cNvGrpSpPr/>
            <p:nvPr/>
          </p:nvGrpSpPr>
          <p:grpSpPr>
            <a:xfrm>
              <a:off x="5336278" y="1276535"/>
              <a:ext cx="5469303" cy="4713890"/>
              <a:chOff x="1382879" y="1063958"/>
              <a:chExt cx="6412233" cy="5631965"/>
            </a:xfrm>
          </p:grpSpPr>
          <mc:AlternateContent xmlns:mc="http://schemas.openxmlformats.org/markup-compatibility/2006" xmlns:p14="http://schemas.microsoft.com/office/powerpoint/2010/main">
            <mc:Choice Requires="p14">
              <p:contentPart p14:bwMode="auto" r:id="rId9">
                <p14:nvContentPartPr>
                  <p14:cNvPr id="50" name="Ink 49">
                    <a:extLst>
                      <a:ext uri="{FF2B5EF4-FFF2-40B4-BE49-F238E27FC236}">
                        <a16:creationId xmlns:a16="http://schemas.microsoft.com/office/drawing/2014/main" id="{1EC3FEAC-3380-4B40-A90A-003E81A171CB}"/>
                      </a:ext>
                    </a:extLst>
                  </p14:cNvPr>
                  <p14:cNvContentPartPr/>
                  <p14:nvPr/>
                </p14:nvContentPartPr>
                <p14:xfrm>
                  <a:off x="1543747" y="1662507"/>
                  <a:ext cx="360" cy="360"/>
                </p14:xfrm>
              </p:contentPart>
            </mc:Choice>
            <mc:Fallback xmlns="">
              <p:pic>
                <p:nvPicPr>
                  <p:cNvPr id="50" name="Ink 49">
                    <a:extLst>
                      <a:ext uri="{FF2B5EF4-FFF2-40B4-BE49-F238E27FC236}">
                        <a16:creationId xmlns:a16="http://schemas.microsoft.com/office/drawing/2014/main" id="{1EC3FEAC-3380-4B40-A90A-003E81A171CB}"/>
                      </a:ext>
                    </a:extLst>
                  </p:cNvPr>
                  <p:cNvPicPr/>
                  <p:nvPr/>
                </p:nvPicPr>
                <p:blipFill>
                  <a:blip r:embed="rId5"/>
                  <a:stretch>
                    <a:fillRect/>
                  </a:stretch>
                </p:blipFill>
                <p:spPr>
                  <a:xfrm>
                    <a:off x="1539427" y="1658187"/>
                    <a:ext cx="9000" cy="9000"/>
                  </a:xfrm>
                  <a:prstGeom prst="rect">
                    <a:avLst/>
                  </a:prstGeom>
                </p:spPr>
              </p:pic>
            </mc:Fallback>
          </mc:AlternateContent>
          <p:grpSp>
            <p:nvGrpSpPr>
              <p:cNvPr id="52" name="Group 51">
                <a:extLst>
                  <a:ext uri="{FF2B5EF4-FFF2-40B4-BE49-F238E27FC236}">
                    <a16:creationId xmlns:a16="http://schemas.microsoft.com/office/drawing/2014/main" id="{DC1F966D-CF77-4341-B1BE-A9810F062589}"/>
                  </a:ext>
                </a:extLst>
              </p:cNvPr>
              <p:cNvGrpSpPr/>
              <p:nvPr/>
            </p:nvGrpSpPr>
            <p:grpSpPr>
              <a:xfrm>
                <a:off x="1382879" y="1063958"/>
                <a:ext cx="6412233" cy="5631965"/>
                <a:chOff x="5380374" y="1257566"/>
                <a:chExt cx="5031554" cy="4825082"/>
              </a:xfrm>
            </p:grpSpPr>
            <p:sp>
              <p:nvSpPr>
                <p:cNvPr id="61" name="Round Single Corner Rectangle 60">
                  <a:extLst>
                    <a:ext uri="{FF2B5EF4-FFF2-40B4-BE49-F238E27FC236}">
                      <a16:creationId xmlns:a16="http://schemas.microsoft.com/office/drawing/2014/main" id="{FD173EC5-AAAC-2B43-A792-541BE701BF66}"/>
                    </a:ext>
                  </a:extLst>
                </p:cNvPr>
                <p:cNvSpPr/>
                <p:nvPr/>
              </p:nvSpPr>
              <p:spPr>
                <a:xfrm>
                  <a:off x="5380374" y="1290177"/>
                  <a:ext cx="5031554" cy="4792471"/>
                </a:xfrm>
                <a:prstGeom prst="round1Rect">
                  <a:avLst/>
                </a:prstGeom>
                <a:solidFill>
                  <a:schemeClr val="accent3">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3F0D9C7-8926-D24A-868D-08F3CB883403}"/>
                    </a:ext>
                  </a:extLst>
                </p:cNvPr>
                <p:cNvSpPr/>
                <p:nvPr/>
              </p:nvSpPr>
              <p:spPr>
                <a:xfrm>
                  <a:off x="5664573" y="1852902"/>
                  <a:ext cx="2374440" cy="1279982"/>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grpSp>
              <p:nvGrpSpPr>
                <p:cNvPr id="63" name="Group 62">
                  <a:extLst>
                    <a:ext uri="{FF2B5EF4-FFF2-40B4-BE49-F238E27FC236}">
                      <a16:creationId xmlns:a16="http://schemas.microsoft.com/office/drawing/2014/main" id="{29D23D26-D058-934D-AEC1-971AB9601572}"/>
                    </a:ext>
                  </a:extLst>
                </p:cNvPr>
                <p:cNvGrpSpPr/>
                <p:nvPr/>
              </p:nvGrpSpPr>
              <p:grpSpPr>
                <a:xfrm>
                  <a:off x="9081931" y="3965550"/>
                  <a:ext cx="1085561" cy="2024875"/>
                  <a:chOff x="5579400" y="3965550"/>
                  <a:chExt cx="1085561" cy="2024875"/>
                </a:xfrm>
              </p:grpSpPr>
              <p:sp>
                <p:nvSpPr>
                  <p:cNvPr id="102" name="Rectangle 101">
                    <a:extLst>
                      <a:ext uri="{FF2B5EF4-FFF2-40B4-BE49-F238E27FC236}">
                        <a16:creationId xmlns:a16="http://schemas.microsoft.com/office/drawing/2014/main" id="{C2B5613B-9A22-D642-8F51-070808A687CB}"/>
                      </a:ext>
                    </a:extLst>
                  </p:cNvPr>
                  <p:cNvSpPr/>
                  <p:nvPr/>
                </p:nvSpPr>
                <p:spPr>
                  <a:xfrm>
                    <a:off x="5579401" y="3965550"/>
                    <a:ext cx="1085560" cy="20248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03" name="Straight Connector 102">
                    <a:extLst>
                      <a:ext uri="{FF2B5EF4-FFF2-40B4-BE49-F238E27FC236}">
                        <a16:creationId xmlns:a16="http://schemas.microsoft.com/office/drawing/2014/main" id="{F727528D-2311-964C-939F-0D3CACC81E01}"/>
                      </a:ext>
                    </a:extLst>
                  </p:cNvPr>
                  <p:cNvCxnSpPr>
                    <a:cxnSpLocks/>
                  </p:cNvCxnSpPr>
                  <p:nvPr/>
                </p:nvCxnSpPr>
                <p:spPr>
                  <a:xfrm>
                    <a:off x="5579400" y="5245358"/>
                    <a:ext cx="1085561"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04" name="Round Single Corner Rectangle 103">
                    <a:extLst>
                      <a:ext uri="{FF2B5EF4-FFF2-40B4-BE49-F238E27FC236}">
                        <a16:creationId xmlns:a16="http://schemas.microsoft.com/office/drawing/2014/main" id="{0E5C8E54-0323-F74C-9F76-BD626BF39F8E}"/>
                      </a:ext>
                    </a:extLst>
                  </p:cNvPr>
                  <p:cNvSpPr/>
                  <p:nvPr/>
                </p:nvSpPr>
                <p:spPr>
                  <a:xfrm>
                    <a:off x="5786776" y="5266418"/>
                    <a:ext cx="704468" cy="132898"/>
                  </a:xfrm>
                  <a:prstGeom prst="round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a:solidFill>
                          <a:schemeClr val="tx1"/>
                        </a:solidFill>
                      </a:rPr>
                      <a:t>eBPF</a:t>
                    </a:r>
                    <a:r>
                      <a:rPr lang="en-US" sz="700" dirty="0">
                        <a:solidFill>
                          <a:schemeClr val="tx1"/>
                        </a:solidFill>
                      </a:rPr>
                      <a:t> Map</a:t>
                    </a:r>
                  </a:p>
                </p:txBody>
              </p:sp>
              <p:sp>
                <p:nvSpPr>
                  <p:cNvPr id="105" name="Round Single Corner Rectangle 104">
                    <a:extLst>
                      <a:ext uri="{FF2B5EF4-FFF2-40B4-BE49-F238E27FC236}">
                        <a16:creationId xmlns:a16="http://schemas.microsoft.com/office/drawing/2014/main" id="{99A8C92C-D499-C04E-BD44-5E9AFCFE4E13}"/>
                      </a:ext>
                    </a:extLst>
                  </p:cNvPr>
                  <p:cNvSpPr/>
                  <p:nvPr/>
                </p:nvSpPr>
                <p:spPr>
                  <a:xfrm>
                    <a:off x="5786776" y="5760535"/>
                    <a:ext cx="704468" cy="229890"/>
                  </a:xfrm>
                  <a:prstGeom prst="round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XDP/</a:t>
                    </a:r>
                    <a:r>
                      <a:rPr lang="en-US" sz="800" dirty="0" err="1">
                        <a:solidFill>
                          <a:schemeClr val="tx1"/>
                        </a:solidFill>
                      </a:rPr>
                      <a:t>eBPF</a:t>
                    </a:r>
                    <a:endParaRPr lang="en-US" sz="800" dirty="0">
                      <a:solidFill>
                        <a:schemeClr val="tx1"/>
                      </a:solidFill>
                    </a:endParaRPr>
                  </a:p>
                </p:txBody>
              </p:sp>
              <p:sp>
                <p:nvSpPr>
                  <p:cNvPr id="106" name="Rectangle 105">
                    <a:extLst>
                      <a:ext uri="{FF2B5EF4-FFF2-40B4-BE49-F238E27FC236}">
                        <a16:creationId xmlns:a16="http://schemas.microsoft.com/office/drawing/2014/main" id="{5A89F384-D943-3F4F-A399-F6F0336D5E84}"/>
                      </a:ext>
                    </a:extLst>
                  </p:cNvPr>
                  <p:cNvSpPr/>
                  <p:nvPr/>
                </p:nvSpPr>
                <p:spPr>
                  <a:xfrm>
                    <a:off x="5598496" y="4182014"/>
                    <a:ext cx="776697" cy="22989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Arion Agent</a:t>
                    </a:r>
                  </a:p>
                </p:txBody>
              </p:sp>
            </p:grpSp>
            <p:grpSp>
              <p:nvGrpSpPr>
                <p:cNvPr id="65" name="Group 64">
                  <a:extLst>
                    <a:ext uri="{FF2B5EF4-FFF2-40B4-BE49-F238E27FC236}">
                      <a16:creationId xmlns:a16="http://schemas.microsoft.com/office/drawing/2014/main" id="{19F0344B-0DF9-AD41-8231-B7F8013405D3}"/>
                    </a:ext>
                  </a:extLst>
                </p:cNvPr>
                <p:cNvGrpSpPr/>
                <p:nvPr/>
              </p:nvGrpSpPr>
              <p:grpSpPr>
                <a:xfrm>
                  <a:off x="6950933" y="3965550"/>
                  <a:ext cx="1085561" cy="2024875"/>
                  <a:chOff x="5579400" y="3965550"/>
                  <a:chExt cx="1085561" cy="2024875"/>
                </a:xfrm>
              </p:grpSpPr>
              <p:sp>
                <p:nvSpPr>
                  <p:cNvPr id="96" name="Rectangle 95">
                    <a:extLst>
                      <a:ext uri="{FF2B5EF4-FFF2-40B4-BE49-F238E27FC236}">
                        <a16:creationId xmlns:a16="http://schemas.microsoft.com/office/drawing/2014/main" id="{9C6D2FAD-7B3B-664D-980A-BC8BE8BEE076}"/>
                      </a:ext>
                    </a:extLst>
                  </p:cNvPr>
                  <p:cNvSpPr/>
                  <p:nvPr/>
                </p:nvSpPr>
                <p:spPr>
                  <a:xfrm>
                    <a:off x="5579401" y="3965550"/>
                    <a:ext cx="1085560" cy="20248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97" name="Straight Connector 96">
                    <a:extLst>
                      <a:ext uri="{FF2B5EF4-FFF2-40B4-BE49-F238E27FC236}">
                        <a16:creationId xmlns:a16="http://schemas.microsoft.com/office/drawing/2014/main" id="{85E47C7E-469C-5F48-A973-3919D5B11E2A}"/>
                      </a:ext>
                    </a:extLst>
                  </p:cNvPr>
                  <p:cNvCxnSpPr>
                    <a:cxnSpLocks/>
                  </p:cNvCxnSpPr>
                  <p:nvPr/>
                </p:nvCxnSpPr>
                <p:spPr>
                  <a:xfrm>
                    <a:off x="5579400" y="5245358"/>
                    <a:ext cx="1085561"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99" name="Round Single Corner Rectangle 98">
                    <a:extLst>
                      <a:ext uri="{FF2B5EF4-FFF2-40B4-BE49-F238E27FC236}">
                        <a16:creationId xmlns:a16="http://schemas.microsoft.com/office/drawing/2014/main" id="{E9EAE67B-0F1E-354A-895D-25941243FF0D}"/>
                      </a:ext>
                    </a:extLst>
                  </p:cNvPr>
                  <p:cNvSpPr/>
                  <p:nvPr/>
                </p:nvSpPr>
                <p:spPr>
                  <a:xfrm>
                    <a:off x="5786776" y="5266418"/>
                    <a:ext cx="631024" cy="132898"/>
                  </a:xfrm>
                  <a:prstGeom prst="round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a:solidFill>
                          <a:schemeClr val="tx1"/>
                        </a:solidFill>
                      </a:rPr>
                      <a:t>eBPF</a:t>
                    </a:r>
                    <a:r>
                      <a:rPr lang="en-US" sz="600" dirty="0">
                        <a:solidFill>
                          <a:schemeClr val="tx1"/>
                        </a:solidFill>
                      </a:rPr>
                      <a:t> Map</a:t>
                    </a:r>
                  </a:p>
                </p:txBody>
              </p:sp>
              <p:sp>
                <p:nvSpPr>
                  <p:cNvPr id="100" name="Round Single Corner Rectangle 99">
                    <a:extLst>
                      <a:ext uri="{FF2B5EF4-FFF2-40B4-BE49-F238E27FC236}">
                        <a16:creationId xmlns:a16="http://schemas.microsoft.com/office/drawing/2014/main" id="{FC55260D-8FBF-3044-8168-CEBDBCEBB2CC}"/>
                      </a:ext>
                    </a:extLst>
                  </p:cNvPr>
                  <p:cNvSpPr/>
                  <p:nvPr/>
                </p:nvSpPr>
                <p:spPr>
                  <a:xfrm>
                    <a:off x="5786776" y="5760535"/>
                    <a:ext cx="704468" cy="229890"/>
                  </a:xfrm>
                  <a:prstGeom prst="round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XDP/</a:t>
                    </a:r>
                    <a:r>
                      <a:rPr lang="en-US" sz="800" dirty="0" err="1">
                        <a:solidFill>
                          <a:schemeClr val="tx1"/>
                        </a:solidFill>
                      </a:rPr>
                      <a:t>eBPF</a:t>
                    </a:r>
                    <a:endParaRPr lang="en-US" sz="800" dirty="0">
                      <a:solidFill>
                        <a:schemeClr val="tx1"/>
                      </a:solidFill>
                    </a:endParaRPr>
                  </a:p>
                </p:txBody>
              </p:sp>
              <p:sp>
                <p:nvSpPr>
                  <p:cNvPr id="101" name="Rectangle 100">
                    <a:extLst>
                      <a:ext uri="{FF2B5EF4-FFF2-40B4-BE49-F238E27FC236}">
                        <a16:creationId xmlns:a16="http://schemas.microsoft.com/office/drawing/2014/main" id="{47016080-9BAC-6949-BE45-4F6945331521}"/>
                      </a:ext>
                    </a:extLst>
                  </p:cNvPr>
                  <p:cNvSpPr/>
                  <p:nvPr/>
                </p:nvSpPr>
                <p:spPr>
                  <a:xfrm>
                    <a:off x="5619003" y="4181247"/>
                    <a:ext cx="764453" cy="22989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Arion Agent</a:t>
                    </a:r>
                  </a:p>
                </p:txBody>
              </p:sp>
            </p:grpSp>
            <p:grpSp>
              <p:nvGrpSpPr>
                <p:cNvPr id="67" name="Group 66">
                  <a:extLst>
                    <a:ext uri="{FF2B5EF4-FFF2-40B4-BE49-F238E27FC236}">
                      <a16:creationId xmlns:a16="http://schemas.microsoft.com/office/drawing/2014/main" id="{24A4254D-730E-C14D-B13A-5A6336A1A232}"/>
                    </a:ext>
                  </a:extLst>
                </p:cNvPr>
                <p:cNvGrpSpPr/>
                <p:nvPr/>
              </p:nvGrpSpPr>
              <p:grpSpPr>
                <a:xfrm>
                  <a:off x="5652045" y="3965550"/>
                  <a:ext cx="1085561" cy="2024875"/>
                  <a:chOff x="5579400" y="3965550"/>
                  <a:chExt cx="1085561" cy="2024875"/>
                </a:xfrm>
              </p:grpSpPr>
              <p:sp>
                <p:nvSpPr>
                  <p:cNvPr id="91" name="Rectangle 90">
                    <a:extLst>
                      <a:ext uri="{FF2B5EF4-FFF2-40B4-BE49-F238E27FC236}">
                        <a16:creationId xmlns:a16="http://schemas.microsoft.com/office/drawing/2014/main" id="{578EDA16-BA70-514F-AB07-8436EE4DBA58}"/>
                      </a:ext>
                    </a:extLst>
                  </p:cNvPr>
                  <p:cNvSpPr/>
                  <p:nvPr/>
                </p:nvSpPr>
                <p:spPr>
                  <a:xfrm>
                    <a:off x="5579401" y="3965550"/>
                    <a:ext cx="1085560" cy="20248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92" name="Straight Connector 91">
                    <a:extLst>
                      <a:ext uri="{FF2B5EF4-FFF2-40B4-BE49-F238E27FC236}">
                        <a16:creationId xmlns:a16="http://schemas.microsoft.com/office/drawing/2014/main" id="{29749A76-B571-D649-9E16-61E207000CE1}"/>
                      </a:ext>
                    </a:extLst>
                  </p:cNvPr>
                  <p:cNvCxnSpPr>
                    <a:cxnSpLocks/>
                  </p:cNvCxnSpPr>
                  <p:nvPr/>
                </p:nvCxnSpPr>
                <p:spPr>
                  <a:xfrm>
                    <a:off x="5579400" y="5245358"/>
                    <a:ext cx="1085561"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93" name="Round Single Corner Rectangle 92">
                    <a:extLst>
                      <a:ext uri="{FF2B5EF4-FFF2-40B4-BE49-F238E27FC236}">
                        <a16:creationId xmlns:a16="http://schemas.microsoft.com/office/drawing/2014/main" id="{5AAD7917-DD07-D24A-A53A-8E7A3732CF26}"/>
                      </a:ext>
                    </a:extLst>
                  </p:cNvPr>
                  <p:cNvSpPr/>
                  <p:nvPr/>
                </p:nvSpPr>
                <p:spPr>
                  <a:xfrm>
                    <a:off x="5801977" y="5259243"/>
                    <a:ext cx="644728" cy="132898"/>
                  </a:xfrm>
                  <a:prstGeom prst="round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a:solidFill>
                          <a:schemeClr val="tx1"/>
                        </a:solidFill>
                      </a:rPr>
                      <a:t>eBPF</a:t>
                    </a:r>
                    <a:r>
                      <a:rPr lang="en-US" sz="700" dirty="0">
                        <a:solidFill>
                          <a:schemeClr val="tx1"/>
                        </a:solidFill>
                      </a:rPr>
                      <a:t> Maps</a:t>
                    </a:r>
                  </a:p>
                </p:txBody>
              </p:sp>
              <p:sp>
                <p:nvSpPr>
                  <p:cNvPr id="94" name="Round Single Corner Rectangle 93">
                    <a:extLst>
                      <a:ext uri="{FF2B5EF4-FFF2-40B4-BE49-F238E27FC236}">
                        <a16:creationId xmlns:a16="http://schemas.microsoft.com/office/drawing/2014/main" id="{682AA851-68C3-E044-B693-DF8772EFF7E7}"/>
                      </a:ext>
                    </a:extLst>
                  </p:cNvPr>
                  <p:cNvSpPr/>
                  <p:nvPr/>
                </p:nvSpPr>
                <p:spPr>
                  <a:xfrm>
                    <a:off x="5786776" y="5760535"/>
                    <a:ext cx="704468" cy="229890"/>
                  </a:xfrm>
                  <a:prstGeom prst="round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XDP/</a:t>
                    </a:r>
                    <a:r>
                      <a:rPr lang="en-US" sz="800" dirty="0" err="1">
                        <a:solidFill>
                          <a:schemeClr val="tx1"/>
                        </a:solidFill>
                      </a:rPr>
                      <a:t>eBPF</a:t>
                    </a:r>
                    <a:endParaRPr lang="en-US" sz="800" dirty="0">
                      <a:solidFill>
                        <a:schemeClr val="tx1"/>
                      </a:solidFill>
                    </a:endParaRPr>
                  </a:p>
                </p:txBody>
              </p:sp>
              <p:sp>
                <p:nvSpPr>
                  <p:cNvPr id="95" name="Rectangle 94">
                    <a:extLst>
                      <a:ext uri="{FF2B5EF4-FFF2-40B4-BE49-F238E27FC236}">
                        <a16:creationId xmlns:a16="http://schemas.microsoft.com/office/drawing/2014/main" id="{D0747C17-D1E4-B346-8E5D-D2F7AF6BDD30}"/>
                      </a:ext>
                    </a:extLst>
                  </p:cNvPr>
                  <p:cNvSpPr/>
                  <p:nvPr/>
                </p:nvSpPr>
                <p:spPr>
                  <a:xfrm>
                    <a:off x="5639440" y="4169705"/>
                    <a:ext cx="759721" cy="22989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Arion Agent</a:t>
                    </a:r>
                  </a:p>
                </p:txBody>
              </p:sp>
            </p:grpSp>
            <p:sp>
              <p:nvSpPr>
                <p:cNvPr id="68" name="TextBox 67">
                  <a:extLst>
                    <a:ext uri="{FF2B5EF4-FFF2-40B4-BE49-F238E27FC236}">
                      <a16:creationId xmlns:a16="http://schemas.microsoft.com/office/drawing/2014/main" id="{8A1DE323-5D67-FB46-8761-E8EF8D3FC50F}"/>
                    </a:ext>
                  </a:extLst>
                </p:cNvPr>
                <p:cNvSpPr txBox="1"/>
                <p:nvPr/>
              </p:nvSpPr>
              <p:spPr>
                <a:xfrm>
                  <a:off x="6966016" y="2670598"/>
                  <a:ext cx="1037463" cy="230832"/>
                </a:xfrm>
                <a:prstGeom prst="rect">
                  <a:avLst/>
                </a:prstGeom>
                <a:solidFill>
                  <a:srgbClr val="00B0F0"/>
                </a:solidFill>
              </p:spPr>
              <p:txBody>
                <a:bodyPr wrap="square" rtlCol="0">
                  <a:spAutoFit/>
                </a:bodyPr>
                <a:lstStyle/>
                <a:p>
                  <a:r>
                    <a:rPr lang="en-US" sz="900" dirty="0"/>
                    <a:t>Arion Controller</a:t>
                  </a:r>
                </a:p>
              </p:txBody>
            </p:sp>
            <p:sp>
              <p:nvSpPr>
                <p:cNvPr id="69" name="Rectangle 68">
                  <a:extLst>
                    <a:ext uri="{FF2B5EF4-FFF2-40B4-BE49-F238E27FC236}">
                      <a16:creationId xmlns:a16="http://schemas.microsoft.com/office/drawing/2014/main" id="{D2EFAB4D-1D18-1A46-8E3C-881BCE14CB48}"/>
                    </a:ext>
                  </a:extLst>
                </p:cNvPr>
                <p:cNvSpPr/>
                <p:nvPr/>
              </p:nvSpPr>
              <p:spPr>
                <a:xfrm>
                  <a:off x="5692120" y="1776903"/>
                  <a:ext cx="545555" cy="151998"/>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API</a:t>
                  </a:r>
                </a:p>
              </p:txBody>
            </p:sp>
            <p:sp>
              <p:nvSpPr>
                <p:cNvPr id="70" name="TextBox 69">
                  <a:extLst>
                    <a:ext uri="{FF2B5EF4-FFF2-40B4-BE49-F238E27FC236}">
                      <a16:creationId xmlns:a16="http://schemas.microsoft.com/office/drawing/2014/main" id="{2D91FA3A-BAB3-D84B-9403-8163AEF5D18F}"/>
                    </a:ext>
                  </a:extLst>
                </p:cNvPr>
                <p:cNvSpPr txBox="1"/>
                <p:nvPr/>
              </p:nvSpPr>
              <p:spPr>
                <a:xfrm>
                  <a:off x="7267061" y="1826652"/>
                  <a:ext cx="829751" cy="236277"/>
                </a:xfrm>
                <a:prstGeom prst="rect">
                  <a:avLst/>
                </a:prstGeom>
                <a:noFill/>
              </p:spPr>
              <p:txBody>
                <a:bodyPr wrap="square" rtlCol="0">
                  <a:spAutoFit/>
                </a:bodyPr>
                <a:lstStyle/>
                <a:p>
                  <a:r>
                    <a:rPr lang="en-US" sz="900" dirty="0" err="1">
                      <a:solidFill>
                        <a:srgbClr val="00B050"/>
                      </a:solidFill>
                    </a:rPr>
                    <a:t>ArionMaster</a:t>
                  </a:r>
                  <a:endParaRPr lang="en-US" sz="900" dirty="0">
                    <a:solidFill>
                      <a:srgbClr val="00B050"/>
                    </a:solidFill>
                  </a:endParaRPr>
                </a:p>
              </p:txBody>
            </p:sp>
            <p:sp>
              <p:nvSpPr>
                <p:cNvPr id="71" name="Rectangle 70">
                  <a:extLst>
                    <a:ext uri="{FF2B5EF4-FFF2-40B4-BE49-F238E27FC236}">
                      <a16:creationId xmlns:a16="http://schemas.microsoft.com/office/drawing/2014/main" id="{5466702C-085D-A642-ADAA-732EF5C78ED8}"/>
                    </a:ext>
                  </a:extLst>
                </p:cNvPr>
                <p:cNvSpPr/>
                <p:nvPr/>
              </p:nvSpPr>
              <p:spPr>
                <a:xfrm>
                  <a:off x="5665322" y="1316652"/>
                  <a:ext cx="719712" cy="22989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err="1"/>
                    <a:t>Arionctl</a:t>
                  </a:r>
                  <a:endParaRPr lang="en-US" sz="1000" dirty="0"/>
                </a:p>
              </p:txBody>
            </p:sp>
            <p:cxnSp>
              <p:nvCxnSpPr>
                <p:cNvPr id="72" name="Straight Arrow Connector 71">
                  <a:extLst>
                    <a:ext uri="{FF2B5EF4-FFF2-40B4-BE49-F238E27FC236}">
                      <a16:creationId xmlns:a16="http://schemas.microsoft.com/office/drawing/2014/main" id="{360901AB-7526-D547-82A7-7EC35C74EF13}"/>
                    </a:ext>
                  </a:extLst>
                </p:cNvPr>
                <p:cNvCxnSpPr>
                  <a:cxnSpLocks/>
                  <a:stCxn id="68" idx="2"/>
                  <a:endCxn id="95" idx="0"/>
                </p:cNvCxnSpPr>
                <p:nvPr/>
              </p:nvCxnSpPr>
              <p:spPr>
                <a:xfrm flipH="1">
                  <a:off x="6091947" y="2901430"/>
                  <a:ext cx="1392801" cy="1268275"/>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3BF5FD9E-8D10-3046-BCAF-37052CF96DAE}"/>
                    </a:ext>
                  </a:extLst>
                </p:cNvPr>
                <p:cNvCxnSpPr>
                  <a:cxnSpLocks/>
                  <a:stCxn id="68" idx="2"/>
                  <a:endCxn id="101" idx="0"/>
                </p:cNvCxnSpPr>
                <p:nvPr/>
              </p:nvCxnSpPr>
              <p:spPr>
                <a:xfrm flipH="1">
                  <a:off x="7372764" y="2901430"/>
                  <a:ext cx="111984" cy="1279817"/>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F1069607-7702-0342-B1CD-ACA07BCF6B7A}"/>
                    </a:ext>
                  </a:extLst>
                </p:cNvPr>
                <p:cNvSpPr/>
                <p:nvPr/>
              </p:nvSpPr>
              <p:spPr>
                <a:xfrm>
                  <a:off x="5579401" y="3862552"/>
                  <a:ext cx="4691833" cy="2152827"/>
                </a:xfrm>
                <a:prstGeom prst="rect">
                  <a:avLst/>
                </a:prstGeom>
                <a:noFill/>
                <a:ln>
                  <a:solidFill>
                    <a:srgbClr val="00B0F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cxnSp>
              <p:nvCxnSpPr>
                <p:cNvPr id="75" name="Straight Arrow Connector 74">
                  <a:extLst>
                    <a:ext uri="{FF2B5EF4-FFF2-40B4-BE49-F238E27FC236}">
                      <a16:creationId xmlns:a16="http://schemas.microsoft.com/office/drawing/2014/main" id="{E5F657FC-6F5E-F747-9D9F-05D344A4E750}"/>
                    </a:ext>
                  </a:extLst>
                </p:cNvPr>
                <p:cNvCxnSpPr>
                  <a:cxnSpLocks/>
                  <a:stCxn id="68" idx="2"/>
                  <a:endCxn id="106" idx="0"/>
                </p:cNvCxnSpPr>
                <p:nvPr/>
              </p:nvCxnSpPr>
              <p:spPr>
                <a:xfrm>
                  <a:off x="7484748" y="2901430"/>
                  <a:ext cx="2004627" cy="1280585"/>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A7F78280-E260-374D-A068-7DFCDF1BC0A9}"/>
                    </a:ext>
                  </a:extLst>
                </p:cNvPr>
                <p:cNvSpPr txBox="1"/>
                <p:nvPr/>
              </p:nvSpPr>
              <p:spPr>
                <a:xfrm>
                  <a:off x="5579401" y="5022060"/>
                  <a:ext cx="577402" cy="184666"/>
                </a:xfrm>
                <a:prstGeom prst="rect">
                  <a:avLst/>
                </a:prstGeom>
                <a:noFill/>
              </p:spPr>
              <p:txBody>
                <a:bodyPr wrap="none" rtlCol="0">
                  <a:spAutoFit/>
                </a:bodyPr>
                <a:lstStyle/>
                <a:p>
                  <a:r>
                    <a:rPr lang="en-US" sz="600" dirty="0"/>
                    <a:t>User Space</a:t>
                  </a:r>
                </a:p>
              </p:txBody>
            </p:sp>
            <p:sp>
              <p:nvSpPr>
                <p:cNvPr id="77" name="TextBox 76">
                  <a:extLst>
                    <a:ext uri="{FF2B5EF4-FFF2-40B4-BE49-F238E27FC236}">
                      <a16:creationId xmlns:a16="http://schemas.microsoft.com/office/drawing/2014/main" id="{9714F3D3-A0B5-DA41-8665-BEFB097192F1}"/>
                    </a:ext>
                  </a:extLst>
                </p:cNvPr>
                <p:cNvSpPr txBox="1"/>
                <p:nvPr/>
              </p:nvSpPr>
              <p:spPr>
                <a:xfrm>
                  <a:off x="5583116" y="5250450"/>
                  <a:ext cx="644728" cy="184666"/>
                </a:xfrm>
                <a:prstGeom prst="rect">
                  <a:avLst/>
                </a:prstGeom>
                <a:noFill/>
              </p:spPr>
              <p:txBody>
                <a:bodyPr wrap="none" rtlCol="0">
                  <a:spAutoFit/>
                </a:bodyPr>
                <a:lstStyle/>
                <a:p>
                  <a:r>
                    <a:rPr lang="en-US" sz="600" dirty="0"/>
                    <a:t>Kernel Space</a:t>
                  </a:r>
                </a:p>
              </p:txBody>
            </p:sp>
            <p:sp>
              <p:nvSpPr>
                <p:cNvPr id="78" name="TextBox 77">
                  <a:extLst>
                    <a:ext uri="{FF2B5EF4-FFF2-40B4-BE49-F238E27FC236}">
                      <a16:creationId xmlns:a16="http://schemas.microsoft.com/office/drawing/2014/main" id="{F05124CF-4278-F341-8A9F-25541AA356A7}"/>
                    </a:ext>
                  </a:extLst>
                </p:cNvPr>
                <p:cNvSpPr txBox="1"/>
                <p:nvPr/>
              </p:nvSpPr>
              <p:spPr>
                <a:xfrm>
                  <a:off x="5783137" y="2125651"/>
                  <a:ext cx="1026733" cy="230832"/>
                </a:xfrm>
                <a:prstGeom prst="rect">
                  <a:avLst/>
                </a:prstGeom>
                <a:solidFill>
                  <a:srgbClr val="00B0F0"/>
                </a:solidFill>
              </p:spPr>
              <p:txBody>
                <a:bodyPr wrap="square" rtlCol="0">
                  <a:spAutoFit/>
                </a:bodyPr>
                <a:lstStyle/>
                <a:p>
                  <a:r>
                    <a:rPr lang="en-US" sz="900" dirty="0"/>
                    <a:t>Arion Converter </a:t>
                  </a:r>
                </a:p>
              </p:txBody>
            </p:sp>
            <p:sp>
              <p:nvSpPr>
                <p:cNvPr id="80" name="TextBox 79">
                  <a:extLst>
                    <a:ext uri="{FF2B5EF4-FFF2-40B4-BE49-F238E27FC236}">
                      <a16:creationId xmlns:a16="http://schemas.microsoft.com/office/drawing/2014/main" id="{90133F99-CAB8-594C-A294-CF1F35BF6ED2}"/>
                    </a:ext>
                  </a:extLst>
                </p:cNvPr>
                <p:cNvSpPr txBox="1"/>
                <p:nvPr/>
              </p:nvSpPr>
              <p:spPr>
                <a:xfrm>
                  <a:off x="5772407" y="2678745"/>
                  <a:ext cx="1037463" cy="230832"/>
                </a:xfrm>
                <a:prstGeom prst="rect">
                  <a:avLst/>
                </a:prstGeom>
                <a:solidFill>
                  <a:srgbClr val="00B0F0"/>
                </a:solidFill>
              </p:spPr>
              <p:txBody>
                <a:bodyPr wrap="square" rtlCol="0">
                  <a:spAutoFit/>
                </a:bodyPr>
                <a:lstStyle/>
                <a:p>
                  <a:r>
                    <a:rPr lang="en-US" sz="900" dirty="0"/>
                    <a:t>Arion Collector</a:t>
                  </a:r>
                </a:p>
              </p:txBody>
            </p:sp>
            <p:sp>
              <p:nvSpPr>
                <p:cNvPr id="82" name="TextBox 81">
                  <a:extLst>
                    <a:ext uri="{FF2B5EF4-FFF2-40B4-BE49-F238E27FC236}">
                      <a16:creationId xmlns:a16="http://schemas.microsoft.com/office/drawing/2014/main" id="{168CBE63-4EE5-A445-A386-84E042A6CF76}"/>
                    </a:ext>
                  </a:extLst>
                </p:cNvPr>
                <p:cNvSpPr txBox="1"/>
                <p:nvPr/>
              </p:nvSpPr>
              <p:spPr>
                <a:xfrm>
                  <a:off x="6977310" y="2137430"/>
                  <a:ext cx="918841" cy="230832"/>
                </a:xfrm>
                <a:prstGeom prst="rect">
                  <a:avLst/>
                </a:prstGeom>
                <a:solidFill>
                  <a:srgbClr val="00B0F0"/>
                </a:solidFill>
              </p:spPr>
              <p:txBody>
                <a:bodyPr wrap="square" rtlCol="0">
                  <a:spAutoFit/>
                </a:bodyPr>
                <a:lstStyle/>
                <a:p>
                  <a:r>
                    <a:rPr lang="en-US" sz="900" dirty="0"/>
                    <a:t>Arion Storage</a:t>
                  </a:r>
                </a:p>
              </p:txBody>
            </p:sp>
            <p:cxnSp>
              <p:nvCxnSpPr>
                <p:cNvPr id="84" name="Straight Connector 83">
                  <a:extLst>
                    <a:ext uri="{FF2B5EF4-FFF2-40B4-BE49-F238E27FC236}">
                      <a16:creationId xmlns:a16="http://schemas.microsoft.com/office/drawing/2014/main" id="{6202001D-F9D5-654B-8035-A29BEBD61FED}"/>
                    </a:ext>
                  </a:extLst>
                </p:cNvPr>
                <p:cNvCxnSpPr>
                  <a:cxnSpLocks/>
                </p:cNvCxnSpPr>
                <p:nvPr/>
              </p:nvCxnSpPr>
              <p:spPr>
                <a:xfrm>
                  <a:off x="8155093" y="4977987"/>
                  <a:ext cx="819574" cy="0"/>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C889E588-A037-594C-82F6-1A465C29A31E}"/>
                    </a:ext>
                  </a:extLst>
                </p:cNvPr>
                <p:cNvCxnSpPr>
                  <a:cxnSpLocks/>
                </p:cNvCxnSpPr>
                <p:nvPr/>
              </p:nvCxnSpPr>
              <p:spPr>
                <a:xfrm flipH="1">
                  <a:off x="6032696" y="2915419"/>
                  <a:ext cx="228156" cy="1280481"/>
                </a:xfrm>
                <a:prstGeom prst="straightConnector1">
                  <a:avLst/>
                </a:prstGeom>
                <a:ln>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C92CE9A-865B-1D4A-B3EC-1CB8325B017E}"/>
                    </a:ext>
                  </a:extLst>
                </p:cNvPr>
                <p:cNvCxnSpPr>
                  <a:cxnSpLocks/>
                </p:cNvCxnSpPr>
                <p:nvPr/>
              </p:nvCxnSpPr>
              <p:spPr>
                <a:xfrm>
                  <a:off x="6260852" y="2909577"/>
                  <a:ext cx="1058550" cy="1253604"/>
                </a:xfrm>
                <a:prstGeom prst="straightConnector1">
                  <a:avLst/>
                </a:prstGeom>
                <a:ln>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EE0DE1BA-0C3A-9A4A-98FA-4F682A4B7215}"/>
                    </a:ext>
                  </a:extLst>
                </p:cNvPr>
                <p:cNvCxnSpPr>
                  <a:cxnSpLocks/>
                  <a:endCxn id="106" idx="0"/>
                </p:cNvCxnSpPr>
                <p:nvPr/>
              </p:nvCxnSpPr>
              <p:spPr>
                <a:xfrm>
                  <a:off x="6260852" y="2909577"/>
                  <a:ext cx="3228523" cy="1272438"/>
                </a:xfrm>
                <a:prstGeom prst="straightConnector1">
                  <a:avLst/>
                </a:prstGeom>
                <a:ln>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F4011A1D-D1AA-AF46-950D-F885A8A804BC}"/>
                    </a:ext>
                  </a:extLst>
                </p:cNvPr>
                <p:cNvSpPr txBox="1"/>
                <p:nvPr/>
              </p:nvSpPr>
              <p:spPr>
                <a:xfrm>
                  <a:off x="8184729" y="1257566"/>
                  <a:ext cx="1890326" cy="338554"/>
                </a:xfrm>
                <a:prstGeom prst="rect">
                  <a:avLst/>
                </a:prstGeom>
                <a:noFill/>
              </p:spPr>
              <p:txBody>
                <a:bodyPr wrap="none" rtlCol="0">
                  <a:spAutoFit/>
                </a:bodyPr>
                <a:lstStyle/>
                <a:p>
                  <a:r>
                    <a:rPr lang="en-US" sz="1600" dirty="0"/>
                    <a:t>Arion Architecture</a:t>
                  </a:r>
                </a:p>
              </p:txBody>
            </p:sp>
          </p:grpSp>
          <p:sp>
            <p:nvSpPr>
              <p:cNvPr id="53" name="TextBox 52">
                <a:extLst>
                  <a:ext uri="{FF2B5EF4-FFF2-40B4-BE49-F238E27FC236}">
                    <a16:creationId xmlns:a16="http://schemas.microsoft.com/office/drawing/2014/main" id="{5B400BC7-F41A-7E4C-8361-1B33778782A7}"/>
                  </a:ext>
                </a:extLst>
              </p:cNvPr>
              <p:cNvSpPr txBox="1"/>
              <p:nvPr/>
            </p:nvSpPr>
            <p:spPr>
              <a:xfrm>
                <a:off x="2326295" y="4166217"/>
                <a:ext cx="895023" cy="275789"/>
              </a:xfrm>
              <a:prstGeom prst="rect">
                <a:avLst/>
              </a:prstGeom>
              <a:noFill/>
            </p:spPr>
            <p:txBody>
              <a:bodyPr wrap="square" rtlCol="0">
                <a:spAutoFit/>
              </a:bodyPr>
              <a:lstStyle/>
              <a:p>
                <a:r>
                  <a:rPr lang="en-US" sz="900" dirty="0" err="1">
                    <a:solidFill>
                      <a:srgbClr val="00B050"/>
                    </a:solidFill>
                  </a:rPr>
                  <a:t>ArionWing</a:t>
                </a:r>
                <a:endParaRPr lang="en-US" sz="900" dirty="0">
                  <a:solidFill>
                    <a:srgbClr val="00B050"/>
                  </a:solidFill>
                </a:endParaRPr>
              </a:p>
            </p:txBody>
          </p:sp>
          <p:sp>
            <p:nvSpPr>
              <p:cNvPr id="55" name="TextBox 54">
                <a:extLst>
                  <a:ext uri="{FF2B5EF4-FFF2-40B4-BE49-F238E27FC236}">
                    <a16:creationId xmlns:a16="http://schemas.microsoft.com/office/drawing/2014/main" id="{E64557B0-EFFF-CC40-A90B-0DF8A95594AE}"/>
                  </a:ext>
                </a:extLst>
              </p:cNvPr>
              <p:cNvSpPr txBox="1"/>
              <p:nvPr/>
            </p:nvSpPr>
            <p:spPr>
              <a:xfrm>
                <a:off x="3960005" y="4178199"/>
                <a:ext cx="918202" cy="275789"/>
              </a:xfrm>
              <a:prstGeom prst="rect">
                <a:avLst/>
              </a:prstGeom>
              <a:noFill/>
            </p:spPr>
            <p:txBody>
              <a:bodyPr wrap="square" rtlCol="0">
                <a:spAutoFit/>
              </a:bodyPr>
              <a:lstStyle/>
              <a:p>
                <a:r>
                  <a:rPr lang="en-US" sz="900" dirty="0" err="1">
                    <a:solidFill>
                      <a:srgbClr val="00B050"/>
                    </a:solidFill>
                  </a:rPr>
                  <a:t>ArionWing</a:t>
                </a:r>
                <a:endParaRPr lang="en-US" sz="900" dirty="0">
                  <a:solidFill>
                    <a:srgbClr val="00B050"/>
                  </a:solidFill>
                </a:endParaRPr>
              </a:p>
            </p:txBody>
          </p:sp>
          <p:sp>
            <p:nvSpPr>
              <p:cNvPr id="58" name="TextBox 57">
                <a:extLst>
                  <a:ext uri="{FF2B5EF4-FFF2-40B4-BE49-F238E27FC236}">
                    <a16:creationId xmlns:a16="http://schemas.microsoft.com/office/drawing/2014/main" id="{80CC423C-16F6-C548-B23D-BB7421F68222}"/>
                  </a:ext>
                </a:extLst>
              </p:cNvPr>
              <p:cNvSpPr txBox="1"/>
              <p:nvPr/>
            </p:nvSpPr>
            <p:spPr>
              <a:xfrm>
                <a:off x="6695348" y="4162797"/>
                <a:ext cx="975642" cy="275789"/>
              </a:xfrm>
              <a:prstGeom prst="rect">
                <a:avLst/>
              </a:prstGeom>
              <a:noFill/>
            </p:spPr>
            <p:txBody>
              <a:bodyPr wrap="square" rtlCol="0">
                <a:spAutoFit/>
              </a:bodyPr>
              <a:lstStyle/>
              <a:p>
                <a:r>
                  <a:rPr lang="en-US" sz="900" dirty="0" err="1">
                    <a:solidFill>
                      <a:srgbClr val="00B050"/>
                    </a:solidFill>
                  </a:rPr>
                  <a:t>ArionWing</a:t>
                </a:r>
                <a:endParaRPr lang="en-US" sz="900" dirty="0">
                  <a:solidFill>
                    <a:srgbClr val="00B050"/>
                  </a:solidFill>
                </a:endParaRPr>
              </a:p>
            </p:txBody>
          </p:sp>
        </p:grpSp>
        <p:cxnSp>
          <p:nvCxnSpPr>
            <p:cNvPr id="54" name="Straight Arrow Connector 53">
              <a:extLst>
                <a:ext uri="{FF2B5EF4-FFF2-40B4-BE49-F238E27FC236}">
                  <a16:creationId xmlns:a16="http://schemas.microsoft.com/office/drawing/2014/main" id="{92A91BF8-B4AD-EE48-A065-FFBDFA5E4D2E}"/>
                </a:ext>
              </a:extLst>
            </p:cNvPr>
            <p:cNvCxnSpPr>
              <a:cxnSpLocks/>
            </p:cNvCxnSpPr>
            <p:nvPr/>
          </p:nvCxnSpPr>
          <p:spPr>
            <a:xfrm flipH="1">
              <a:off x="3713998" y="1833774"/>
              <a:ext cx="1969250" cy="10814"/>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D46B3DFE-C495-794C-A51F-DEACC594C6AE}"/>
                </a:ext>
              </a:extLst>
            </p:cNvPr>
            <p:cNvCxnSpPr>
              <a:cxnSpLocks/>
              <a:stCxn id="14" idx="2"/>
              <a:endCxn id="5" idx="0"/>
            </p:cNvCxnSpPr>
            <p:nvPr/>
          </p:nvCxnSpPr>
          <p:spPr>
            <a:xfrm flipH="1">
              <a:off x="1445760" y="2611361"/>
              <a:ext cx="1182458" cy="1322438"/>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6C1A1849-97B5-7D42-AB3E-63A5206C77FB}"/>
                </a:ext>
              </a:extLst>
            </p:cNvPr>
            <p:cNvCxnSpPr>
              <a:cxnSpLocks/>
              <a:stCxn id="4" idx="0"/>
            </p:cNvCxnSpPr>
            <p:nvPr/>
          </p:nvCxnSpPr>
          <p:spPr>
            <a:xfrm flipH="1" flipV="1">
              <a:off x="2578757" y="2623245"/>
              <a:ext cx="1509940" cy="1342306"/>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38C9283-4D26-5C4D-99AC-23288FDD8874}"/>
                </a:ext>
              </a:extLst>
            </p:cNvPr>
            <p:cNvCxnSpPr/>
            <p:nvPr/>
          </p:nvCxnSpPr>
          <p:spPr>
            <a:xfrm>
              <a:off x="1199256" y="6341533"/>
              <a:ext cx="9235440" cy="0"/>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3DCC15C-751A-C946-BBEE-CCF641EF3B80}"/>
                </a:ext>
              </a:extLst>
            </p:cNvPr>
            <p:cNvCxnSpPr/>
            <p:nvPr/>
          </p:nvCxnSpPr>
          <p:spPr>
            <a:xfrm>
              <a:off x="1905000" y="5990425"/>
              <a:ext cx="0" cy="342642"/>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28A5F8F8-8E33-4144-9749-814B471C7BDA}"/>
                </a:ext>
              </a:extLst>
            </p:cNvPr>
            <p:cNvCxnSpPr/>
            <p:nvPr/>
          </p:nvCxnSpPr>
          <p:spPr>
            <a:xfrm>
              <a:off x="4605867" y="5990425"/>
              <a:ext cx="0" cy="342642"/>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879A0833-09F0-E34E-94A7-B3E7258953C6}"/>
                </a:ext>
              </a:extLst>
            </p:cNvPr>
            <p:cNvCxnSpPr>
              <a:cxnSpLocks/>
            </p:cNvCxnSpPr>
            <p:nvPr/>
          </p:nvCxnSpPr>
          <p:spPr>
            <a:xfrm>
              <a:off x="7668706" y="5900328"/>
              <a:ext cx="0" cy="432739"/>
            </a:xfrm>
            <a:prstGeom prst="line">
              <a:avLst/>
            </a:prstGeom>
            <a:ln w="12700"/>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DD0425CE-9730-3042-A970-34755369AC55}"/>
                </a:ext>
              </a:extLst>
            </p:cNvPr>
            <p:cNvCxnSpPr>
              <a:cxnSpLocks/>
            </p:cNvCxnSpPr>
            <p:nvPr/>
          </p:nvCxnSpPr>
          <p:spPr>
            <a:xfrm>
              <a:off x="6238452" y="5908794"/>
              <a:ext cx="0" cy="432739"/>
            </a:xfrm>
            <a:prstGeom prst="line">
              <a:avLst/>
            </a:prstGeom>
            <a:ln w="12700"/>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152C6A17-168C-CE48-BEB8-B175DF2E317C}"/>
                </a:ext>
              </a:extLst>
            </p:cNvPr>
            <p:cNvCxnSpPr>
              <a:cxnSpLocks/>
            </p:cNvCxnSpPr>
            <p:nvPr/>
          </p:nvCxnSpPr>
          <p:spPr>
            <a:xfrm>
              <a:off x="9865445" y="5924706"/>
              <a:ext cx="0" cy="432739"/>
            </a:xfrm>
            <a:prstGeom prst="line">
              <a:avLst/>
            </a:prstGeom>
            <a:ln w="12700"/>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70F79A03-84E2-274E-880F-406476F38C96}"/>
                </a:ext>
              </a:extLst>
            </p:cNvPr>
            <p:cNvSpPr txBox="1"/>
            <p:nvPr/>
          </p:nvSpPr>
          <p:spPr>
            <a:xfrm>
              <a:off x="2466828" y="6125163"/>
              <a:ext cx="1040670" cy="246221"/>
            </a:xfrm>
            <a:prstGeom prst="rect">
              <a:avLst/>
            </a:prstGeom>
            <a:noFill/>
          </p:spPr>
          <p:txBody>
            <a:bodyPr wrap="none" rtlCol="0">
              <a:spAutoFit/>
            </a:bodyPr>
            <a:lstStyle/>
            <a:p>
              <a:r>
                <a:rPr lang="en-US" sz="1000" dirty="0" err="1"/>
                <a:t>VxLan</a:t>
              </a:r>
              <a:r>
                <a:rPr lang="en-US" sz="1000" dirty="0"/>
                <a:t>/Geneve</a:t>
              </a:r>
            </a:p>
          </p:txBody>
        </p:sp>
      </p:grpSp>
    </p:spTree>
    <p:extLst>
      <p:ext uri="{BB962C8B-B14F-4D97-AF65-F5344CB8AC3E}">
        <p14:creationId xmlns:p14="http://schemas.microsoft.com/office/powerpoint/2010/main" val="287231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2DFC8C-F385-5148-85A4-6173630C6062}"/>
              </a:ext>
            </a:extLst>
          </p:cNvPr>
          <p:cNvSpPr txBox="1"/>
          <p:nvPr/>
        </p:nvSpPr>
        <p:spPr>
          <a:xfrm>
            <a:off x="699248" y="632674"/>
            <a:ext cx="3368936" cy="400110"/>
          </a:xfrm>
          <a:prstGeom prst="rect">
            <a:avLst/>
          </a:prstGeom>
          <a:noFill/>
        </p:spPr>
        <p:txBody>
          <a:bodyPr wrap="none" rtlCol="0">
            <a:spAutoFit/>
          </a:bodyPr>
          <a:lstStyle/>
          <a:p>
            <a:r>
              <a:rPr lang="en-US" sz="2000" b="1" dirty="0">
                <a:latin typeface="+mj-lt"/>
              </a:rPr>
              <a:t>4 Key Arion DP Characteristics  </a:t>
            </a:r>
          </a:p>
        </p:txBody>
      </p:sp>
      <p:sp>
        <p:nvSpPr>
          <p:cNvPr id="17" name="TextBox 16">
            <a:extLst>
              <a:ext uri="{FF2B5EF4-FFF2-40B4-BE49-F238E27FC236}">
                <a16:creationId xmlns:a16="http://schemas.microsoft.com/office/drawing/2014/main" id="{A150B5BD-D1FA-914F-AD61-59E1634975E0}"/>
              </a:ext>
            </a:extLst>
          </p:cNvPr>
          <p:cNvSpPr txBox="1"/>
          <p:nvPr/>
        </p:nvSpPr>
        <p:spPr>
          <a:xfrm>
            <a:off x="699248" y="1364478"/>
            <a:ext cx="8704728" cy="4524315"/>
          </a:xfrm>
          <a:prstGeom prst="rect">
            <a:avLst/>
          </a:prstGeom>
          <a:noFill/>
          <a:ln>
            <a:solidFill>
              <a:srgbClr val="00B0F0"/>
            </a:solidFill>
          </a:ln>
        </p:spPr>
        <p:txBody>
          <a:bodyPr wrap="square" rtlCol="0">
            <a:spAutoFit/>
          </a:bodyPr>
          <a:lstStyle/>
          <a:p>
            <a:pPr marL="342900" indent="-342900">
              <a:buFont typeface="+mj-lt"/>
              <a:buAutoNum type="arabicPeriod"/>
            </a:pPr>
            <a:r>
              <a:rPr lang="en-US" dirty="0"/>
              <a:t>Fast packet processing </a:t>
            </a:r>
          </a:p>
          <a:p>
            <a:pPr marL="800100" lvl="1" indent="-342900">
              <a:buFont typeface="Arial" panose="020B0604020202020204" pitchFamily="34" charset="0"/>
              <a:buChar char="•"/>
            </a:pPr>
            <a:r>
              <a:rPr lang="en-US" dirty="0"/>
              <a:t>XDP/</a:t>
            </a:r>
            <a:r>
              <a:rPr lang="en-US" dirty="0" err="1"/>
              <a:t>eBPF</a:t>
            </a:r>
            <a:endParaRPr lang="en-US" dirty="0"/>
          </a:p>
          <a:p>
            <a:pPr marL="800100" lvl="1" indent="-342900">
              <a:buFont typeface="Arial" panose="020B0604020202020204" pitchFamily="34" charset="0"/>
              <a:buChar char="•"/>
            </a:pPr>
            <a:r>
              <a:rPr lang="en-US" dirty="0"/>
              <a:t>P4</a:t>
            </a:r>
          </a:p>
          <a:p>
            <a:pPr marL="800100" lvl="1" indent="-342900">
              <a:buFont typeface="Arial" panose="020B0604020202020204" pitchFamily="34" charset="0"/>
              <a:buChar char="•"/>
            </a:pPr>
            <a:r>
              <a:rPr lang="en-US" dirty="0"/>
              <a:t>Software-hardware combination</a:t>
            </a:r>
          </a:p>
          <a:p>
            <a:pPr marL="342900" indent="-342900">
              <a:buFont typeface="+mj-lt"/>
              <a:buAutoNum type="arabicPeriod"/>
            </a:pPr>
            <a:endParaRPr lang="en-US" dirty="0"/>
          </a:p>
          <a:p>
            <a:pPr marL="342900" indent="-342900">
              <a:buFont typeface="+mj-lt"/>
              <a:buAutoNum type="arabicPeriod"/>
            </a:pPr>
            <a:r>
              <a:rPr lang="en-US" dirty="0"/>
              <a:t>High efficiency, high resource usage</a:t>
            </a:r>
          </a:p>
          <a:p>
            <a:pPr marL="800100" lvl="1" indent="-342900">
              <a:buFont typeface="Arial" panose="020B0604020202020204" pitchFamily="34" charset="0"/>
              <a:buChar char="•"/>
            </a:pPr>
            <a:r>
              <a:rPr lang="en-US" dirty="0"/>
              <a:t>DP direct path notification</a:t>
            </a:r>
          </a:p>
          <a:p>
            <a:pPr marL="800100" lvl="1" indent="-342900">
              <a:buFont typeface="Arial" panose="020B0604020202020204" pitchFamily="34" charset="0"/>
              <a:buChar char="•"/>
            </a:pPr>
            <a:r>
              <a:rPr lang="en-US" dirty="0"/>
              <a:t>Consistent hashing</a:t>
            </a:r>
          </a:p>
          <a:p>
            <a:pPr marL="800100" lvl="1" indent="-342900">
              <a:buFont typeface="+mj-lt"/>
              <a:buAutoNum type="arabicPeriod"/>
            </a:pPr>
            <a:endParaRPr lang="en-US" dirty="0"/>
          </a:p>
          <a:p>
            <a:pPr marL="342900" indent="-342900">
              <a:buFont typeface="+mj-lt"/>
              <a:buAutoNum type="arabicPeriod"/>
            </a:pPr>
            <a:r>
              <a:rPr lang="en-US" dirty="0"/>
              <a:t>Resiliency and flexibility</a:t>
            </a:r>
          </a:p>
          <a:p>
            <a:pPr marL="800100" lvl="1" indent="-342900">
              <a:buFont typeface="Arial" panose="020B0604020202020204" pitchFamily="34" charset="0"/>
              <a:buChar char="•"/>
            </a:pPr>
            <a:r>
              <a:rPr lang="en-US" dirty="0"/>
              <a:t>Arion wings formed in group, sustain multiple Arion wing failure</a:t>
            </a:r>
          </a:p>
          <a:p>
            <a:pPr marL="800100" lvl="1" indent="-342900">
              <a:buFont typeface="Arial" panose="020B0604020202020204" pitchFamily="34" charset="0"/>
              <a:buChar char="•"/>
            </a:pPr>
            <a:r>
              <a:rPr lang="en-US" dirty="0"/>
              <a:t>Fall-back process in user space to handle all ”other” flows</a:t>
            </a:r>
          </a:p>
          <a:p>
            <a:pPr marL="800100" lvl="1" indent="-342900">
              <a:buFont typeface="Arial" panose="020B0604020202020204" pitchFamily="34" charset="0"/>
              <a:buChar char="•"/>
            </a:pPr>
            <a:r>
              <a:rPr lang="en-US" dirty="0"/>
              <a:t>XDP-redirect can also handle messed up CN routing</a:t>
            </a:r>
          </a:p>
          <a:p>
            <a:pPr marL="800100" lvl="1" indent="-342900">
              <a:buFont typeface="+mj-lt"/>
              <a:buAutoNum type="arabicPeriod"/>
            </a:pPr>
            <a:endParaRPr lang="en-US" dirty="0"/>
          </a:p>
          <a:p>
            <a:pPr marL="342900" indent="-342900">
              <a:buFont typeface="+mj-lt"/>
              <a:buAutoNum type="arabicPeriod"/>
            </a:pPr>
            <a:r>
              <a:rPr lang="en-US" dirty="0"/>
              <a:t>Programmable, extendable</a:t>
            </a:r>
          </a:p>
          <a:p>
            <a:pPr marL="800100" lvl="1" indent="-342900">
              <a:buFont typeface="Arial" panose="020B0604020202020204" pitchFamily="34" charset="0"/>
              <a:buChar char="•"/>
            </a:pPr>
            <a:r>
              <a:rPr lang="en-US" dirty="0"/>
              <a:t>P4/</a:t>
            </a:r>
            <a:r>
              <a:rPr lang="en-US" dirty="0" err="1"/>
              <a:t>eBPF</a:t>
            </a:r>
            <a:endParaRPr lang="en-US" dirty="0"/>
          </a:p>
        </p:txBody>
      </p:sp>
    </p:spTree>
    <p:extLst>
      <p:ext uri="{BB962C8B-B14F-4D97-AF65-F5344CB8AC3E}">
        <p14:creationId xmlns:p14="http://schemas.microsoft.com/office/powerpoint/2010/main" val="132618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DB6D436-203C-214A-9961-3DD9ED621773}"/>
              </a:ext>
            </a:extLst>
          </p:cNvPr>
          <p:cNvGraphicFramePr>
            <a:graphicFrameLocks noGrp="1"/>
          </p:cNvGraphicFramePr>
          <p:nvPr>
            <p:extLst>
              <p:ext uri="{D42A27DB-BD31-4B8C-83A1-F6EECF244321}">
                <p14:modId xmlns:p14="http://schemas.microsoft.com/office/powerpoint/2010/main" val="4144863901"/>
              </p:ext>
            </p:extLst>
          </p:nvPr>
        </p:nvGraphicFramePr>
        <p:xfrm>
          <a:off x="699248" y="5048075"/>
          <a:ext cx="10551458" cy="1351573"/>
        </p:xfrm>
        <a:graphic>
          <a:graphicData uri="http://schemas.openxmlformats.org/drawingml/2006/table">
            <a:tbl>
              <a:tblPr/>
              <a:tblGrid>
                <a:gridCol w="2614181">
                  <a:extLst>
                    <a:ext uri="{9D8B030D-6E8A-4147-A177-3AD203B41FA5}">
                      <a16:colId xmlns:a16="http://schemas.microsoft.com/office/drawing/2014/main" val="2827166980"/>
                    </a:ext>
                  </a:extLst>
                </a:gridCol>
                <a:gridCol w="2645759">
                  <a:extLst>
                    <a:ext uri="{9D8B030D-6E8A-4147-A177-3AD203B41FA5}">
                      <a16:colId xmlns:a16="http://schemas.microsoft.com/office/drawing/2014/main" val="1781314680"/>
                    </a:ext>
                  </a:extLst>
                </a:gridCol>
                <a:gridCol w="2645759">
                  <a:extLst>
                    <a:ext uri="{9D8B030D-6E8A-4147-A177-3AD203B41FA5}">
                      <a16:colId xmlns:a16="http://schemas.microsoft.com/office/drawing/2014/main" val="2379288433"/>
                    </a:ext>
                  </a:extLst>
                </a:gridCol>
                <a:gridCol w="2645759">
                  <a:extLst>
                    <a:ext uri="{9D8B030D-6E8A-4147-A177-3AD203B41FA5}">
                      <a16:colId xmlns:a16="http://schemas.microsoft.com/office/drawing/2014/main" val="2488593751"/>
                    </a:ext>
                  </a:extLst>
                </a:gridCol>
              </a:tblGrid>
              <a:tr h="258509">
                <a:tc>
                  <a:txBody>
                    <a:bodyPr/>
                    <a:lstStyle/>
                    <a:p>
                      <a:r>
                        <a:rPr lang="en-US" sz="900" b="1" dirty="0">
                          <a:effectLst/>
                        </a:rPr>
                        <a:t>Map Name</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FFFFF"/>
                    </a:solidFill>
                  </a:tcPr>
                </a:tc>
                <a:tc>
                  <a:txBody>
                    <a:bodyPr/>
                    <a:lstStyle/>
                    <a:p>
                      <a:r>
                        <a:rPr lang="en-US" sz="900" b="1">
                          <a:effectLst/>
                        </a:rPr>
                        <a:t>Scope</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FFFFF"/>
                    </a:solidFill>
                  </a:tcPr>
                </a:tc>
                <a:tc>
                  <a:txBody>
                    <a:bodyPr/>
                    <a:lstStyle/>
                    <a:p>
                      <a:r>
                        <a:rPr lang="en-US" sz="900" b="1">
                          <a:effectLst/>
                        </a:rPr>
                        <a:t>Default Limit</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FFFFF"/>
                    </a:solidFill>
                  </a:tcPr>
                </a:tc>
                <a:tc>
                  <a:txBody>
                    <a:bodyPr/>
                    <a:lstStyle/>
                    <a:p>
                      <a:r>
                        <a:rPr lang="en-US" sz="900" b="1">
                          <a:effectLst/>
                        </a:rPr>
                        <a:t>Scale Implications</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FFFFF"/>
                    </a:solidFill>
                  </a:tcPr>
                </a:tc>
                <a:extLst>
                  <a:ext uri="{0D108BD9-81ED-4DB2-BD59-A6C34878D82A}">
                    <a16:rowId xmlns:a16="http://schemas.microsoft.com/office/drawing/2014/main" val="2575803965"/>
                  </a:ext>
                </a:extLst>
              </a:tr>
              <a:tr h="380961">
                <a:tc>
                  <a:txBody>
                    <a:bodyPr/>
                    <a:lstStyle/>
                    <a:p>
                      <a:pPr fontAlgn="ctr"/>
                      <a:r>
                        <a:rPr lang="en-US" sz="900" dirty="0">
                          <a:effectLst/>
                        </a:rPr>
                        <a:t>Connection Tracking</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dirty="0">
                          <a:effectLst/>
                        </a:rPr>
                        <a:t>node or endpoint</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rPr>
                        <a:t>1M TCP/256k UDP</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rPr>
                        <a:t>Max 1M concurrent TCP connections, max 256k expected UDP answers</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395711462"/>
                  </a:ext>
                </a:extLst>
              </a:tr>
              <a:tr h="258509">
                <a:tc>
                  <a:txBody>
                    <a:bodyPr/>
                    <a:lstStyle/>
                    <a:p>
                      <a:pPr fontAlgn="ctr"/>
                      <a:r>
                        <a:rPr lang="en-US" sz="900" dirty="0">
                          <a:effectLst/>
                        </a:rPr>
                        <a:t>NAT</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FFFFF"/>
                    </a:solidFill>
                  </a:tcPr>
                </a:tc>
                <a:tc>
                  <a:txBody>
                    <a:bodyPr/>
                    <a:lstStyle/>
                    <a:p>
                      <a:pPr fontAlgn="ctr"/>
                      <a:r>
                        <a:rPr lang="en-US" sz="900" dirty="0">
                          <a:effectLst/>
                        </a:rPr>
                        <a:t>node</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FFFFF"/>
                    </a:solidFill>
                  </a:tcPr>
                </a:tc>
                <a:tc>
                  <a:txBody>
                    <a:bodyPr/>
                    <a:lstStyle/>
                    <a:p>
                      <a:pPr fontAlgn="ctr"/>
                      <a:r>
                        <a:rPr lang="en-US" sz="900" dirty="0">
                          <a:effectLst/>
                        </a:rPr>
                        <a:t>512k</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FFFFF"/>
                    </a:solidFill>
                  </a:tcPr>
                </a:tc>
                <a:tc>
                  <a:txBody>
                    <a:bodyPr/>
                    <a:lstStyle/>
                    <a:p>
                      <a:pPr fontAlgn="ctr"/>
                      <a:r>
                        <a:rPr lang="en-US" sz="900">
                          <a:effectLst/>
                        </a:rPr>
                        <a:t>Max 512k NAT entries</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FFFFF"/>
                    </a:solidFill>
                  </a:tcPr>
                </a:tc>
                <a:extLst>
                  <a:ext uri="{0D108BD9-81ED-4DB2-BD59-A6C34878D82A}">
                    <a16:rowId xmlns:a16="http://schemas.microsoft.com/office/drawing/2014/main" val="1638604346"/>
                  </a:ext>
                </a:extLst>
              </a:tr>
              <a:tr h="345733">
                <a:tc>
                  <a:txBody>
                    <a:bodyPr/>
                    <a:lstStyle/>
                    <a:p>
                      <a:pPr fontAlgn="ctr"/>
                      <a:r>
                        <a:rPr lang="en-US" sz="900" dirty="0">
                          <a:effectLst/>
                        </a:rPr>
                        <a:t>Neighbor Table</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dirty="0">
                          <a:effectLst/>
                        </a:rPr>
                        <a:t>node</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dirty="0">
                          <a:effectLst/>
                        </a:rPr>
                        <a:t>512k</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dirty="0">
                          <a:effectLst/>
                        </a:rPr>
                        <a:t>Max 512k neighbor entries</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42447238"/>
                  </a:ext>
                </a:extLst>
              </a:tr>
            </a:tbl>
          </a:graphicData>
        </a:graphic>
      </p:graphicFrame>
      <p:sp>
        <p:nvSpPr>
          <p:cNvPr id="6" name="TextBox 5">
            <a:extLst>
              <a:ext uri="{FF2B5EF4-FFF2-40B4-BE49-F238E27FC236}">
                <a16:creationId xmlns:a16="http://schemas.microsoft.com/office/drawing/2014/main" id="{DFC5D3AD-A9D9-0942-BAD3-600873F340F8}"/>
              </a:ext>
            </a:extLst>
          </p:cNvPr>
          <p:cNvSpPr txBox="1"/>
          <p:nvPr/>
        </p:nvSpPr>
        <p:spPr>
          <a:xfrm>
            <a:off x="699248" y="6514592"/>
            <a:ext cx="1828799" cy="246221"/>
          </a:xfrm>
          <a:prstGeom prst="rect">
            <a:avLst/>
          </a:prstGeom>
          <a:noFill/>
        </p:spPr>
        <p:txBody>
          <a:bodyPr wrap="square" rtlCol="0">
            <a:spAutoFit/>
          </a:bodyPr>
          <a:lstStyle/>
          <a:p>
            <a:r>
              <a:rPr lang="en-US" sz="1000" b="1" dirty="0"/>
              <a:t>Cilium default </a:t>
            </a:r>
            <a:r>
              <a:rPr lang="en-US" sz="1000" b="1" dirty="0" err="1"/>
              <a:t>eBPF</a:t>
            </a:r>
            <a:r>
              <a:rPr lang="en-US" sz="1000" b="1" dirty="0"/>
              <a:t> map size</a:t>
            </a:r>
          </a:p>
        </p:txBody>
      </p:sp>
      <p:sp>
        <p:nvSpPr>
          <p:cNvPr id="8" name="TextBox 7">
            <a:extLst>
              <a:ext uri="{FF2B5EF4-FFF2-40B4-BE49-F238E27FC236}">
                <a16:creationId xmlns:a16="http://schemas.microsoft.com/office/drawing/2014/main" id="{2B2DFC8C-F385-5148-85A4-6173630C6062}"/>
              </a:ext>
            </a:extLst>
          </p:cNvPr>
          <p:cNvSpPr txBox="1"/>
          <p:nvPr/>
        </p:nvSpPr>
        <p:spPr>
          <a:xfrm>
            <a:off x="675360" y="208284"/>
            <a:ext cx="3705373" cy="400110"/>
          </a:xfrm>
          <a:prstGeom prst="rect">
            <a:avLst/>
          </a:prstGeom>
          <a:noFill/>
        </p:spPr>
        <p:txBody>
          <a:bodyPr wrap="none" rtlCol="0">
            <a:spAutoFit/>
          </a:bodyPr>
          <a:lstStyle/>
          <a:p>
            <a:r>
              <a:rPr lang="en-US" sz="2000" b="1" dirty="0">
                <a:latin typeface="+mj-lt"/>
              </a:rPr>
              <a:t>Phase I target goal and constraints</a:t>
            </a:r>
          </a:p>
        </p:txBody>
      </p:sp>
      <p:sp>
        <p:nvSpPr>
          <p:cNvPr id="17" name="TextBox 16">
            <a:extLst>
              <a:ext uri="{FF2B5EF4-FFF2-40B4-BE49-F238E27FC236}">
                <a16:creationId xmlns:a16="http://schemas.microsoft.com/office/drawing/2014/main" id="{A150B5BD-D1FA-914F-AD61-59E1634975E0}"/>
              </a:ext>
            </a:extLst>
          </p:cNvPr>
          <p:cNvSpPr txBox="1"/>
          <p:nvPr/>
        </p:nvSpPr>
        <p:spPr>
          <a:xfrm>
            <a:off x="699248" y="608394"/>
            <a:ext cx="7324646" cy="4401205"/>
          </a:xfrm>
          <a:prstGeom prst="rect">
            <a:avLst/>
          </a:prstGeom>
          <a:noFill/>
          <a:ln>
            <a:solidFill>
              <a:srgbClr val="00B0F0"/>
            </a:solidFill>
          </a:ln>
        </p:spPr>
        <p:txBody>
          <a:bodyPr wrap="square" rtlCol="0">
            <a:spAutoFit/>
          </a:bodyPr>
          <a:lstStyle/>
          <a:p>
            <a:r>
              <a:rPr lang="en-US" sz="1600" b="1" i="1" dirty="0">
                <a:solidFill>
                  <a:schemeClr val="accent1"/>
                </a:solidFill>
              </a:rPr>
              <a:t>For each Arion cluster</a:t>
            </a:r>
          </a:p>
          <a:p>
            <a:r>
              <a:rPr lang="en-US" sz="1600" b="1" dirty="0"/>
              <a:t>Target support:</a:t>
            </a:r>
          </a:p>
          <a:p>
            <a:r>
              <a:rPr lang="en-US" sz="1600" dirty="0"/>
              <a:t>	Compute Node: 100K         	VMs: 2M</a:t>
            </a:r>
          </a:p>
          <a:p>
            <a:r>
              <a:rPr lang="en-US" sz="1600" dirty="0"/>
              <a:t>	VNI: 20    			Flow rules: Neighbor rules </a:t>
            </a:r>
          </a:p>
          <a:p>
            <a:r>
              <a:rPr lang="en-US" sz="1600" dirty="0"/>
              <a:t>           	Mapping rules: </a:t>
            </a:r>
            <a:r>
              <a:rPr lang="en-US" sz="1600" dirty="0" err="1"/>
              <a:t>dstip+vni</a:t>
            </a:r>
            <a:r>
              <a:rPr lang="en-US" sz="1600" dirty="0"/>
              <a:t> -&gt; CN IP,  total rule capacity: 2M(?)</a:t>
            </a:r>
          </a:p>
          <a:p>
            <a:r>
              <a:rPr lang="en-US" sz="1600" b="1" dirty="0"/>
              <a:t>Arion Master capacity: </a:t>
            </a:r>
          </a:p>
          <a:p>
            <a:r>
              <a:rPr lang="en-US" sz="1600" dirty="0"/>
              <a:t>	256G physical memory, 1T disk</a:t>
            </a:r>
          </a:p>
          <a:p>
            <a:r>
              <a:rPr lang="en-US" sz="1600" b="1" dirty="0" err="1"/>
              <a:t>ArionWing</a:t>
            </a:r>
            <a:r>
              <a:rPr lang="en-US" sz="1600" b="1" dirty="0"/>
              <a:t> capacity:</a:t>
            </a:r>
          </a:p>
          <a:p>
            <a:r>
              <a:rPr lang="en-US" sz="1600" dirty="0"/>
              <a:t>	100G Nic card, 32G physical memory, 512G disk,</a:t>
            </a:r>
          </a:p>
          <a:p>
            <a:r>
              <a:rPr lang="en-US" sz="1600" dirty="0"/>
              <a:t>	12(24) </a:t>
            </a:r>
            <a:r>
              <a:rPr lang="en-US" sz="1600" dirty="0" err="1"/>
              <a:t>ArionWings</a:t>
            </a:r>
            <a:endParaRPr lang="en-US" sz="1600" dirty="0"/>
          </a:p>
          <a:p>
            <a:r>
              <a:rPr lang="en-US" sz="1600" dirty="0"/>
              <a:t>	Multiple </a:t>
            </a:r>
            <a:r>
              <a:rPr lang="en-US" sz="1600" dirty="0" err="1"/>
              <a:t>eBPF</a:t>
            </a:r>
            <a:r>
              <a:rPr lang="en-US" sz="1600" dirty="0"/>
              <a:t> tables in each </a:t>
            </a:r>
            <a:r>
              <a:rPr lang="en-US" sz="1600" dirty="0" err="1"/>
              <a:t>ArionWing</a:t>
            </a:r>
            <a:r>
              <a:rPr lang="en-US" sz="1600" dirty="0"/>
              <a:t>, each </a:t>
            </a:r>
            <a:r>
              <a:rPr lang="en-US" sz="1600" dirty="0" err="1"/>
              <a:t>ArionWing</a:t>
            </a:r>
            <a:r>
              <a:rPr lang="en-US" sz="1600" dirty="0"/>
              <a:t> covers rules for </a:t>
            </a:r>
          </a:p>
          <a:p>
            <a:r>
              <a:rPr lang="en-US" sz="1600" dirty="0"/>
              <a:t>                    25K </a:t>
            </a:r>
            <a:r>
              <a:rPr lang="en-US" sz="1600" dirty="0" err="1"/>
              <a:t>cn</a:t>
            </a:r>
            <a:r>
              <a:rPr lang="en-US" sz="1600" dirty="0"/>
              <a:t>/500k </a:t>
            </a:r>
            <a:r>
              <a:rPr lang="en-US" sz="1600" dirty="0" err="1"/>
              <a:t>vm</a:t>
            </a:r>
            <a:r>
              <a:rPr lang="en-US" sz="1600" dirty="0"/>
              <a:t>(or 12.5K </a:t>
            </a:r>
            <a:r>
              <a:rPr lang="en-US" sz="1600" dirty="0" err="1"/>
              <a:t>cn</a:t>
            </a:r>
            <a:r>
              <a:rPr lang="en-US" sz="1600" dirty="0"/>
              <a:t>/250K </a:t>
            </a:r>
            <a:r>
              <a:rPr lang="en-US" sz="1600" dirty="0" err="1"/>
              <a:t>vm</a:t>
            </a:r>
            <a:r>
              <a:rPr lang="en-US" sz="1600" dirty="0"/>
              <a:t>);  sustains multi </a:t>
            </a:r>
            <a:r>
              <a:rPr lang="en-US" sz="1600" dirty="0" err="1"/>
              <a:t>ArionWing</a:t>
            </a:r>
            <a:r>
              <a:rPr lang="en-US" sz="1600" dirty="0"/>
              <a:t> failure </a:t>
            </a:r>
          </a:p>
          <a:p>
            <a:r>
              <a:rPr lang="en-US" sz="1600" dirty="0"/>
              <a:t>	and leaves space for complex rule handling(e.g. ACL, SG, cross VPC, </a:t>
            </a:r>
            <a:r>
              <a:rPr lang="en-US" sz="1600" dirty="0" err="1"/>
              <a:t>etc</a:t>
            </a:r>
            <a:r>
              <a:rPr lang="en-US" sz="1600" dirty="0"/>
              <a:t>).</a:t>
            </a:r>
          </a:p>
          <a:p>
            <a:r>
              <a:rPr lang="en-US" sz="1600" b="1" dirty="0"/>
              <a:t>Target supported throughput capability: </a:t>
            </a:r>
          </a:p>
          <a:p>
            <a:r>
              <a:rPr lang="en-US" sz="1600" dirty="0"/>
              <a:t>	1Tbps(2TGbps) throughput and sustains temporal</a:t>
            </a:r>
            <a:r>
              <a:rPr lang="zh-CN" altLang="en-US" sz="1600" dirty="0"/>
              <a:t> </a:t>
            </a:r>
            <a:r>
              <a:rPr lang="en-US" sz="1600" dirty="0"/>
              <a:t>multiple </a:t>
            </a:r>
            <a:r>
              <a:rPr lang="en-US" sz="1600" dirty="0" err="1"/>
              <a:t>ArionWing</a:t>
            </a:r>
            <a:r>
              <a:rPr lang="en-US" sz="1600" dirty="0"/>
              <a:t> failures.</a:t>
            </a:r>
          </a:p>
          <a:p>
            <a:endParaRPr lang="en-US" sz="1200" dirty="0"/>
          </a:p>
          <a:p>
            <a:r>
              <a:rPr lang="en-US" sz="1200" b="1" dirty="0"/>
              <a:t>Notes</a:t>
            </a:r>
            <a:r>
              <a:rPr lang="en-US" sz="1200" dirty="0"/>
              <a:t>: If we use 400G Nic card, the capacity increases to 4Tbps/8Tbps in above calculations.</a:t>
            </a:r>
          </a:p>
        </p:txBody>
      </p:sp>
      <p:sp>
        <p:nvSpPr>
          <p:cNvPr id="19" name="TextBox 18">
            <a:extLst>
              <a:ext uri="{FF2B5EF4-FFF2-40B4-BE49-F238E27FC236}">
                <a16:creationId xmlns:a16="http://schemas.microsoft.com/office/drawing/2014/main" id="{D4F3CD1B-C6A5-984B-AFF9-741B9CF77505}"/>
              </a:ext>
            </a:extLst>
          </p:cNvPr>
          <p:cNvSpPr txBox="1"/>
          <p:nvPr/>
        </p:nvSpPr>
        <p:spPr>
          <a:xfrm>
            <a:off x="8023895" y="634136"/>
            <a:ext cx="3226812" cy="3877985"/>
          </a:xfrm>
          <a:prstGeom prst="rect">
            <a:avLst/>
          </a:prstGeom>
          <a:noFill/>
        </p:spPr>
        <p:txBody>
          <a:bodyPr wrap="square">
            <a:spAutoFit/>
          </a:bodyPr>
          <a:lstStyle/>
          <a:p>
            <a:r>
              <a:rPr lang="en-US" b="1" dirty="0">
                <a:latin typeface="+mj-lt"/>
              </a:rPr>
              <a:t>Notes:</a:t>
            </a:r>
          </a:p>
          <a:p>
            <a:endParaRPr lang="en-US" dirty="0">
              <a:latin typeface="+mj-lt"/>
            </a:endParaRPr>
          </a:p>
          <a:p>
            <a:r>
              <a:rPr lang="en-US" sz="1400" dirty="0">
                <a:solidFill>
                  <a:srgbClr val="00B0F0"/>
                </a:solidFill>
              </a:rPr>
              <a:t>T =  total Arion Wings(min 6) </a:t>
            </a:r>
          </a:p>
          <a:p>
            <a:r>
              <a:rPr lang="en-US" sz="1400" dirty="0">
                <a:solidFill>
                  <a:srgbClr val="00B0F0"/>
                </a:solidFill>
              </a:rPr>
              <a:t>N = Arion Wings in each group(default 3)</a:t>
            </a:r>
          </a:p>
          <a:p>
            <a:r>
              <a:rPr lang="en-US" sz="1400" dirty="0">
                <a:solidFill>
                  <a:srgbClr val="00B0F0"/>
                </a:solidFill>
              </a:rPr>
              <a:t>G = T/N, total groups(min 2)</a:t>
            </a:r>
          </a:p>
          <a:p>
            <a:endParaRPr lang="en-US" sz="1400" dirty="0"/>
          </a:p>
          <a:p>
            <a:pPr marL="342900" indent="-342900">
              <a:buAutoNum type="arabicPeriod"/>
            </a:pPr>
            <a:r>
              <a:rPr lang="en-US" sz="1400" b="1" dirty="0">
                <a:solidFill>
                  <a:srgbClr val="00B0F0"/>
                </a:solidFill>
              </a:rPr>
              <a:t>Every N Arion Wings form a group, which has the same flow control rules;</a:t>
            </a:r>
          </a:p>
          <a:p>
            <a:pPr marL="342900" indent="-342900">
              <a:buAutoNum type="arabicPeriod"/>
            </a:pPr>
            <a:r>
              <a:rPr lang="en-US" sz="1400" b="1" dirty="0">
                <a:solidFill>
                  <a:srgbClr val="00B0F0"/>
                </a:solidFill>
              </a:rPr>
              <a:t>Total flow control rules are </a:t>
            </a:r>
            <a:r>
              <a:rPr lang="en-US" sz="1400" b="1" dirty="0" err="1">
                <a:solidFill>
                  <a:srgbClr val="00B0F0"/>
                </a:solidFill>
              </a:rPr>
              <a:t>sharding</a:t>
            </a:r>
            <a:r>
              <a:rPr lang="en-US" sz="1400" b="1" dirty="0">
                <a:solidFill>
                  <a:srgbClr val="00B0F0"/>
                </a:solidFill>
              </a:rPr>
              <a:t> into G subsets.</a:t>
            </a:r>
          </a:p>
          <a:p>
            <a:pPr marL="342900" indent="-342900">
              <a:buAutoNum type="arabicPeriod"/>
            </a:pPr>
            <a:r>
              <a:rPr lang="en-US" sz="1400" dirty="0"/>
              <a:t>This is 1/10 of the designed deployment, which could have 120(240) Arion Wings with 10T(20T) bps throughput, or 40T/80Tbps with 400G Nic for 1M compute nodes in VPC.</a:t>
            </a:r>
          </a:p>
        </p:txBody>
      </p:sp>
    </p:spTree>
    <p:extLst>
      <p:ext uri="{BB962C8B-B14F-4D97-AF65-F5344CB8AC3E}">
        <p14:creationId xmlns:p14="http://schemas.microsoft.com/office/powerpoint/2010/main" val="3195068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11456E-8FCA-4643-9BE9-C23832F20952}"/>
              </a:ext>
            </a:extLst>
          </p:cNvPr>
          <p:cNvPicPr>
            <a:picLocks noChangeAspect="1"/>
          </p:cNvPicPr>
          <p:nvPr/>
        </p:nvPicPr>
        <p:blipFill>
          <a:blip r:embed="rId2"/>
          <a:stretch>
            <a:fillRect/>
          </a:stretch>
        </p:blipFill>
        <p:spPr>
          <a:xfrm>
            <a:off x="711660" y="878541"/>
            <a:ext cx="9009958" cy="5851829"/>
          </a:xfrm>
          <a:prstGeom prst="rect">
            <a:avLst/>
          </a:prstGeom>
          <a:ln>
            <a:solidFill>
              <a:srgbClr val="92D050"/>
            </a:solidFill>
          </a:ln>
        </p:spPr>
      </p:pic>
      <p:sp>
        <p:nvSpPr>
          <p:cNvPr id="2" name="TextBox 1">
            <a:extLst>
              <a:ext uri="{FF2B5EF4-FFF2-40B4-BE49-F238E27FC236}">
                <a16:creationId xmlns:a16="http://schemas.microsoft.com/office/drawing/2014/main" id="{FCFEF6A9-0897-E449-806C-80DD1E0EEFC3}"/>
              </a:ext>
            </a:extLst>
          </p:cNvPr>
          <p:cNvSpPr txBox="1"/>
          <p:nvPr/>
        </p:nvSpPr>
        <p:spPr>
          <a:xfrm>
            <a:off x="711660" y="878541"/>
            <a:ext cx="1811710" cy="369332"/>
          </a:xfrm>
          <a:prstGeom prst="rect">
            <a:avLst/>
          </a:prstGeom>
          <a:noFill/>
        </p:spPr>
        <p:txBody>
          <a:bodyPr wrap="square" rtlCol="0">
            <a:spAutoFit/>
          </a:bodyPr>
          <a:lstStyle/>
          <a:p>
            <a:r>
              <a:rPr lang="en-US" b="1" dirty="0">
                <a:solidFill>
                  <a:srgbClr val="00B050"/>
                </a:solidFill>
                <a:latin typeface="+mj-lt"/>
              </a:rPr>
              <a:t>XDP/</a:t>
            </a:r>
            <a:r>
              <a:rPr lang="en-US" b="1" dirty="0" err="1">
                <a:solidFill>
                  <a:srgbClr val="00B050"/>
                </a:solidFill>
                <a:latin typeface="+mj-lt"/>
              </a:rPr>
              <a:t>eBPF</a:t>
            </a:r>
            <a:r>
              <a:rPr lang="en-US" b="1" dirty="0">
                <a:solidFill>
                  <a:srgbClr val="00B050"/>
                </a:solidFill>
                <a:latin typeface="+mj-lt"/>
              </a:rPr>
              <a:t> basics</a:t>
            </a:r>
          </a:p>
        </p:txBody>
      </p:sp>
      <p:sp>
        <p:nvSpPr>
          <p:cNvPr id="7" name="TextBox 6">
            <a:extLst>
              <a:ext uri="{FF2B5EF4-FFF2-40B4-BE49-F238E27FC236}">
                <a16:creationId xmlns:a16="http://schemas.microsoft.com/office/drawing/2014/main" id="{EBA071FF-33E9-0540-98BC-84EC42E9A744}"/>
              </a:ext>
            </a:extLst>
          </p:cNvPr>
          <p:cNvSpPr txBox="1"/>
          <p:nvPr/>
        </p:nvSpPr>
        <p:spPr>
          <a:xfrm>
            <a:off x="711660" y="325000"/>
            <a:ext cx="2721066" cy="400110"/>
          </a:xfrm>
          <a:prstGeom prst="rect">
            <a:avLst/>
          </a:prstGeom>
          <a:noFill/>
        </p:spPr>
        <p:txBody>
          <a:bodyPr wrap="none" rtlCol="0">
            <a:spAutoFit/>
          </a:bodyPr>
          <a:lstStyle/>
          <a:p>
            <a:r>
              <a:rPr lang="en-US" sz="2000" b="1" dirty="0">
                <a:solidFill>
                  <a:srgbClr val="00B050"/>
                </a:solidFill>
                <a:latin typeface="+mj-lt"/>
              </a:rPr>
              <a:t>1. Fast Packet Processing</a:t>
            </a:r>
          </a:p>
        </p:txBody>
      </p:sp>
    </p:spTree>
    <p:extLst>
      <p:ext uri="{BB962C8B-B14F-4D97-AF65-F5344CB8AC3E}">
        <p14:creationId xmlns:p14="http://schemas.microsoft.com/office/powerpoint/2010/main" val="1019036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81927</TotalTime>
  <Words>3125</Words>
  <Application>Microsoft Macintosh PowerPoint</Application>
  <PresentationFormat>Widescreen</PresentationFormat>
  <Paragraphs>407</Paragraphs>
  <Slides>25</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Intel Clear</vt:lpstr>
      <vt:lpstr>Arial</vt:lpstr>
      <vt:lpstr>Calibri</vt:lpstr>
      <vt:lpstr>Calibri Light</vt:lpstr>
      <vt:lpstr>Office Theme</vt:lpstr>
      <vt:lpstr>Arion: An intelligent programmable data plane framework v0.3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“Potential” OpenFlow to P4 mapping steps </vt:lpstr>
      <vt:lpstr>OpenFlow to P4 mapping basic steps </vt:lpstr>
      <vt:lpstr>OpenFlow to P4 mapping next steps </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Arion: An intelligent Programmable data plane framework</dc:title>
  <dc:subject/>
  <dc:creator>Wei Yue</dc:creator>
  <cp:keywords/>
  <dc:description/>
  <cp:lastModifiedBy>Wei Yue</cp:lastModifiedBy>
  <cp:revision>275</cp:revision>
  <dcterms:created xsi:type="dcterms:W3CDTF">2021-12-03T18:23:13Z</dcterms:created>
  <dcterms:modified xsi:type="dcterms:W3CDTF">2022-06-01T15:53:33Z</dcterms:modified>
  <cp:category/>
</cp:coreProperties>
</file>