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6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12"/>
  </p:notesMasterIdLst>
  <p:sldIdLst>
    <p:sldId id="256" r:id="rId3"/>
    <p:sldId id="26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embeddedFontLst>
    <p:embeddedFont>
      <p:font typeface="Arial Narrow" panose="020B0606020202030204" pitchFamily="34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omic Sans MS" panose="030F0702030302020204" pitchFamily="66" charset="0"/>
      <p:regular r:id="rId21"/>
      <p:bold r:id="rId22"/>
      <p:italic r:id="rId23"/>
      <p:boldItalic r:id="rId24"/>
    </p:embeddedFont>
    <p:embeddedFont>
      <p:font typeface="Tahoma" panose="020B0604030504040204" pitchFamily="3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g+if0bEa4TtT4fQIMzCJqrlrIgW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ibiana Arias Valencia" initials="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customschemas.google.com/relationships/presentationmetadata" Target="metadata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4-02T16:17:05.040" idx="1">
    <p:pos x="6790" y="780"/>
    <p:text>Por favor conservar los dos colores para el título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JrzsHaw"/>
      </p:ext>
    </p:extLst>
  </p:cm>
  <p:cm authorId="0" dt="2019-04-02T16:20:12.849" idx="2">
    <p:pos x="5214" y="2201"/>
    <p:text>Para los cuerpos de texto resaltar palabras o frases importantes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JrzsHbE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4-02T16:17:05.040" idx="4">
    <p:pos x="6790" y="780"/>
    <p:text>Por favor conservar los dos colores para el título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JrzsHbU"/>
      </p:ext>
    </p:extLst>
  </p:cm>
  <p:cm authorId="0" dt="2019-04-02T16:20:12.849" idx="3">
    <p:pos x="5214" y="2201"/>
    <p:text>Para los cuerpos de texto resaltar palabras o frases importantes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JrzsHa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4-02T16:17:05.040" idx="6">
    <p:pos x="6790" y="780"/>
    <p:text>Por favor conservar los dos colores para el título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JrzsHbI"/>
      </p:ext>
    </p:extLst>
  </p:cm>
  <p:cm authorId="0" dt="2019-04-02T16:20:12.849" idx="5">
    <p:pos x="5214" y="2201"/>
    <p:text>Para los cuerpos de texto resaltar palabras o frases importantes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JrzsHa8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4-02T16:17:05.040" idx="8">
    <p:pos x="6790" y="780"/>
    <p:text>Por favor conservar los dos colores para el título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JrzsHbQ"/>
      </p:ext>
    </p:extLst>
  </p:cm>
  <p:cm authorId="0" dt="2019-04-02T16:20:12.849" idx="7">
    <p:pos x="5214" y="2201"/>
    <p:text>Para los cuerpos de texto resaltar palabras o frases importantes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JrzsHbM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4-02T16:17:05.040" idx="10">
    <p:pos x="6790" y="780"/>
    <p:text>Por favor conservar los dos colores para el título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JrzsHa4"/>
      </p:ext>
    </p:extLst>
  </p:cm>
  <p:cm authorId="0" dt="2019-04-02T16:20:12.849" idx="9">
    <p:pos x="5214" y="2201"/>
    <p:text>Para los cuerpos de texto resaltar palabras o frases importantes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JrzsHbA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4-02T16:17:05.040" idx="12">
    <p:pos x="6790" y="780"/>
    <p:text>Por favor conservar los dos colores para el título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JrzsHbY"/>
      </p:ext>
    </p:extLst>
  </p:cm>
  <p:cm authorId="0" dt="2019-04-02T16:20:12.849" idx="11">
    <p:pos x="5214" y="2201"/>
    <p:text>Para los cuerpos de texto resaltar palabras o frases importantes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JrzsHas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7015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1" name="Google Shape;81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 rot="5400000">
            <a:off x="3920332" y="-1256506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9"/>
          <p:cNvSpPr txBox="1">
            <a:spLocks noGrp="1"/>
          </p:cNvSpPr>
          <p:nvPr>
            <p:ph type="body" idx="1"/>
          </p:nvPr>
        </p:nvSpPr>
        <p:spPr>
          <a:xfrm rot="5400000">
            <a:off x="3920332" y="-1256506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3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1" name="Google Shape;4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3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3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3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comments" Target="../comments/commen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comments" Target="../comments/commen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comments" Target="../comments/comment4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comments" Target="../comments/comment5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comments" Target="../comments/comment6.xml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F11A02E9-E016-4912-A6A1-A4E60CB2D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3" name="Google Shape;163;p1"/>
          <p:cNvSpPr txBox="1"/>
          <p:nvPr/>
        </p:nvSpPr>
        <p:spPr>
          <a:xfrm>
            <a:off x="4321175" y="5008562"/>
            <a:ext cx="354965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</a:pPr>
            <a:r>
              <a:rPr lang="en-US" sz="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Código: GCO-FR-03                                                                                                             Versión 8</a:t>
            </a:r>
            <a:endParaRPr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BD4DAFA-8812-4313-B1F6-FFE9E7E4E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517" y="298984"/>
            <a:ext cx="1620960" cy="993123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BD709176-09D9-4A6E-A3FE-BDE5501EC5C8}"/>
              </a:ext>
            </a:extLst>
          </p:cNvPr>
          <p:cNvSpPr/>
          <p:nvPr/>
        </p:nvSpPr>
        <p:spPr>
          <a:xfrm>
            <a:off x="1609843" y="2967335"/>
            <a:ext cx="8972328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0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FF00"/>
                </a:solidFill>
                <a:effectLst/>
                <a:latin typeface="Comic Sans MS" panose="030F0702030302020204" pitchFamily="66" charset="0"/>
              </a:rPr>
              <a:t>Institución Educativa</a:t>
            </a:r>
          </a:p>
          <a:p>
            <a:pPr algn="ctr"/>
            <a:r>
              <a:rPr lang="es-ES" sz="60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FF00"/>
                </a:solidFill>
                <a:effectLst/>
                <a:latin typeface="Comic Sans MS" panose="030F0702030302020204" pitchFamily="66" charset="0"/>
              </a:rPr>
              <a:t>Barrio Santa Margarita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913810D-56C9-4896-9D1F-527ECCBE61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1301" y="192366"/>
            <a:ext cx="1291570" cy="12915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30EE8E2-5B08-4851-B60E-619DB956B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3" name="Google Shape;163;p1"/>
          <p:cNvSpPr txBox="1"/>
          <p:nvPr/>
        </p:nvSpPr>
        <p:spPr>
          <a:xfrm>
            <a:off x="4321175" y="5008562"/>
            <a:ext cx="354965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</a:pPr>
            <a:r>
              <a:rPr lang="en-US" sz="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Código: GCO-FR-03                                                                                                             Versión 8</a:t>
            </a:r>
            <a:endParaRPr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BD4DAFA-8812-4313-B1F6-FFE9E7E4E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517" y="298984"/>
            <a:ext cx="1620960" cy="993123"/>
          </a:xfrm>
          <a:prstGeom prst="rect">
            <a:avLst/>
          </a:prstGeom>
        </p:spPr>
      </p:pic>
      <p:sp>
        <p:nvSpPr>
          <p:cNvPr id="8" name="Google Shape;176;p4">
            <a:extLst>
              <a:ext uri="{FF2B5EF4-FFF2-40B4-BE49-F238E27FC236}">
                <a16:creationId xmlns:a16="http://schemas.microsoft.com/office/drawing/2014/main" id="{6F9E4716-0E06-408F-8476-6257CA8907B2}"/>
              </a:ext>
            </a:extLst>
          </p:cNvPr>
          <p:cNvSpPr txBox="1"/>
          <p:nvPr/>
        </p:nvSpPr>
        <p:spPr>
          <a:xfrm>
            <a:off x="1366837" y="866775"/>
            <a:ext cx="9450387" cy="132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lang="en-US" sz="80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nombreProyecto</a:t>
            </a:r>
            <a:endParaRPr dirty="0"/>
          </a:p>
        </p:txBody>
      </p:sp>
      <p:sp>
        <p:nvSpPr>
          <p:cNvPr id="11" name="Google Shape;178;p4">
            <a:extLst>
              <a:ext uri="{FF2B5EF4-FFF2-40B4-BE49-F238E27FC236}">
                <a16:creationId xmlns:a16="http://schemas.microsoft.com/office/drawing/2014/main" id="{EDD9A684-1D1E-42C1-893D-7BBBD902C37B}"/>
              </a:ext>
            </a:extLst>
          </p:cNvPr>
          <p:cNvSpPr txBox="1"/>
          <p:nvPr/>
        </p:nvSpPr>
        <p:spPr>
          <a:xfrm>
            <a:off x="933450" y="1944687"/>
            <a:ext cx="9550400" cy="49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Calibri"/>
              <a:buNone/>
            </a:pPr>
            <a:r>
              <a:rPr lang="en-US" sz="2600" b="1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Ejemplo</a:t>
            </a:r>
            <a:r>
              <a:rPr lang="en-US" sz="26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Diseño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Sistemas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Térmicos</a:t>
            </a:r>
            <a:endParaRPr dirty="0"/>
          </a:p>
        </p:txBody>
      </p:sp>
      <p:sp>
        <p:nvSpPr>
          <p:cNvPr id="12" name="Google Shape;177;p4">
            <a:extLst>
              <a:ext uri="{FF2B5EF4-FFF2-40B4-BE49-F238E27FC236}">
                <a16:creationId xmlns:a16="http://schemas.microsoft.com/office/drawing/2014/main" id="{C0AE6E2E-9170-48DD-A819-930742355C88}"/>
              </a:ext>
            </a:extLst>
          </p:cNvPr>
          <p:cNvSpPr txBox="1"/>
          <p:nvPr/>
        </p:nvSpPr>
        <p:spPr>
          <a:xfrm>
            <a:off x="1266825" y="2619375"/>
            <a:ext cx="9550400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5400"/>
              <a:buFont typeface="Calibri"/>
              <a:buNone/>
            </a:pPr>
            <a:r>
              <a:rPr lang="en-US" sz="5400" b="1" i="0" u="none" strike="noStrike" cap="none" dirty="0" err="1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Nombres</a:t>
            </a:r>
            <a:r>
              <a:rPr lang="en-US" sz="5400" b="1" i="0" u="none" strike="noStrike" cap="none" dirty="0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 de los </a:t>
            </a:r>
            <a:r>
              <a:rPr lang="en-US" sz="5400" b="1" i="0" u="none" strike="noStrike" cap="none" dirty="0" err="1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integrantes</a:t>
            </a:r>
            <a:endParaRPr dirty="0"/>
          </a:p>
        </p:txBody>
      </p:sp>
      <p:sp>
        <p:nvSpPr>
          <p:cNvPr id="13" name="Google Shape;179;p4">
            <a:extLst>
              <a:ext uri="{FF2B5EF4-FFF2-40B4-BE49-F238E27FC236}">
                <a16:creationId xmlns:a16="http://schemas.microsoft.com/office/drawing/2014/main" id="{C62F62A6-7FED-40E6-8597-6D3AE9F326FA}"/>
              </a:ext>
            </a:extLst>
          </p:cNvPr>
          <p:cNvSpPr txBox="1"/>
          <p:nvPr/>
        </p:nvSpPr>
        <p:spPr>
          <a:xfrm>
            <a:off x="596900" y="3646487"/>
            <a:ext cx="11317287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en-US" sz="2400" b="1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Institución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Educativa</a:t>
            </a:r>
            <a:r>
              <a:rPr lang="en-US" sz="2400" b="1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xxxxxxxxxxxx</a:t>
            </a:r>
            <a:r>
              <a:rPr lang="en-US" sz="24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(Favor 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reemplazar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las x por el 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nombre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la 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institución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en-US" sz="24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Especialidades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24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xxxxxxxxxx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Grado: </a:t>
            </a:r>
            <a:r>
              <a:rPr lang="en-US" sz="24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°(favor 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reemplazar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las x)</a:t>
            </a:r>
            <a:endParaRPr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CBCBA8F-8F9D-44E1-9F98-ACBF227AE4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1301" y="192366"/>
            <a:ext cx="1291570" cy="129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38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"/>
          <p:cNvSpPr txBox="1"/>
          <p:nvPr/>
        </p:nvSpPr>
        <p:spPr>
          <a:xfrm>
            <a:off x="1462087" y="1511899"/>
            <a:ext cx="923607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9A3"/>
              </a:buClr>
              <a:buSzPts val="4000"/>
              <a:buFont typeface="Arial Narrow"/>
              <a:buNone/>
            </a:pPr>
            <a:r>
              <a:rPr lang="en-US" sz="4000" b="1" i="0" u="none" strike="noStrike" cap="none" dirty="0" err="1">
                <a:solidFill>
                  <a:srgbClr val="2A99A3"/>
                </a:solidFill>
                <a:latin typeface="Arial Narrow"/>
                <a:ea typeface="Arial Narrow"/>
                <a:cs typeface="Arial Narrow"/>
                <a:sym typeface="Arial Narrow"/>
              </a:rPr>
              <a:t>Problema</a:t>
            </a:r>
            <a:r>
              <a:rPr lang="en-US" sz="4000" b="1" i="0" u="none" strike="noStrike" cap="none" dirty="0">
                <a:solidFill>
                  <a:srgbClr val="2A99A3"/>
                </a:solidFill>
                <a:latin typeface="Arial Narrow"/>
                <a:ea typeface="Arial Narrow"/>
                <a:cs typeface="Arial Narrow"/>
                <a:sym typeface="Arial Narrow"/>
              </a:rPr>
              <a:t> o </a:t>
            </a:r>
            <a:r>
              <a:rPr lang="en-US" sz="4000" b="1" i="0" u="none" strike="noStrike" cap="none" dirty="0" err="1">
                <a:solidFill>
                  <a:srgbClr val="2A99A3"/>
                </a:solidFill>
                <a:latin typeface="Arial Narrow"/>
                <a:ea typeface="Arial Narrow"/>
                <a:cs typeface="Arial Narrow"/>
                <a:sym typeface="Arial Narrow"/>
              </a:rPr>
              <a:t>necesidad</a:t>
            </a:r>
            <a:endParaRPr dirty="0"/>
          </a:p>
        </p:txBody>
      </p:sp>
      <p:sp>
        <p:nvSpPr>
          <p:cNvPr id="185" name="Google Shape;185;p5"/>
          <p:cNvSpPr txBox="1"/>
          <p:nvPr/>
        </p:nvSpPr>
        <p:spPr>
          <a:xfrm>
            <a:off x="2049462" y="2303462"/>
            <a:ext cx="8221662" cy="2509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Planteamiento y acotamiento del problema y su justificación en términos de necesidades y pertinencia.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problema o necesidad pueden ser de orden investigativo, de desarrollo, apropiación, evaluación, desarrollo de necesidades institucionales o mejora de una tecnología. También puede estar ligado a una iniciativa de emprendimiento o al desarrollo de un sistema de aplicación social o institucional. Se debe dejar claro lo que se va a hacer y por qué razón se va a hacer.</a:t>
            </a:r>
            <a:endParaRPr/>
          </a:p>
        </p:txBody>
      </p:sp>
      <p:pic>
        <p:nvPicPr>
          <p:cNvPr id="2054" name="image1.jpeg">
            <a:extLst>
              <a:ext uri="{FF2B5EF4-FFF2-40B4-BE49-F238E27FC236}">
                <a16:creationId xmlns:a16="http://schemas.microsoft.com/office/drawing/2014/main" id="{1931BEB1-4BF0-4AD3-B44D-7996245C1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1693" y="265008"/>
            <a:ext cx="1152525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7">
            <a:extLst>
              <a:ext uri="{FF2B5EF4-FFF2-40B4-BE49-F238E27FC236}">
                <a16:creationId xmlns:a16="http://schemas.microsoft.com/office/drawing/2014/main" id="{54F306DD-94B1-4F06-9F6E-B4FE97DD2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5D2112B9-80CB-4C85-A2BA-CCC066E46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9143" y="335750"/>
            <a:ext cx="5756988" cy="30777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CO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  <a:ea typeface="Tahoma" panose="020B0604030504040204" pitchFamily="34" charset="0"/>
              </a:rPr>
              <a:t>INSTITUCIÓN EDUCATIVA </a:t>
            </a:r>
            <a:r>
              <a:rPr lang="es-ES" altLang="es-CO" b="1" dirty="0">
                <a:solidFill>
                  <a:schemeClr val="tx1"/>
                </a:solidFill>
                <a:latin typeface="Comic Sans MS" panose="030F0702030302020204" pitchFamily="66" charset="0"/>
                <a:ea typeface="Tahoma" panose="020B0604030504040204" pitchFamily="34" charset="0"/>
              </a:rPr>
              <a:t>BARRIO SANTA MARGARITA</a:t>
            </a:r>
            <a:endParaRPr kumimoji="0" lang="es-ES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3665BD3-3921-48C1-9641-C03E5BBB2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913" y="189945"/>
            <a:ext cx="1152525" cy="11525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"/>
          <p:cNvSpPr txBox="1"/>
          <p:nvPr/>
        </p:nvSpPr>
        <p:spPr>
          <a:xfrm>
            <a:off x="1543050" y="979487"/>
            <a:ext cx="923607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9A3"/>
              </a:buClr>
              <a:buSzPts val="4000"/>
              <a:buFont typeface="Arial Narrow"/>
              <a:buNone/>
            </a:pPr>
            <a:r>
              <a:rPr lang="en-US" sz="4000" b="1" i="0" u="none" strike="noStrike" cap="none">
                <a:solidFill>
                  <a:srgbClr val="2A99A3"/>
                </a:solidFill>
                <a:latin typeface="Arial Narrow"/>
                <a:ea typeface="Arial Narrow"/>
                <a:cs typeface="Arial Narrow"/>
                <a:sym typeface="Arial Narrow"/>
              </a:rPr>
              <a:t>Marco teórico y estado del arte</a:t>
            </a:r>
            <a:endParaRPr/>
          </a:p>
        </p:txBody>
      </p:sp>
      <p:sp>
        <p:nvSpPr>
          <p:cNvPr id="191" name="Google Shape;191;p6"/>
          <p:cNvSpPr txBox="1"/>
          <p:nvPr/>
        </p:nvSpPr>
        <p:spPr>
          <a:xfrm>
            <a:off x="2049462" y="2303462"/>
            <a:ext cx="8221662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Abordaje breve de los principales aspectos teóricos que respaldan el proyecto (Conceptos, leyes, principios, fundamentos, etc.).  Descripción de tecnologías y desarrollos similares tomados como referente o punto de partida para ejecución del proyecto. </a:t>
            </a: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(Elaboración opcional)</a:t>
            </a:r>
            <a:endParaRPr/>
          </a:p>
        </p:txBody>
      </p:sp>
      <p:pic>
        <p:nvPicPr>
          <p:cNvPr id="10" name="image1.jpeg">
            <a:extLst>
              <a:ext uri="{FF2B5EF4-FFF2-40B4-BE49-F238E27FC236}">
                <a16:creationId xmlns:a16="http://schemas.microsoft.com/office/drawing/2014/main" id="{422754DC-23A9-48D3-8761-914E18902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1693" y="265008"/>
            <a:ext cx="1152525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8">
            <a:extLst>
              <a:ext uri="{FF2B5EF4-FFF2-40B4-BE49-F238E27FC236}">
                <a16:creationId xmlns:a16="http://schemas.microsoft.com/office/drawing/2014/main" id="{D6C84285-331D-462F-96AD-0EF003568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9143" y="335750"/>
            <a:ext cx="5756988" cy="30777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CO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  <a:ea typeface="Tahoma" panose="020B0604030504040204" pitchFamily="34" charset="0"/>
              </a:rPr>
              <a:t>INSTITUCIÓN EDUCATIVA </a:t>
            </a:r>
            <a:r>
              <a:rPr lang="es-ES" altLang="es-CO" b="1" dirty="0">
                <a:solidFill>
                  <a:schemeClr val="tx1"/>
                </a:solidFill>
                <a:latin typeface="Comic Sans MS" panose="030F0702030302020204" pitchFamily="66" charset="0"/>
                <a:ea typeface="Tahoma" panose="020B0604030504040204" pitchFamily="34" charset="0"/>
              </a:rPr>
              <a:t>BARRIO SANTA MARGARITA</a:t>
            </a:r>
            <a:endParaRPr kumimoji="0" lang="es-ES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6B57EF1-676C-4B29-BE2A-00305BEA0F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913" y="189945"/>
            <a:ext cx="1152525" cy="11525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"/>
          <p:cNvSpPr txBox="1"/>
          <p:nvPr/>
        </p:nvSpPr>
        <p:spPr>
          <a:xfrm>
            <a:off x="1543050" y="944562"/>
            <a:ext cx="92361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9A3"/>
              </a:buClr>
              <a:buSzPts val="4000"/>
              <a:buFont typeface="Arial Narrow"/>
              <a:buNone/>
            </a:pPr>
            <a:r>
              <a:rPr lang="en-US" sz="4000" b="1" i="0" u="none" strike="noStrike" cap="none">
                <a:solidFill>
                  <a:srgbClr val="2A99A3"/>
                </a:solidFill>
                <a:latin typeface="Arial Narrow"/>
                <a:ea typeface="Arial Narrow"/>
                <a:cs typeface="Arial Narrow"/>
                <a:sym typeface="Arial Narrow"/>
              </a:rPr>
              <a:t>Objetivos del proyecto</a:t>
            </a:r>
            <a:endParaRPr/>
          </a:p>
        </p:txBody>
      </p:sp>
      <p:sp>
        <p:nvSpPr>
          <p:cNvPr id="197" name="Google Shape;197;p7"/>
          <p:cNvSpPr txBox="1"/>
          <p:nvPr/>
        </p:nvSpPr>
        <p:spPr>
          <a:xfrm>
            <a:off x="741362" y="2165350"/>
            <a:ext cx="11064875" cy="433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Los objetivos son los resultados deseados que se esperan alcanzar con la ejecución de las actividades que integran un proyecto. Deben ser medibles o cuantificables, realistas, limitados en el tiempo, realizables y precisos. Con base en los objetivos se realiza la evaluación de éxito o fracaso del proyecto. Son la ruta o guía de las actividades a realizar, por lo que dan direccionalidad al proyecto.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Los objetivos deben mostrar una relación clara y consistente con la descripción del problema y, específicamente, con las preguntas o hipótesis que se quieren resolver. La formulación de objetivos claros y viables constituye una base importante para juzgar el resto de la propuesta y, además, facilita la estructuración de la metodología.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Se deben diferenciar claramente el objetivo general y los objetivos específicos.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Para plantear los objetivos se deben responder las siguientes preguntas: ¿Qué quiero hacer?, ¿Por qué lo quiero o debo hacer?, ¿Cómo lo voy a hacer?, ¿Cuando lo voy a hacer?, ¿Cómo lo voy a hacer?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Los objetivos responden a la siguiente estructura: </a:t>
            </a:r>
            <a:r>
              <a:rPr lang="en-US" sz="1800" b="0" i="1" u="none" strike="noStrike" cap="none">
                <a:solidFill>
                  <a:srgbClr val="FF0000"/>
                </a:solidFill>
                <a:latin typeface="Arial Narrow"/>
                <a:ea typeface="Arial Narrow"/>
                <a:cs typeface="Arial Narrow"/>
                <a:sym typeface="Arial Narrow"/>
              </a:rPr>
              <a:t>Verbo en infinitivo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+ </a:t>
            </a:r>
            <a:r>
              <a:rPr lang="en-US" sz="1800" b="0" i="1" u="none" strike="noStrike" cap="non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rPr>
              <a:t>Sujeto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+ </a:t>
            </a:r>
            <a:r>
              <a:rPr lang="en-US" sz="1800" b="0" i="1" u="none" strike="noStrike" cap="none">
                <a:solidFill>
                  <a:srgbClr val="FFC000"/>
                </a:solidFill>
                <a:latin typeface="Arial Narrow"/>
                <a:ea typeface="Arial Narrow"/>
                <a:cs typeface="Arial Narrow"/>
                <a:sym typeface="Arial Narrow"/>
              </a:rPr>
              <a:t>Condición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+ </a:t>
            </a:r>
            <a:r>
              <a:rPr lang="en-US" sz="1800" b="0" i="1" u="none" strike="noStrike" cap="none">
                <a:solidFill>
                  <a:srgbClr val="70AD47"/>
                </a:solidFill>
                <a:latin typeface="Arial Narrow"/>
                <a:ea typeface="Arial Narrow"/>
                <a:cs typeface="Arial Narrow"/>
                <a:sym typeface="Arial Narrow"/>
              </a:rPr>
              <a:t>Recurso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Ejemplo: </a:t>
            </a:r>
            <a:r>
              <a:rPr lang="en-US" sz="1800" b="0" i="1" u="none" strike="noStrike" cap="none">
                <a:solidFill>
                  <a:srgbClr val="FF0000"/>
                </a:solidFill>
                <a:latin typeface="Arial Narrow"/>
                <a:ea typeface="Arial Narrow"/>
                <a:cs typeface="Arial Narrow"/>
                <a:sym typeface="Arial Narrow"/>
              </a:rPr>
              <a:t>Determinar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el </a:t>
            </a:r>
            <a:r>
              <a:rPr lang="en-US" sz="1800" b="0" i="1" u="none" strike="noStrike" cap="non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rPr>
              <a:t>rango de operación estable de un motor XXX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que </a:t>
            </a:r>
            <a:r>
              <a:rPr lang="en-US" sz="1800" b="0" i="1" u="none" strike="noStrike" cap="none">
                <a:solidFill>
                  <a:srgbClr val="FFC000"/>
                </a:solidFill>
                <a:latin typeface="Arial Narrow"/>
                <a:ea typeface="Arial Narrow"/>
                <a:cs typeface="Arial Narrow"/>
                <a:sym typeface="Arial Narrow"/>
              </a:rPr>
              <a:t>utiliza gas de síntesis de bajo poder calorífico </a:t>
            </a:r>
            <a:r>
              <a:rPr lang="en-US" sz="1800" b="0" i="1" u="none" strike="noStrike" cap="none">
                <a:solidFill>
                  <a:srgbClr val="70AD47"/>
                </a:solidFill>
                <a:latin typeface="Arial Narrow"/>
                <a:ea typeface="Arial Narrow"/>
                <a:cs typeface="Arial Narrow"/>
                <a:sym typeface="Arial Narrow"/>
              </a:rPr>
              <a:t>a partir de un modelo cero dimensional con cinética química detallada </a:t>
            </a:r>
            <a:endParaRPr/>
          </a:p>
        </p:txBody>
      </p:sp>
      <p:pic>
        <p:nvPicPr>
          <p:cNvPr id="4" name="image1.jpeg">
            <a:extLst>
              <a:ext uri="{FF2B5EF4-FFF2-40B4-BE49-F238E27FC236}">
                <a16:creationId xmlns:a16="http://schemas.microsoft.com/office/drawing/2014/main" id="{D903FCB8-D613-4E3D-B811-167D9F63A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1693" y="246347"/>
            <a:ext cx="1152525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406BA81-09DA-40E7-BB5C-AD0FC2E93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913" y="189945"/>
            <a:ext cx="1152525" cy="11525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6C6C1FD-5368-4259-A0BB-5C96FB8D5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9143" y="335750"/>
            <a:ext cx="5756988" cy="30777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CO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  <a:ea typeface="Tahoma" panose="020B0604030504040204" pitchFamily="34" charset="0"/>
              </a:rPr>
              <a:t>INSTITUCIÓN EDUCATIVA </a:t>
            </a:r>
            <a:r>
              <a:rPr lang="es-ES" altLang="es-CO" b="1" dirty="0">
                <a:solidFill>
                  <a:schemeClr val="tx1"/>
                </a:solidFill>
                <a:latin typeface="Comic Sans MS" panose="030F0702030302020204" pitchFamily="66" charset="0"/>
                <a:ea typeface="Tahoma" panose="020B0604030504040204" pitchFamily="34" charset="0"/>
              </a:rPr>
              <a:t>BARRIO SANTA MARGARITA</a:t>
            </a:r>
            <a:endParaRPr kumimoji="0" lang="es-ES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"/>
          <p:cNvSpPr txBox="1"/>
          <p:nvPr/>
        </p:nvSpPr>
        <p:spPr>
          <a:xfrm>
            <a:off x="1543050" y="979487"/>
            <a:ext cx="923607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9A3"/>
              </a:buClr>
              <a:buSzPts val="4000"/>
              <a:buFont typeface="Arial Narrow"/>
              <a:buNone/>
            </a:pPr>
            <a:r>
              <a:rPr lang="en-US" sz="4000" b="1" i="0" u="none" strike="noStrike" cap="none">
                <a:solidFill>
                  <a:srgbClr val="2A99A3"/>
                </a:solidFill>
                <a:latin typeface="Arial Narrow"/>
                <a:ea typeface="Arial Narrow"/>
                <a:cs typeface="Arial Narrow"/>
                <a:sym typeface="Arial Narrow"/>
              </a:rPr>
              <a:t>Metodología </a:t>
            </a:r>
            <a:endParaRPr/>
          </a:p>
        </p:txBody>
      </p:sp>
      <p:sp>
        <p:nvSpPr>
          <p:cNvPr id="203" name="Google Shape;203;p8"/>
          <p:cNvSpPr txBox="1"/>
          <p:nvPr/>
        </p:nvSpPr>
        <p:spPr>
          <a:xfrm>
            <a:off x="2049462" y="2303462"/>
            <a:ext cx="8221662" cy="2308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Breve descripción paso a paso de las actividades que se desarrollaran para dar solución a los objetivos del proyecto. Se debe hacer una diferenciación entre los objetivos y las actividades que ayudan a dar cumplimiento a cada objetivo.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plantear una metodología se recomienda dividir el proyecto en etapas (objetivos específicos) y hacer una descripción de actividades relacionando los recursos económicos, físicos, de personal y de tiempo que son necesarios para llevarlos a cabo. También es importante considerar un entregable que por cada actividad dé cuenta del cumplimiento de esta. </a:t>
            </a:r>
            <a:endParaRPr/>
          </a:p>
        </p:txBody>
      </p:sp>
      <p:pic>
        <p:nvPicPr>
          <p:cNvPr id="6" name="image1.jpeg">
            <a:extLst>
              <a:ext uri="{FF2B5EF4-FFF2-40B4-BE49-F238E27FC236}">
                <a16:creationId xmlns:a16="http://schemas.microsoft.com/office/drawing/2014/main" id="{C8A27E87-07A8-4989-A9AD-EDD414CE5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1693" y="246347"/>
            <a:ext cx="1152525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8">
            <a:extLst>
              <a:ext uri="{FF2B5EF4-FFF2-40B4-BE49-F238E27FC236}">
                <a16:creationId xmlns:a16="http://schemas.microsoft.com/office/drawing/2014/main" id="{D1E37BA4-F02E-44E1-98B6-E524B920D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9143" y="335750"/>
            <a:ext cx="5756988" cy="30777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CO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  <a:ea typeface="Tahoma" panose="020B0604030504040204" pitchFamily="34" charset="0"/>
              </a:rPr>
              <a:t>INSTITUCIÓN EDUCATIVA </a:t>
            </a:r>
            <a:r>
              <a:rPr lang="es-ES" altLang="es-CO" b="1" dirty="0">
                <a:solidFill>
                  <a:schemeClr val="tx1"/>
                </a:solidFill>
                <a:latin typeface="Comic Sans MS" panose="030F0702030302020204" pitchFamily="66" charset="0"/>
                <a:ea typeface="Tahoma" panose="020B0604030504040204" pitchFamily="34" charset="0"/>
              </a:rPr>
              <a:t>BARRIO SANTA MARGARITA</a:t>
            </a:r>
            <a:endParaRPr kumimoji="0" lang="es-ES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CB9F062-BA97-4D0F-88C5-51F8370C2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913" y="189945"/>
            <a:ext cx="1152525" cy="11525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"/>
          <p:cNvSpPr txBox="1"/>
          <p:nvPr/>
        </p:nvSpPr>
        <p:spPr>
          <a:xfrm>
            <a:off x="1543050" y="979487"/>
            <a:ext cx="923607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9A3"/>
              </a:buClr>
              <a:buSzPts val="4000"/>
              <a:buFont typeface="Arial Narrow"/>
              <a:buNone/>
            </a:pPr>
            <a:r>
              <a:rPr lang="en-US" sz="4000" b="1" i="0" u="none" strike="noStrike" cap="none">
                <a:solidFill>
                  <a:srgbClr val="2A99A3"/>
                </a:solidFill>
                <a:latin typeface="Arial Narrow"/>
                <a:ea typeface="Arial Narrow"/>
                <a:cs typeface="Arial Narrow"/>
                <a:sym typeface="Arial Narrow"/>
              </a:rPr>
              <a:t>Resultados y productos esperados </a:t>
            </a:r>
            <a:endParaRPr/>
          </a:p>
        </p:txBody>
      </p:sp>
      <p:sp>
        <p:nvSpPr>
          <p:cNvPr id="209" name="Google Shape;209;p9"/>
          <p:cNvSpPr txBox="1"/>
          <p:nvPr/>
        </p:nvSpPr>
        <p:spPr>
          <a:xfrm>
            <a:off x="2049462" y="2303462"/>
            <a:ext cx="8221662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Descripción de posibles productos a alcanzar con el desarrollo del proyecto. Ejemplo: idea de emprendimiento, desarrollo de prototipos funcionales de 1°, 2°o 3° nivel de complejidad,  plan de medios, producciones para la Institución Educativa tales como: Periódico Institucional, Revista Institucional, mejora en las instalaciones eléctricas por ejemplo, según el programa de formación.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4" name="image1.jpeg">
            <a:extLst>
              <a:ext uri="{FF2B5EF4-FFF2-40B4-BE49-F238E27FC236}">
                <a16:creationId xmlns:a16="http://schemas.microsoft.com/office/drawing/2014/main" id="{9E09FD63-771C-4733-A200-A097B0828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1693" y="227686"/>
            <a:ext cx="1152525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674117C-01BE-44A5-A669-613A97CFE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913" y="189945"/>
            <a:ext cx="1152525" cy="1152525"/>
          </a:xfrm>
          <a:prstGeom prst="rect">
            <a:avLst/>
          </a:prstGeom>
        </p:spPr>
      </p:pic>
      <p:sp>
        <p:nvSpPr>
          <p:cNvPr id="8" name="Rectangle 8">
            <a:extLst>
              <a:ext uri="{FF2B5EF4-FFF2-40B4-BE49-F238E27FC236}">
                <a16:creationId xmlns:a16="http://schemas.microsoft.com/office/drawing/2014/main" id="{733D30FF-F315-47DB-B77A-C7BB773EA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9143" y="335750"/>
            <a:ext cx="5756988" cy="30777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CO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  <a:ea typeface="Tahoma" panose="020B0604030504040204" pitchFamily="34" charset="0"/>
              </a:rPr>
              <a:t>INSTITUCIÓN EDUCATIVA </a:t>
            </a:r>
            <a:r>
              <a:rPr lang="es-ES" altLang="es-CO" b="1" dirty="0">
                <a:solidFill>
                  <a:schemeClr val="tx1"/>
                </a:solidFill>
                <a:latin typeface="Comic Sans MS" panose="030F0702030302020204" pitchFamily="66" charset="0"/>
                <a:ea typeface="Tahoma" panose="020B0604030504040204" pitchFamily="34" charset="0"/>
              </a:rPr>
              <a:t>BARRIO SANTA MARGARITA</a:t>
            </a:r>
            <a:endParaRPr kumimoji="0" lang="es-ES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"/>
          <p:cNvSpPr txBox="1"/>
          <p:nvPr/>
        </p:nvSpPr>
        <p:spPr>
          <a:xfrm>
            <a:off x="1543050" y="979487"/>
            <a:ext cx="923607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9A3"/>
              </a:buClr>
              <a:buSzPts val="4000"/>
              <a:buFont typeface="Arial Narrow"/>
              <a:buNone/>
            </a:pPr>
            <a:r>
              <a:rPr lang="en-US" sz="4000" b="1" i="0" u="none" strike="noStrike" cap="none">
                <a:solidFill>
                  <a:srgbClr val="2A99A3"/>
                </a:solidFill>
                <a:latin typeface="Arial Narrow"/>
                <a:ea typeface="Arial Narrow"/>
                <a:cs typeface="Arial Narrow"/>
                <a:sym typeface="Arial Narrow"/>
              </a:rPr>
              <a:t>Cronograma</a:t>
            </a:r>
            <a:endParaRPr/>
          </a:p>
        </p:txBody>
      </p:sp>
      <p:sp>
        <p:nvSpPr>
          <p:cNvPr id="215" name="Google Shape;215;p10"/>
          <p:cNvSpPr txBox="1"/>
          <p:nvPr/>
        </p:nvSpPr>
        <p:spPr>
          <a:xfrm>
            <a:off x="2049462" y="2303462"/>
            <a:ext cx="8221662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Este debe ser acorde con el desarrollo de las unidades de aprendizaje de cada programa de Técnica Laboral respectivo. El cronograma será presentado de común acuerdo entre docentes y estudiantes y de acuerdo a las instrucciones de la Coordinación Académica en cada caso.</a:t>
            </a:r>
            <a:endParaRPr/>
          </a:p>
        </p:txBody>
      </p:sp>
      <p:pic>
        <p:nvPicPr>
          <p:cNvPr id="7" name="image1.jpeg">
            <a:extLst>
              <a:ext uri="{FF2B5EF4-FFF2-40B4-BE49-F238E27FC236}">
                <a16:creationId xmlns:a16="http://schemas.microsoft.com/office/drawing/2014/main" id="{861E2C40-7AE3-4698-8690-46DA20F2B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1693" y="227686"/>
            <a:ext cx="1152525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2B8FA38-113C-4B61-8B3B-A3263BE2B6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913" y="189945"/>
            <a:ext cx="1152525" cy="11525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652A317-8BC8-4FDD-9CD3-37DF1BC64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9143" y="335750"/>
            <a:ext cx="5756988" cy="30777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CO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  <a:ea typeface="Tahoma" panose="020B0604030504040204" pitchFamily="34" charset="0"/>
              </a:rPr>
              <a:t>INSTITUCIÓN EDUCATIVA </a:t>
            </a:r>
            <a:r>
              <a:rPr lang="es-ES" altLang="es-CO" b="1" dirty="0">
                <a:solidFill>
                  <a:schemeClr val="tx1"/>
                </a:solidFill>
                <a:latin typeface="Comic Sans MS" panose="030F0702030302020204" pitchFamily="66" charset="0"/>
                <a:ea typeface="Tahoma" panose="020B0604030504040204" pitchFamily="34" charset="0"/>
              </a:rPr>
              <a:t>BARRIO SANTA MARGARITA</a:t>
            </a:r>
            <a:endParaRPr kumimoji="0" lang="es-ES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"/>
          <p:cNvSpPr txBox="1"/>
          <p:nvPr/>
        </p:nvSpPr>
        <p:spPr>
          <a:xfrm>
            <a:off x="1543050" y="979487"/>
            <a:ext cx="923607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9A3"/>
              </a:buClr>
              <a:buSzPts val="4000"/>
              <a:buFont typeface="Arial Narrow"/>
              <a:buNone/>
            </a:pPr>
            <a:r>
              <a:rPr lang="en-US" sz="4000" b="1" i="0" u="none" strike="noStrike" cap="none">
                <a:solidFill>
                  <a:srgbClr val="2A99A3"/>
                </a:solidFill>
                <a:latin typeface="Arial Narrow"/>
                <a:ea typeface="Arial Narrow"/>
                <a:cs typeface="Arial Narrow"/>
                <a:sym typeface="Arial Narrow"/>
              </a:rPr>
              <a:t>Referencias. </a:t>
            </a:r>
            <a:endParaRPr/>
          </a:p>
        </p:txBody>
      </p:sp>
      <p:sp>
        <p:nvSpPr>
          <p:cNvPr id="221" name="Google Shape;221;p11"/>
          <p:cNvSpPr txBox="1"/>
          <p:nvPr/>
        </p:nvSpPr>
        <p:spPr>
          <a:xfrm>
            <a:off x="2049462" y="2303462"/>
            <a:ext cx="8221662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 de las fuentes bibliográficas que sirvieron de apoyo para la construcción y desarrollo de la propuesta (mínimo 5 referencias). Utilizar formato APA. </a:t>
            </a:r>
            <a:endParaRPr/>
          </a:p>
        </p:txBody>
      </p:sp>
      <p:pic>
        <p:nvPicPr>
          <p:cNvPr id="222" name="Google Shape;222;p11" descr="Expotecnológica – Sitio de la IUPascual Bravo, dedicado a la ..."/>
          <p:cNvPicPr preferRelativeResize="0"/>
          <p:nvPr/>
        </p:nvPicPr>
        <p:blipFill rotWithShape="1">
          <a:blip r:embed="rId3">
            <a:alphaModFix/>
          </a:blip>
          <a:srcRect l="20263" r="19745"/>
          <a:stretch/>
        </p:blipFill>
        <p:spPr>
          <a:xfrm>
            <a:off x="10779125" y="1560512"/>
            <a:ext cx="1385887" cy="893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1.jpeg">
            <a:extLst>
              <a:ext uri="{FF2B5EF4-FFF2-40B4-BE49-F238E27FC236}">
                <a16:creationId xmlns:a16="http://schemas.microsoft.com/office/drawing/2014/main" id="{E77E567B-E0DD-4632-9436-CA01543DE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1693" y="227686"/>
            <a:ext cx="1152525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A9B6D40-11B6-49F7-9D38-CE2B6F202A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913" y="189945"/>
            <a:ext cx="1152525" cy="1152525"/>
          </a:xfrm>
          <a:prstGeom prst="rect">
            <a:avLst/>
          </a:prstGeom>
        </p:spPr>
      </p:pic>
      <p:sp>
        <p:nvSpPr>
          <p:cNvPr id="10" name="Rectangle 8">
            <a:extLst>
              <a:ext uri="{FF2B5EF4-FFF2-40B4-BE49-F238E27FC236}">
                <a16:creationId xmlns:a16="http://schemas.microsoft.com/office/drawing/2014/main" id="{6BE34B1B-14F7-4042-869A-CD3D15D26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9143" y="335750"/>
            <a:ext cx="5756988" cy="30777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CO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  <a:ea typeface="Tahoma" panose="020B0604030504040204" pitchFamily="34" charset="0"/>
              </a:rPr>
              <a:t>INSTITUCIÓN EDUCATIVA </a:t>
            </a:r>
            <a:r>
              <a:rPr lang="es-ES" altLang="es-CO" b="1" dirty="0">
                <a:solidFill>
                  <a:schemeClr val="tx1"/>
                </a:solidFill>
                <a:latin typeface="Comic Sans MS" panose="030F0702030302020204" pitchFamily="66" charset="0"/>
                <a:ea typeface="Tahoma" panose="020B0604030504040204" pitchFamily="34" charset="0"/>
              </a:rPr>
              <a:t>BARRIO SANTA MARGARITA</a:t>
            </a:r>
            <a:endParaRPr kumimoji="0" lang="es-ES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706</Words>
  <Application>Microsoft Office PowerPoint</Application>
  <PresentationFormat>Panorámica</PresentationFormat>
  <Paragraphs>39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Tahoma</vt:lpstr>
      <vt:lpstr>Comic Sans MS</vt:lpstr>
      <vt:lpstr>Calibri</vt:lpstr>
      <vt:lpstr>Arial</vt:lpstr>
      <vt:lpstr>Arial Narrow</vt:lpstr>
      <vt:lpstr>1_Office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Jonathan Ochoa Villegas</dc:creator>
  <cp:lastModifiedBy>Lenovo</cp:lastModifiedBy>
  <cp:revision>7</cp:revision>
  <dcterms:created xsi:type="dcterms:W3CDTF">2018-04-11T11:26:00Z</dcterms:created>
  <dcterms:modified xsi:type="dcterms:W3CDTF">2022-02-23T13:10:41Z</dcterms:modified>
</cp:coreProperties>
</file>