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9" r:id="rId2"/>
    <p:sldId id="260" r:id="rId3"/>
    <p:sldId id="257" r:id="rId4"/>
    <p:sldId id="270" r:id="rId5"/>
    <p:sldId id="287" r:id="rId6"/>
    <p:sldId id="285" r:id="rId7"/>
    <p:sldId id="288" r:id="rId8"/>
    <p:sldId id="286" r:id="rId9"/>
    <p:sldId id="297" r:id="rId10"/>
    <p:sldId id="296" r:id="rId11"/>
    <p:sldId id="271" r:id="rId12"/>
    <p:sldId id="291" r:id="rId13"/>
    <p:sldId id="261" r:id="rId14"/>
    <p:sldId id="273" r:id="rId15"/>
    <p:sldId id="294" r:id="rId16"/>
    <p:sldId id="295" r:id="rId17"/>
    <p:sldId id="262" r:id="rId18"/>
    <p:sldId id="272" r:id="rId19"/>
    <p:sldId id="263" r:id="rId20"/>
    <p:sldId id="264" r:id="rId21"/>
    <p:sldId id="277" r:id="rId22"/>
    <p:sldId id="265" r:id="rId23"/>
    <p:sldId id="276" r:id="rId24"/>
    <p:sldId id="266" r:id="rId25"/>
    <p:sldId id="275" r:id="rId26"/>
    <p:sldId id="267" r:id="rId27"/>
    <p:sldId id="282" r:id="rId28"/>
    <p:sldId id="280" r:id="rId29"/>
    <p:sldId id="268" r:id="rId30"/>
    <p:sldId id="279" r:id="rId31"/>
    <p:sldId id="292" r:id="rId32"/>
    <p:sldId id="278" r:id="rId33"/>
    <p:sldId id="274" r:id="rId34"/>
    <p:sldId id="284" r:id="rId3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615" autoAdjust="0"/>
  </p:normalViewPr>
  <p:slideViewPr>
    <p:cSldViewPr snapToGrid="0">
      <p:cViewPr varScale="1">
        <p:scale>
          <a:sx n="66" d="100"/>
          <a:sy n="66" d="100"/>
        </p:scale>
        <p:origin x="22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98E58F-FA58-450E-86A0-9AB5F540E9A0}" type="datetimeFigureOut">
              <a:rPr lang="es-ES" smtClean="0"/>
              <a:t>03/06/2018</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7D0A05-FF74-4049-BC13-A9ACD9D2AB82}" type="slidenum">
              <a:rPr lang="es-ES" smtClean="0"/>
              <a:t>‹Nº›</a:t>
            </a:fld>
            <a:endParaRPr lang="es-ES"/>
          </a:p>
        </p:txBody>
      </p:sp>
    </p:spTree>
    <p:extLst>
      <p:ext uri="{BB962C8B-B14F-4D97-AF65-F5344CB8AC3E}">
        <p14:creationId xmlns:p14="http://schemas.microsoft.com/office/powerpoint/2010/main" val="286202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Buenas</a:t>
            </a:r>
            <a:r>
              <a:rPr lang="es-ES" baseline="0" dirty="0" smtClean="0"/>
              <a:t> tardes a todos, queremos presentar nuestro proyecto de fin de ciclo, nuestro proyecto es una aplicación web llamada </a:t>
            </a:r>
            <a:r>
              <a:rPr lang="es-ES" baseline="0" dirty="0" err="1" smtClean="0"/>
              <a:t>YoSoyTuCine</a:t>
            </a:r>
            <a:r>
              <a:rPr lang="es-ES" baseline="0" dirty="0" smtClean="0"/>
              <a:t>.</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a:t>
            </a:fld>
            <a:endParaRPr lang="es-ES"/>
          </a:p>
        </p:txBody>
      </p:sp>
    </p:spTree>
    <p:extLst>
      <p:ext uri="{BB962C8B-B14F-4D97-AF65-F5344CB8AC3E}">
        <p14:creationId xmlns:p14="http://schemas.microsoft.com/office/powerpoint/2010/main" val="1989558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Aquí podemos ver un ejemplo de código de </a:t>
            </a:r>
            <a:r>
              <a:rPr lang="es-ES_tradnl" sz="1200" kern="1200" dirty="0" err="1" smtClean="0">
                <a:solidFill>
                  <a:schemeClr val="tx1"/>
                </a:solidFill>
                <a:effectLst/>
                <a:latin typeface="+mn-lt"/>
                <a:ea typeface="+mn-ea"/>
                <a:cs typeface="+mn-cs"/>
              </a:rPr>
              <a:t>scrapping</a:t>
            </a:r>
            <a:r>
              <a:rPr lang="es-ES_tradnl" sz="1200" kern="1200" dirty="0" smtClean="0">
                <a:solidFill>
                  <a:schemeClr val="tx1"/>
                </a:solidFill>
                <a:effectLst/>
                <a:latin typeface="+mn-lt"/>
                <a:ea typeface="+mn-ea"/>
                <a:cs typeface="+mn-cs"/>
              </a:rPr>
              <a:t> donde recuperamos información de una película de la web de </a:t>
            </a:r>
            <a:r>
              <a:rPr lang="es-ES_tradnl" sz="1200" kern="1200" dirty="0" err="1" smtClean="0">
                <a:solidFill>
                  <a:schemeClr val="tx1"/>
                </a:solidFill>
                <a:effectLst/>
                <a:latin typeface="+mn-lt"/>
                <a:ea typeface="+mn-ea"/>
                <a:cs typeface="+mn-cs"/>
              </a:rPr>
              <a:t>Cinesa</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10</a:t>
            </a:fld>
            <a:endParaRPr lang="es-ES"/>
          </a:p>
        </p:txBody>
      </p:sp>
    </p:spTree>
    <p:extLst>
      <p:ext uri="{BB962C8B-B14F-4D97-AF65-F5344CB8AC3E}">
        <p14:creationId xmlns:p14="http://schemas.microsoft.com/office/powerpoint/2010/main" val="3618753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Una vez teníamos la idea clara de la web que queríamos hacer tuvimos que realizar fue un análisis de requerimientos para saber cuántas paginas tendría nuestra web, que pasaría al pinchar en cada enlace, cuál iba a ser nuestra estructura, tecnologías que usaremos(AJAX o recargar la página, </a:t>
            </a:r>
            <a:r>
              <a:rPr lang="es-ES_tradnl" sz="1200" kern="1200" dirty="0" err="1" smtClean="0">
                <a:solidFill>
                  <a:schemeClr val="tx1"/>
                </a:solidFill>
                <a:effectLst/>
                <a:latin typeface="+mn-lt"/>
                <a:ea typeface="+mn-ea"/>
                <a:cs typeface="+mn-cs"/>
              </a:rPr>
              <a:t>bootstrap</a:t>
            </a:r>
            <a:r>
              <a:rPr lang="es-ES_tradnl" sz="1200" kern="1200" dirty="0" smtClean="0">
                <a:solidFill>
                  <a:schemeClr val="tx1"/>
                </a:solidFill>
                <a:effectLst/>
                <a:latin typeface="+mn-lt"/>
                <a:ea typeface="+mn-ea"/>
                <a:cs typeface="+mn-cs"/>
              </a:rPr>
              <a:t> u otro </a:t>
            </a:r>
            <a:r>
              <a:rPr lang="es-ES_tradnl" sz="1200" kern="1200" dirty="0" err="1" smtClean="0">
                <a:solidFill>
                  <a:schemeClr val="tx1"/>
                </a:solidFill>
                <a:effectLst/>
                <a:latin typeface="+mn-lt"/>
                <a:ea typeface="+mn-ea"/>
                <a:cs typeface="+mn-cs"/>
              </a:rPr>
              <a:t>framework</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css</a:t>
            </a:r>
            <a:r>
              <a:rPr lang="es-ES_tradnl" sz="1200" kern="1200" dirty="0" smtClean="0">
                <a:solidFill>
                  <a:schemeClr val="tx1"/>
                </a:solidFill>
                <a:effectLst/>
                <a:latin typeface="+mn-lt"/>
                <a:ea typeface="+mn-ea"/>
                <a:cs typeface="+mn-cs"/>
              </a:rPr>
              <a:t>..)etc…</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Una vez con toda esa información aclarada y acordada entre el equipo diseñamos los primeros bocetos con herramientas de </a:t>
            </a:r>
            <a:r>
              <a:rPr lang="es-ES_tradnl" sz="1200" kern="1200" dirty="0" err="1" smtClean="0">
                <a:solidFill>
                  <a:schemeClr val="tx1"/>
                </a:solidFill>
                <a:effectLst/>
                <a:latin typeface="+mn-lt"/>
                <a:ea typeface="+mn-ea"/>
                <a:cs typeface="+mn-cs"/>
              </a:rPr>
              <a:t>prototipado</a:t>
            </a:r>
            <a:r>
              <a:rPr lang="es-ES_tradnl" sz="1200" kern="1200" dirty="0" smtClean="0">
                <a:solidFill>
                  <a:schemeClr val="tx1"/>
                </a:solidFill>
                <a:effectLst/>
                <a:latin typeface="+mn-lt"/>
                <a:ea typeface="+mn-ea"/>
                <a:cs typeface="+mn-cs"/>
              </a:rPr>
              <a:t> tales como </a:t>
            </a:r>
            <a:r>
              <a:rPr lang="es-ES_tradnl" sz="1200" kern="1200" dirty="0" err="1" smtClean="0">
                <a:solidFill>
                  <a:schemeClr val="tx1"/>
                </a:solidFill>
                <a:effectLst/>
                <a:latin typeface="+mn-lt"/>
                <a:ea typeface="+mn-ea"/>
                <a:cs typeface="+mn-cs"/>
              </a:rPr>
              <a:t>mockups</a:t>
            </a:r>
            <a:r>
              <a:rPr lang="es-ES_tradnl" sz="1200" kern="1200" dirty="0" smtClean="0">
                <a:solidFill>
                  <a:schemeClr val="tx1"/>
                </a:solidFill>
                <a:effectLst/>
                <a:latin typeface="+mn-lt"/>
                <a:ea typeface="+mn-ea"/>
                <a:cs typeface="+mn-cs"/>
              </a:rPr>
              <a:t> generando los siguientes bocetos para las páginas que previamente habíamos acordado que tendría la página:</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11</a:t>
            </a:fld>
            <a:endParaRPr lang="es-ES"/>
          </a:p>
        </p:txBody>
      </p:sp>
    </p:spTree>
    <p:extLst>
      <p:ext uri="{BB962C8B-B14F-4D97-AF65-F5344CB8AC3E}">
        <p14:creationId xmlns:p14="http://schemas.microsoft.com/office/powerpoint/2010/main" val="2571825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smtClean="0">
                <a:solidFill>
                  <a:schemeClr val="tx1"/>
                </a:solidFill>
                <a:effectLst/>
                <a:latin typeface="+mn-lt"/>
                <a:ea typeface="+mn-ea"/>
                <a:cs typeface="+mn-cs"/>
              </a:rPr>
              <a:t>Ahora vamos a describir brevemente,</a:t>
            </a:r>
            <a:r>
              <a:rPr lang="es-ES" sz="1200" kern="1200" baseline="0" dirty="0" smtClean="0">
                <a:solidFill>
                  <a:schemeClr val="tx1"/>
                </a:solidFill>
                <a:effectLst/>
                <a:latin typeface="+mn-lt"/>
                <a:ea typeface="+mn-ea"/>
                <a:cs typeface="+mn-cs"/>
              </a:rPr>
              <a:t> cuales son las tecnologías elegidas para crear YSTC.</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12</a:t>
            </a:fld>
            <a:endParaRPr lang="es-ES"/>
          </a:p>
        </p:txBody>
      </p:sp>
    </p:spTree>
    <p:extLst>
      <p:ext uri="{BB962C8B-B14F-4D97-AF65-F5344CB8AC3E}">
        <p14:creationId xmlns:p14="http://schemas.microsoft.com/office/powerpoint/2010/main" val="1781061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Utilizado bajo el patrón MVC encargado de dirigir la aplicación web, recibir peticiones, ir a base de datos y devolver vistas.</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13</a:t>
            </a:fld>
            <a:endParaRPr lang="es-ES"/>
          </a:p>
        </p:txBody>
      </p:sp>
    </p:spTree>
    <p:extLst>
      <p:ext uri="{BB962C8B-B14F-4D97-AF65-F5344CB8AC3E}">
        <p14:creationId xmlns:p14="http://schemas.microsoft.com/office/powerpoint/2010/main" val="544493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smtClean="0">
                <a:solidFill>
                  <a:schemeClr val="tx1"/>
                </a:solidFill>
                <a:effectLst/>
                <a:latin typeface="+mn-lt"/>
                <a:ea typeface="+mn-ea"/>
                <a:cs typeface="+mn-cs"/>
              </a:rPr>
              <a:t>Aquí vemos la estructura de nuestro proyecto en eclipse</a:t>
            </a:r>
            <a:r>
              <a:rPr lang="es-ES_tradnl" sz="1200" kern="1200" dirty="0" smtClean="0">
                <a:solidFill>
                  <a:schemeClr val="tx1"/>
                </a:solidFill>
                <a:effectLst/>
                <a:latin typeface="+mn-lt"/>
                <a:ea typeface="+mn-ea"/>
                <a:cs typeface="+mn-cs"/>
              </a:rPr>
              <a:t>, que ha sido el IDE elegido ya que se integra perfectamente con GIT y también con TOMCAT nuestro servidor de aplicaciones TOMCAT necesario para desplegar la aplicación.</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14</a:t>
            </a:fld>
            <a:endParaRPr lang="es-ES"/>
          </a:p>
        </p:txBody>
      </p:sp>
    </p:spTree>
    <p:extLst>
      <p:ext uri="{BB962C8B-B14F-4D97-AF65-F5344CB8AC3E}">
        <p14:creationId xmlns:p14="http://schemas.microsoft.com/office/powerpoint/2010/main" val="1973952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Para llevar a cabo el patrón MVC creamos los DAO y los BO.</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A groso modo podemos decir que: el DAO es el que va a base de datos y se conecta con ella, </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15</a:t>
            </a:fld>
            <a:endParaRPr lang="es-ES"/>
          </a:p>
        </p:txBody>
      </p:sp>
    </p:spTree>
    <p:extLst>
      <p:ext uri="{BB962C8B-B14F-4D97-AF65-F5344CB8AC3E}">
        <p14:creationId xmlns:p14="http://schemas.microsoft.com/office/powerpoint/2010/main" val="4264982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y el BO es el encargado de insertar, borrar, actualizar etc…contiene el esquema/propiedades de la Base de datos.</a:t>
            </a:r>
            <a:endParaRPr lang="es-ES" sz="1200" kern="1200" dirty="0" smtClean="0">
              <a:solidFill>
                <a:schemeClr val="tx1"/>
              </a:solidFill>
              <a:effectLst/>
              <a:latin typeface="+mn-lt"/>
              <a:ea typeface="+mn-ea"/>
              <a:cs typeface="+mn-cs"/>
            </a:endParaRPr>
          </a:p>
          <a:p>
            <a:endParaRPr lang="es-ES" dirty="0" smtClean="0"/>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16</a:t>
            </a:fld>
            <a:endParaRPr lang="es-ES"/>
          </a:p>
        </p:txBody>
      </p:sp>
    </p:spTree>
    <p:extLst>
      <p:ext uri="{BB962C8B-B14F-4D97-AF65-F5344CB8AC3E}">
        <p14:creationId xmlns:p14="http://schemas.microsoft.com/office/powerpoint/2010/main" val="35305507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err="1" smtClean="0">
                <a:solidFill>
                  <a:schemeClr val="tx1"/>
                </a:solidFill>
                <a:effectLst/>
                <a:latin typeface="+mn-lt"/>
                <a:ea typeface="+mn-ea"/>
                <a:cs typeface="+mn-cs"/>
              </a:rPr>
              <a:t>MySQL</a:t>
            </a:r>
            <a:r>
              <a:rPr lang="es-ES_tradnl" sz="1200" kern="1200" dirty="0" smtClean="0">
                <a:solidFill>
                  <a:schemeClr val="tx1"/>
                </a:solidFill>
                <a:effectLst/>
                <a:latin typeface="+mn-lt"/>
                <a:ea typeface="+mn-ea"/>
                <a:cs typeface="+mn-cs"/>
              </a:rPr>
              <a:t> ha sido el gestor de base de datos elegido debido a su facilidad de uso y a su ligereza que hacen de él la opción más utilizada para este tipo de proyectos Web.</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17</a:t>
            </a:fld>
            <a:endParaRPr lang="es-ES"/>
          </a:p>
        </p:txBody>
      </p:sp>
    </p:spTree>
    <p:extLst>
      <p:ext uri="{BB962C8B-B14F-4D97-AF65-F5344CB8AC3E}">
        <p14:creationId xmlns:p14="http://schemas.microsoft.com/office/powerpoint/2010/main" val="34971860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Una vez teníamos</a:t>
            </a:r>
            <a:r>
              <a:rPr lang="es-ES_tradnl" sz="1200" kern="1200" baseline="0" dirty="0" smtClean="0">
                <a:solidFill>
                  <a:schemeClr val="tx1"/>
                </a:solidFill>
                <a:effectLst/>
                <a:latin typeface="+mn-lt"/>
                <a:ea typeface="+mn-ea"/>
                <a:cs typeface="+mn-cs"/>
              </a:rPr>
              <a:t> claro que entidades serian necesarias para nuestro propósito, </a:t>
            </a:r>
            <a:r>
              <a:rPr lang="es-ES_tradnl" sz="1200" kern="1200" dirty="0" smtClean="0">
                <a:solidFill>
                  <a:schemeClr val="tx1"/>
                </a:solidFill>
                <a:effectLst/>
                <a:latin typeface="+mn-lt"/>
                <a:ea typeface="+mn-ea"/>
                <a:cs typeface="+mn-cs"/>
              </a:rPr>
              <a:t>realizamos un primer modelo entidad relación que posteriormente una vez acordado pasamos a modelo relacional y que finalmente se crea físicamente con el resultado que podemos ver en este esquema.</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18</a:t>
            </a:fld>
            <a:endParaRPr lang="es-ES"/>
          </a:p>
        </p:txBody>
      </p:sp>
    </p:spTree>
    <p:extLst>
      <p:ext uri="{BB962C8B-B14F-4D97-AF65-F5344CB8AC3E}">
        <p14:creationId xmlns:p14="http://schemas.microsoft.com/office/powerpoint/2010/main" val="9578383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HTML5 Estándar, es el esqueleto de la aplicación web.</a:t>
            </a: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CSS3 Estándar en cuanto a estilos de una web.</a:t>
            </a: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JS Utilizado para generar el dinamismo de la web en conjunción con </a:t>
            </a:r>
            <a:r>
              <a:rPr lang="es-ES_tradnl" sz="1200" kern="1200" dirty="0" err="1" smtClean="0">
                <a:solidFill>
                  <a:schemeClr val="tx1"/>
                </a:solidFill>
                <a:effectLst/>
                <a:latin typeface="+mn-lt"/>
                <a:ea typeface="+mn-ea"/>
                <a:cs typeface="+mn-cs"/>
              </a:rPr>
              <a:t>JQuery</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19</a:t>
            </a:fld>
            <a:endParaRPr lang="es-ES"/>
          </a:p>
        </p:txBody>
      </p:sp>
    </p:spTree>
    <p:extLst>
      <p:ext uri="{BB962C8B-B14F-4D97-AF65-F5344CB8AC3E}">
        <p14:creationId xmlns:p14="http://schemas.microsoft.com/office/powerpoint/2010/main" val="2828250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err="1" smtClean="0">
                <a:solidFill>
                  <a:schemeClr val="tx1"/>
                </a:solidFill>
                <a:effectLst/>
                <a:latin typeface="+mn-lt"/>
                <a:ea typeface="+mn-ea"/>
                <a:cs typeface="+mn-cs"/>
              </a:rPr>
              <a:t>YoSoyTuCine</a:t>
            </a:r>
            <a:r>
              <a:rPr lang="es-ES_tradnl" sz="1200" kern="1200" dirty="0" smtClean="0">
                <a:solidFill>
                  <a:schemeClr val="tx1"/>
                </a:solidFill>
                <a:effectLst/>
                <a:latin typeface="+mn-lt"/>
                <a:ea typeface="+mn-ea"/>
                <a:cs typeface="+mn-cs"/>
              </a:rPr>
              <a:t> es un buscador</a:t>
            </a:r>
            <a:r>
              <a:rPr lang="es-ES_tradnl" sz="1200" kern="1200" baseline="0" dirty="0" smtClean="0">
                <a:solidFill>
                  <a:schemeClr val="tx1"/>
                </a:solidFill>
                <a:effectLst/>
                <a:latin typeface="+mn-lt"/>
                <a:ea typeface="+mn-ea"/>
                <a:cs typeface="+mn-cs"/>
              </a:rPr>
              <a:t> y </a:t>
            </a:r>
            <a:r>
              <a:rPr lang="es-ES_tradnl" sz="1200" kern="1200" dirty="0" smtClean="0">
                <a:solidFill>
                  <a:schemeClr val="tx1"/>
                </a:solidFill>
                <a:effectLst/>
                <a:latin typeface="+mn-lt"/>
                <a:ea typeface="+mn-ea"/>
                <a:cs typeface="+mn-cs"/>
              </a:rPr>
              <a:t>comparador de cines, no de películas.</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Entender esta idea es básica para comprender el proyecto que abordamos ya que comparadores y buscadores de películas hay muchos y</a:t>
            </a:r>
            <a:r>
              <a:rPr lang="es-ES_tradnl" sz="1200" kern="1200" baseline="0" dirty="0" smtClean="0">
                <a:solidFill>
                  <a:schemeClr val="tx1"/>
                </a:solidFill>
                <a:effectLst/>
                <a:latin typeface="+mn-lt"/>
                <a:ea typeface="+mn-ea"/>
                <a:cs typeface="+mn-cs"/>
              </a:rPr>
              <a:t> es</a:t>
            </a:r>
            <a:r>
              <a:rPr lang="es-ES_tradnl" sz="1200" kern="1200" dirty="0" smtClean="0">
                <a:solidFill>
                  <a:schemeClr val="tx1"/>
                </a:solidFill>
                <a:effectLst/>
                <a:latin typeface="+mn-lt"/>
                <a:ea typeface="+mn-ea"/>
                <a:cs typeface="+mn-cs"/>
              </a:rPr>
              <a:t> imposible competir con ellos debido a su gran comunidad de usuarios, como puede ser </a:t>
            </a:r>
            <a:r>
              <a:rPr lang="es-ES_tradnl" sz="1200" kern="1200" dirty="0" err="1" smtClean="0">
                <a:solidFill>
                  <a:schemeClr val="tx1"/>
                </a:solidFill>
                <a:effectLst/>
                <a:latin typeface="+mn-lt"/>
                <a:ea typeface="+mn-ea"/>
                <a:cs typeface="+mn-cs"/>
              </a:rPr>
              <a:t>FilmAffinity</a:t>
            </a:r>
            <a:r>
              <a:rPr lang="es-ES_tradnl" sz="1200" kern="1200" dirty="0" smtClean="0">
                <a:solidFill>
                  <a:schemeClr val="tx1"/>
                </a:solidFill>
                <a:effectLst/>
                <a:latin typeface="+mn-lt"/>
                <a:ea typeface="+mn-ea"/>
                <a:cs typeface="+mn-cs"/>
              </a:rPr>
              <a:t>.</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Google, por ejemplo, a fecha de entrega de este proyecto, si buscas una película, la información que te proporciona son las sesiones y cines disponibles para la película buscada, pero </a:t>
            </a:r>
            <a:r>
              <a:rPr lang="es-ES" sz="1200" kern="1200" dirty="0" smtClean="0">
                <a:solidFill>
                  <a:schemeClr val="tx1"/>
                </a:solidFill>
                <a:effectLst/>
                <a:latin typeface="+mn-lt"/>
                <a:ea typeface="+mn-ea"/>
                <a:cs typeface="+mn-cs"/>
              </a:rPr>
              <a:t>NO EN BASE A TU LOCALIZACION.</a:t>
            </a: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a:t>
            </a:fld>
            <a:endParaRPr lang="es-ES"/>
          </a:p>
        </p:txBody>
      </p:sp>
    </p:spTree>
    <p:extLst>
      <p:ext uri="{BB962C8B-B14F-4D97-AF65-F5344CB8AC3E}">
        <p14:creationId xmlns:p14="http://schemas.microsoft.com/office/powerpoint/2010/main" val="28037057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Librería de estilos creada y liberada por Twitter con una gran popularidad y aceptación en el mundo del diseño web gracias a las facilidades que aporta y que usamos en el proyecto como es su sistema de rejilla.</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20</a:t>
            </a:fld>
            <a:endParaRPr lang="es-ES"/>
          </a:p>
        </p:txBody>
      </p:sp>
    </p:spTree>
    <p:extLst>
      <p:ext uri="{BB962C8B-B14F-4D97-AF65-F5344CB8AC3E}">
        <p14:creationId xmlns:p14="http://schemas.microsoft.com/office/powerpoint/2010/main" val="4295073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Aquí vemos como hemos hecho uso del sistema de rejilla de </a:t>
            </a:r>
            <a:r>
              <a:rPr lang="es-ES" dirty="0" err="1" smtClean="0"/>
              <a:t>bootstrap</a:t>
            </a:r>
            <a:r>
              <a:rPr lang="es-ES" dirty="0" smtClean="0"/>
              <a:t>.</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21</a:t>
            </a:fld>
            <a:endParaRPr lang="es-ES"/>
          </a:p>
        </p:txBody>
      </p:sp>
    </p:spTree>
    <p:extLst>
      <p:ext uri="{BB962C8B-B14F-4D97-AF65-F5344CB8AC3E}">
        <p14:creationId xmlns:p14="http://schemas.microsoft.com/office/powerpoint/2010/main" val="17327492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Encargado de generar HTML dinámicamente y elegido por su rapidez y sencillez en cuanto a código para realizar dicha tarea.</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22</a:t>
            </a:fld>
            <a:endParaRPr lang="es-ES"/>
          </a:p>
        </p:txBody>
      </p:sp>
    </p:spTree>
    <p:extLst>
      <p:ext uri="{BB962C8B-B14F-4D97-AF65-F5344CB8AC3E}">
        <p14:creationId xmlns:p14="http://schemas.microsoft.com/office/powerpoint/2010/main" val="17751770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Aquí</a:t>
            </a:r>
            <a:r>
              <a:rPr lang="es-ES" baseline="0" dirty="0" smtClean="0"/>
              <a:t> tenemos un ejemplo de como generamos HTML dinámicamente mediante JQUERY</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23</a:t>
            </a:fld>
            <a:endParaRPr lang="es-ES"/>
          </a:p>
        </p:txBody>
      </p:sp>
    </p:spTree>
    <p:extLst>
      <p:ext uri="{BB962C8B-B14F-4D97-AF65-F5344CB8AC3E}">
        <p14:creationId xmlns:p14="http://schemas.microsoft.com/office/powerpoint/2010/main" val="15121992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Utilizado para evitar las recargas de la web a la hora de filtrar en las búsquedas.</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24</a:t>
            </a:fld>
            <a:endParaRPr lang="es-ES"/>
          </a:p>
        </p:txBody>
      </p:sp>
    </p:spTree>
    <p:extLst>
      <p:ext uri="{BB962C8B-B14F-4D97-AF65-F5344CB8AC3E}">
        <p14:creationId xmlns:p14="http://schemas.microsoft.com/office/powerpoint/2010/main" val="1234860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Este es un ejemplo de llamadas AJAX durante la selección</a:t>
            </a:r>
            <a:r>
              <a:rPr lang="es-ES" baseline="0" dirty="0" smtClean="0"/>
              <a:t> de los distintos filtros de las paginas web de los cines.</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25</a:t>
            </a:fld>
            <a:endParaRPr lang="es-ES"/>
          </a:p>
        </p:txBody>
      </p:sp>
    </p:spTree>
    <p:extLst>
      <p:ext uri="{BB962C8B-B14F-4D97-AF65-F5344CB8AC3E}">
        <p14:creationId xmlns:p14="http://schemas.microsoft.com/office/powerpoint/2010/main" val="708013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err="1" smtClean="0">
                <a:solidFill>
                  <a:schemeClr val="tx1"/>
                </a:solidFill>
                <a:effectLst/>
                <a:latin typeface="+mn-lt"/>
                <a:ea typeface="+mn-ea"/>
                <a:cs typeface="+mn-cs"/>
              </a:rPr>
              <a:t>Trello</a:t>
            </a:r>
            <a:r>
              <a:rPr lang="es-ES_tradnl" sz="1200" kern="1200" dirty="0" smtClean="0">
                <a:solidFill>
                  <a:schemeClr val="tx1"/>
                </a:solidFill>
                <a:effectLst/>
                <a:latin typeface="+mn-lt"/>
                <a:ea typeface="+mn-ea"/>
                <a:cs typeface="+mn-cs"/>
              </a:rPr>
              <a:t> es una aplicación Web la cual te proporciona un sistema de trabajo basado en metodologías agiles.</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26</a:t>
            </a:fld>
            <a:endParaRPr lang="es-ES"/>
          </a:p>
        </p:txBody>
      </p:sp>
    </p:spTree>
    <p:extLst>
      <p:ext uri="{BB962C8B-B14F-4D97-AF65-F5344CB8AC3E}">
        <p14:creationId xmlns:p14="http://schemas.microsoft.com/office/powerpoint/2010/main" val="10506349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aquí vemos un tablero </a:t>
            </a:r>
            <a:r>
              <a:rPr lang="es-ES_tradnl" sz="1200" kern="1200" dirty="0" err="1" smtClean="0">
                <a:solidFill>
                  <a:schemeClr val="tx1"/>
                </a:solidFill>
                <a:effectLst/>
                <a:latin typeface="+mn-lt"/>
                <a:ea typeface="+mn-ea"/>
                <a:cs typeface="+mn-cs"/>
              </a:rPr>
              <a:t>Kanban</a:t>
            </a:r>
            <a:r>
              <a:rPr lang="es-ES_tradnl" sz="1200" kern="1200" dirty="0" smtClean="0">
                <a:solidFill>
                  <a:schemeClr val="tx1"/>
                </a:solidFill>
                <a:effectLst/>
                <a:latin typeface="+mn-lt"/>
                <a:ea typeface="+mn-ea"/>
                <a:cs typeface="+mn-cs"/>
              </a:rPr>
              <a:t> que nos proporciona </a:t>
            </a:r>
            <a:r>
              <a:rPr lang="es-ES_tradnl" sz="1200" kern="1200" dirty="0" err="1" smtClean="0">
                <a:solidFill>
                  <a:schemeClr val="tx1"/>
                </a:solidFill>
                <a:effectLst/>
                <a:latin typeface="+mn-lt"/>
                <a:ea typeface="+mn-ea"/>
                <a:cs typeface="+mn-cs"/>
              </a:rPr>
              <a:t>trello</a:t>
            </a:r>
            <a:r>
              <a:rPr lang="es-ES_tradnl" sz="1200" kern="1200" dirty="0" smtClean="0">
                <a:solidFill>
                  <a:schemeClr val="tx1"/>
                </a:solidFill>
                <a:effectLst/>
                <a:latin typeface="+mn-lt"/>
                <a:ea typeface="+mn-ea"/>
                <a:cs typeface="+mn-cs"/>
              </a:rPr>
              <a:t> en el cual se distribuyen las tareas entre los distintos miembros del equipo y durante las distintas fases del desarrollo de una tarea.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En nuestro caso hemos creado distintos tableros para diferenciar tecnologías, por ejemplo aquí vemos el tablero para las tareas que tienen que ver con JAVA.</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A su vez disponemos de otros tableros creados para las tareas de Base de Datos, de HTML, CSS y JS… etc.</a:t>
            </a:r>
          </a:p>
          <a:p>
            <a:endParaRPr lang="es-ES_tradnl"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Los estados por los cuales pasa una tarea son los vistos en las capturas adjuntas:</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Pendiente: es una pila de las tareas que englobaran el proyecto.</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Listo para empezar: significa que dicha tarea ya tiene las dependencias necesarias completadas y está lista para ser desarrollada.</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Haciendo: Tarea en desarrollo.</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Listo: Es donde se colocan las tareas terminadas listas para que el encargado del equipo de la validación coja la tarea y se la lleve a su campo y pueda revisarla y decida si tiene que volver a desarrollo o está terminada</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Validar: Tarea en validación.</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Terminado: donde vemos el trabajo realizado hasta ahora</a:t>
            </a:r>
            <a:endParaRPr lang="es-ES" sz="1200" kern="1200" dirty="0" smtClean="0">
              <a:solidFill>
                <a:schemeClr val="tx1"/>
              </a:solidFill>
              <a:effectLst/>
              <a:latin typeface="+mn-lt"/>
              <a:ea typeface="+mn-ea"/>
              <a:cs typeface="+mn-cs"/>
            </a:endParaRPr>
          </a:p>
          <a:p>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27</a:t>
            </a:fld>
            <a:endParaRPr lang="es-ES"/>
          </a:p>
        </p:txBody>
      </p:sp>
    </p:spTree>
    <p:extLst>
      <p:ext uri="{BB962C8B-B14F-4D97-AF65-F5344CB8AC3E}">
        <p14:creationId xmlns:p14="http://schemas.microsoft.com/office/powerpoint/2010/main" val="1655707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Cada tarea puede tener </a:t>
            </a:r>
            <a:r>
              <a:rPr lang="es-ES_tradnl" sz="1200" kern="1200" dirty="0" err="1" smtClean="0">
                <a:solidFill>
                  <a:schemeClr val="tx1"/>
                </a:solidFill>
                <a:effectLst/>
                <a:latin typeface="+mn-lt"/>
                <a:ea typeface="+mn-ea"/>
                <a:cs typeface="+mn-cs"/>
              </a:rPr>
              <a:t>subtareas</a:t>
            </a:r>
            <a:r>
              <a:rPr lang="es-ES_tradnl" sz="1200" kern="1200" dirty="0" smtClean="0">
                <a:solidFill>
                  <a:schemeClr val="tx1"/>
                </a:solidFill>
                <a:effectLst/>
                <a:latin typeface="+mn-lt"/>
                <a:ea typeface="+mn-ea"/>
                <a:cs typeface="+mn-cs"/>
              </a:rPr>
              <a:t>, adjuntos, </a:t>
            </a:r>
            <a:r>
              <a:rPr lang="es-ES_tradnl" sz="1200" kern="1200" dirty="0" err="1" smtClean="0">
                <a:solidFill>
                  <a:schemeClr val="tx1"/>
                </a:solidFill>
                <a:effectLst/>
                <a:latin typeface="+mn-lt"/>
                <a:ea typeface="+mn-ea"/>
                <a:cs typeface="+mn-cs"/>
              </a:rPr>
              <a:t>tags</a:t>
            </a:r>
            <a:r>
              <a:rPr lang="es-ES_tradnl" sz="1200" kern="1200" dirty="0" smtClean="0">
                <a:solidFill>
                  <a:schemeClr val="tx1"/>
                </a:solidFill>
                <a:effectLst/>
                <a:latin typeface="+mn-lt"/>
                <a:ea typeface="+mn-ea"/>
                <a:cs typeface="+mn-cs"/>
              </a:rPr>
              <a:t>, fechas de entrega…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Como vemos </a:t>
            </a:r>
            <a:r>
              <a:rPr lang="es-ES_tradnl" sz="1200" kern="1200" dirty="0" err="1" smtClean="0">
                <a:solidFill>
                  <a:schemeClr val="tx1"/>
                </a:solidFill>
                <a:effectLst/>
                <a:latin typeface="+mn-lt"/>
                <a:ea typeface="+mn-ea"/>
                <a:cs typeface="+mn-cs"/>
              </a:rPr>
              <a:t>Trello</a:t>
            </a:r>
            <a:r>
              <a:rPr lang="es-ES_tradnl" sz="1200" kern="1200" dirty="0" smtClean="0">
                <a:solidFill>
                  <a:schemeClr val="tx1"/>
                </a:solidFill>
                <a:effectLst/>
                <a:latin typeface="+mn-lt"/>
                <a:ea typeface="+mn-ea"/>
                <a:cs typeface="+mn-cs"/>
              </a:rPr>
              <a:t> es una aplicación de gran utilidad para controlar y organizar el trabajo de un equipo de desarrollo, y es ampliamente usado en todo el mundo del desarrollo.</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28</a:t>
            </a:fld>
            <a:endParaRPr lang="es-ES"/>
          </a:p>
        </p:txBody>
      </p:sp>
    </p:spTree>
    <p:extLst>
      <p:ext uri="{BB962C8B-B14F-4D97-AF65-F5344CB8AC3E}">
        <p14:creationId xmlns:p14="http://schemas.microsoft.com/office/powerpoint/2010/main" val="18444175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err="1" smtClean="0">
                <a:solidFill>
                  <a:schemeClr val="tx1"/>
                </a:solidFill>
                <a:effectLst/>
                <a:latin typeface="+mn-lt"/>
                <a:ea typeface="+mn-ea"/>
                <a:cs typeface="+mn-cs"/>
              </a:rPr>
              <a:t>Github</a:t>
            </a:r>
            <a:r>
              <a:rPr lang="es-ES_tradnl" sz="1200" kern="1200" dirty="0" smtClean="0">
                <a:solidFill>
                  <a:schemeClr val="tx1"/>
                </a:solidFill>
                <a:effectLst/>
                <a:latin typeface="+mn-lt"/>
                <a:ea typeface="+mn-ea"/>
                <a:cs typeface="+mn-cs"/>
              </a:rPr>
              <a:t> es la comunidad/red social de los programadores por excelencia y está basado en el software de control de versiones GIT, creado por </a:t>
            </a:r>
            <a:r>
              <a:rPr lang="es-ES_tradnl" sz="1200" kern="1200" dirty="0" err="1" smtClean="0">
                <a:solidFill>
                  <a:schemeClr val="tx1"/>
                </a:solidFill>
                <a:effectLst/>
                <a:latin typeface="+mn-lt"/>
                <a:ea typeface="+mn-ea"/>
                <a:cs typeface="+mn-cs"/>
              </a:rPr>
              <a:t>Linus</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Torvalds</a:t>
            </a:r>
            <a:r>
              <a:rPr lang="es-ES_tradnl" sz="1200" kern="1200" dirty="0" smtClean="0">
                <a:solidFill>
                  <a:schemeClr val="tx1"/>
                </a:solidFill>
                <a:effectLst/>
                <a:latin typeface="+mn-lt"/>
                <a:ea typeface="+mn-ea"/>
                <a:cs typeface="+mn-cs"/>
              </a:rPr>
              <a:t>.</a:t>
            </a: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Para nuestro proyecto hemos decido usar control de versiones para familiarizarnos con esta herramienta absolutamente imprescindible y fundamental en el mundo del desarrollo.</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29</a:t>
            </a:fld>
            <a:endParaRPr lang="es-ES"/>
          </a:p>
        </p:txBody>
      </p:sp>
    </p:spTree>
    <p:extLst>
      <p:ext uri="{BB962C8B-B14F-4D97-AF65-F5344CB8AC3E}">
        <p14:creationId xmlns:p14="http://schemas.microsoft.com/office/powerpoint/2010/main" val="2480262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smtClean="0"/>
          </a:p>
          <a:p>
            <a:r>
              <a:rPr lang="es-ES_tradnl" dirty="0" smtClean="0"/>
              <a:t>La idea del proyecto es poder tener en simple vistazo, gracias a la geolocalización, tu cine más cercano.</a:t>
            </a:r>
          </a:p>
          <a:p>
            <a:endParaRPr lang="es-ES_tradnl" dirty="0" smtClean="0"/>
          </a:p>
          <a:p>
            <a:r>
              <a:rPr lang="es-ES" dirty="0" smtClean="0"/>
              <a:t>También con </a:t>
            </a:r>
            <a:r>
              <a:rPr lang="es-ES_tradnl" dirty="0" err="1" smtClean="0"/>
              <a:t>YoSoyTuCine</a:t>
            </a:r>
            <a:r>
              <a:rPr lang="es-ES_tradnl" dirty="0" smtClean="0"/>
              <a:t> podrás ordenar las películas que hay en cartelera</a:t>
            </a:r>
            <a:r>
              <a:rPr lang="es-ES_tradnl" baseline="0" dirty="0" smtClean="0"/>
              <a:t> </a:t>
            </a:r>
            <a:r>
              <a:rPr lang="es-ES_tradnl" dirty="0" smtClean="0"/>
              <a:t>en base a</a:t>
            </a:r>
            <a:r>
              <a:rPr lang="es-ES_tradnl" baseline="0" dirty="0" smtClean="0"/>
              <a:t> tu </a:t>
            </a:r>
            <a:r>
              <a:rPr lang="es-ES_tradnl" dirty="0" smtClean="0"/>
              <a:t>cercanía al</a:t>
            </a:r>
            <a:r>
              <a:rPr lang="es-ES_tradnl" baseline="0" dirty="0" smtClean="0"/>
              <a:t> cine.</a:t>
            </a:r>
          </a:p>
          <a:p>
            <a:endParaRPr lang="es-ES_tradnl" baseline="0" dirty="0" smtClean="0"/>
          </a:p>
          <a:p>
            <a:r>
              <a:rPr lang="es-ES_tradnl" dirty="0" smtClean="0"/>
              <a:t> También tendrás</a:t>
            </a:r>
            <a:r>
              <a:rPr lang="es-ES_tradnl" baseline="0" dirty="0" smtClean="0"/>
              <a:t> </a:t>
            </a:r>
            <a:r>
              <a:rPr lang="es-ES_tradnl" dirty="0" smtClean="0"/>
              <a:t>la posibilidad</a:t>
            </a:r>
            <a:r>
              <a:rPr lang="es-ES_tradnl" baseline="0" dirty="0" smtClean="0"/>
              <a:t> de ver los cines ordenados</a:t>
            </a:r>
            <a:r>
              <a:rPr lang="es-ES_tradnl" dirty="0" smtClean="0"/>
              <a:t> en base a las valoraciones dadas a los cines por la comunidad de usuarios de </a:t>
            </a:r>
            <a:r>
              <a:rPr lang="es-ES_tradnl" dirty="0" err="1" smtClean="0"/>
              <a:t>YoSoyTuCine</a:t>
            </a:r>
            <a:r>
              <a:rPr lang="es-ES_tradnl" dirty="0" smtClean="0"/>
              <a:t>.</a:t>
            </a:r>
            <a:endParaRPr lang="es-ES" dirty="0" smtClean="0"/>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3</a:t>
            </a:fld>
            <a:endParaRPr lang="es-ES"/>
          </a:p>
        </p:txBody>
      </p:sp>
    </p:spTree>
    <p:extLst>
      <p:ext uri="{BB962C8B-B14F-4D97-AF65-F5344CB8AC3E}">
        <p14:creationId xmlns:p14="http://schemas.microsoft.com/office/powerpoint/2010/main" val="29597992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Creamos un repositorio para el proyecto, en el cual los integrantes del equipo de desarrollo podemos programar simultáneamente al disponer siempre de las versiones actualizadas de los códigos.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Esto es posible gracias a funcionalidades de los software de control de versiones como es la</a:t>
            </a:r>
            <a:r>
              <a:rPr lang="es-ES_tradnl" sz="1200" kern="1200" baseline="0" dirty="0" smtClean="0">
                <a:solidFill>
                  <a:schemeClr val="tx1"/>
                </a:solidFill>
                <a:effectLst/>
                <a:latin typeface="+mn-lt"/>
                <a:ea typeface="+mn-ea"/>
                <a:cs typeface="+mn-cs"/>
              </a:rPr>
              <a:t> </a:t>
            </a:r>
            <a:r>
              <a:rPr lang="es-ES_tradnl" sz="1200" kern="1200" baseline="0" dirty="0" err="1" smtClean="0">
                <a:solidFill>
                  <a:schemeClr val="tx1"/>
                </a:solidFill>
                <a:effectLst/>
                <a:latin typeface="+mn-lt"/>
                <a:ea typeface="+mn-ea"/>
                <a:cs typeface="+mn-cs"/>
              </a:rPr>
              <a:t>operacion</a:t>
            </a:r>
            <a:r>
              <a:rPr lang="es-ES_tradnl" sz="1200" kern="1200" dirty="0" smtClean="0">
                <a:solidFill>
                  <a:schemeClr val="tx1"/>
                </a:solidFill>
                <a:effectLst/>
                <a:latin typeface="+mn-lt"/>
                <a:ea typeface="+mn-ea"/>
                <a:cs typeface="+mn-cs"/>
              </a:rPr>
              <a:t> </a:t>
            </a:r>
            <a:r>
              <a:rPr lang="es-ES_tradnl" sz="1200" kern="1200" dirty="0" err="1" smtClean="0">
                <a:solidFill>
                  <a:schemeClr val="tx1"/>
                </a:solidFill>
                <a:effectLst/>
                <a:latin typeface="+mn-lt"/>
                <a:ea typeface="+mn-ea"/>
                <a:cs typeface="+mn-cs"/>
              </a:rPr>
              <a:t>Merge</a:t>
            </a:r>
            <a:r>
              <a:rPr lang="es-ES_tradnl" sz="1200" kern="1200" dirty="0" smtClean="0">
                <a:solidFill>
                  <a:schemeClr val="tx1"/>
                </a:solidFill>
                <a:effectLst/>
                <a:latin typeface="+mn-lt"/>
                <a:ea typeface="+mn-ea"/>
                <a:cs typeface="+mn-cs"/>
              </a:rPr>
              <a:t> que te permite que varias persones trabajen sobre un mismo código integrando al finalizar de programar las líneas de todo el equipo.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La forma elegida para trabajar ha sido la de crear una rama master, una rama desarrollo y varias ramas individuales para trabajar cada uno sobre nuestra rama e ir integrándolas sobre la rama desarrolla y una vez esta testeado integrarlo en la master.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 El control de versiones te permite tener un absoluto control sobre las diferentes versiones del software y te permite volver atrás y deshacer errores con gran facilidad manteniendo </a:t>
            </a:r>
            <a:r>
              <a:rPr lang="es-ES_tradnl" sz="1200" kern="1200" dirty="0" err="1" smtClean="0">
                <a:solidFill>
                  <a:schemeClr val="tx1"/>
                </a:solidFill>
                <a:effectLst/>
                <a:latin typeface="+mn-lt"/>
                <a:ea typeface="+mn-ea"/>
                <a:cs typeface="+mn-cs"/>
              </a:rPr>
              <a:t>asi</a:t>
            </a:r>
            <a:r>
              <a:rPr lang="es-ES_tradnl" sz="1200" kern="1200" baseline="0" dirty="0" smtClean="0">
                <a:solidFill>
                  <a:schemeClr val="tx1"/>
                </a:solidFill>
                <a:effectLst/>
                <a:latin typeface="+mn-lt"/>
                <a:ea typeface="+mn-ea"/>
                <a:cs typeface="+mn-cs"/>
              </a:rPr>
              <a:t> </a:t>
            </a:r>
            <a:r>
              <a:rPr lang="es-ES_tradnl" sz="1200" kern="1200" dirty="0" smtClean="0">
                <a:solidFill>
                  <a:schemeClr val="tx1"/>
                </a:solidFill>
                <a:effectLst/>
                <a:latin typeface="+mn-lt"/>
                <a:ea typeface="+mn-ea"/>
                <a:cs typeface="+mn-cs"/>
              </a:rPr>
              <a:t>un orden sin volverte loco.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30</a:t>
            </a:fld>
            <a:endParaRPr lang="es-ES"/>
          </a:p>
        </p:txBody>
      </p:sp>
    </p:spTree>
    <p:extLst>
      <p:ext uri="{BB962C8B-B14F-4D97-AF65-F5344CB8AC3E}">
        <p14:creationId xmlns:p14="http://schemas.microsoft.com/office/powerpoint/2010/main" val="40618690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Puedes trabajar con GITHUB mediante la consola de GIT y tener acceso a todas los comandos o para familiarizarte y aprender las funciones más básicas (como es nuestro caso ya que no tenemos que hacer uso de comandos avanzados) usar el cliente de escritorio, que es tremendamente sencillo y fácil de usar.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kern="1200" dirty="0" smtClean="0">
                <a:solidFill>
                  <a:schemeClr val="tx1"/>
                </a:solidFill>
                <a:effectLst/>
                <a:latin typeface="+mn-lt"/>
                <a:ea typeface="+mn-ea"/>
                <a:cs typeface="+mn-cs"/>
              </a:rPr>
              <a:t>A simple vista podemos ver cómo podemos elegir las ramas, descargarnos la última versión del código, hacer </a:t>
            </a:r>
            <a:r>
              <a:rPr lang="es-ES_tradnl" sz="1200" kern="1200" dirty="0" err="1" smtClean="0">
                <a:solidFill>
                  <a:schemeClr val="tx1"/>
                </a:solidFill>
                <a:effectLst/>
                <a:latin typeface="+mn-lt"/>
                <a:ea typeface="+mn-ea"/>
                <a:cs typeface="+mn-cs"/>
              </a:rPr>
              <a:t>commit</a:t>
            </a:r>
            <a:r>
              <a:rPr lang="es-ES_tradnl" sz="1200" kern="1200" dirty="0" smtClean="0">
                <a:solidFill>
                  <a:schemeClr val="tx1"/>
                </a:solidFill>
                <a:effectLst/>
                <a:latin typeface="+mn-lt"/>
                <a:ea typeface="+mn-ea"/>
                <a:cs typeface="+mn-cs"/>
              </a:rPr>
              <a:t> de los cambios, hacer </a:t>
            </a:r>
            <a:r>
              <a:rPr lang="es-ES_tradnl" sz="1200" kern="1200" dirty="0" err="1" smtClean="0">
                <a:solidFill>
                  <a:schemeClr val="tx1"/>
                </a:solidFill>
                <a:effectLst/>
                <a:latin typeface="+mn-lt"/>
                <a:ea typeface="+mn-ea"/>
                <a:cs typeface="+mn-cs"/>
              </a:rPr>
              <a:t>merge</a:t>
            </a:r>
            <a:r>
              <a:rPr lang="es-ES_tradnl" sz="1200" kern="1200" dirty="0" smtClean="0">
                <a:solidFill>
                  <a:schemeClr val="tx1"/>
                </a:solidFill>
                <a:effectLst/>
                <a:latin typeface="+mn-lt"/>
                <a:ea typeface="+mn-ea"/>
                <a:cs typeface="+mn-cs"/>
              </a:rPr>
              <a:t> de ramas, subir los cambios al repositorio remoto…etc.</a:t>
            </a:r>
            <a:endParaRPr lang="es-E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31</a:t>
            </a:fld>
            <a:endParaRPr lang="es-ES"/>
          </a:p>
        </p:txBody>
      </p:sp>
    </p:spTree>
    <p:extLst>
      <p:ext uri="{BB962C8B-B14F-4D97-AF65-F5344CB8AC3E}">
        <p14:creationId xmlns:p14="http://schemas.microsoft.com/office/powerpoint/2010/main" val="39726471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Y bueno, ya para finalizar pues así es como nos imaginábamos nuestra aplicación</a:t>
            </a:r>
            <a:r>
              <a:rPr lang="es-ES" baseline="0" dirty="0" smtClean="0"/>
              <a:t> web.</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32</a:t>
            </a:fld>
            <a:endParaRPr lang="es-ES"/>
          </a:p>
        </p:txBody>
      </p:sp>
    </p:spTree>
    <p:extLst>
      <p:ext uri="{BB962C8B-B14F-4D97-AF65-F5344CB8AC3E}">
        <p14:creationId xmlns:p14="http://schemas.microsoft.com/office/powerpoint/2010/main" val="35408511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Y </a:t>
            </a:r>
            <a:r>
              <a:rPr lang="es-ES" dirty="0" err="1" smtClean="0"/>
              <a:t>asi</a:t>
            </a:r>
            <a:r>
              <a:rPr lang="es-ES" dirty="0" smtClean="0"/>
              <a:t> es como la hemos conseguido.</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33</a:t>
            </a:fld>
            <a:endParaRPr lang="es-ES"/>
          </a:p>
        </p:txBody>
      </p:sp>
    </p:spTree>
    <p:extLst>
      <p:ext uri="{BB962C8B-B14F-4D97-AF65-F5344CB8AC3E}">
        <p14:creationId xmlns:p14="http://schemas.microsoft.com/office/powerpoint/2010/main" val="1248977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Muchas gracias a todos y a continuación</a:t>
            </a:r>
            <a:r>
              <a:rPr lang="es-ES" baseline="0" dirty="0" smtClean="0"/>
              <a:t> vamos a ver la web en funcionamiento con una pequeña demo.</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34</a:t>
            </a:fld>
            <a:endParaRPr lang="es-ES"/>
          </a:p>
        </p:txBody>
      </p:sp>
    </p:spTree>
    <p:extLst>
      <p:ext uri="{BB962C8B-B14F-4D97-AF65-F5344CB8AC3E}">
        <p14:creationId xmlns:p14="http://schemas.microsoft.com/office/powerpoint/2010/main" val="4199157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err="1" smtClean="0">
                <a:solidFill>
                  <a:schemeClr val="tx1"/>
                </a:solidFill>
                <a:effectLst/>
                <a:latin typeface="+mn-lt"/>
                <a:ea typeface="+mn-ea"/>
                <a:cs typeface="+mn-cs"/>
              </a:rPr>
              <a:t>YoSoyTuCine</a:t>
            </a:r>
            <a:r>
              <a:rPr lang="es-ES_tradnl" sz="1200" kern="1200" dirty="0" smtClean="0">
                <a:solidFill>
                  <a:schemeClr val="tx1"/>
                </a:solidFill>
                <a:effectLst/>
                <a:latin typeface="+mn-lt"/>
                <a:ea typeface="+mn-ea"/>
                <a:cs typeface="+mn-cs"/>
              </a:rPr>
              <a:t> </a:t>
            </a:r>
            <a:r>
              <a:rPr lang="es-ES" sz="1200" kern="1200" dirty="0" smtClean="0">
                <a:solidFill>
                  <a:schemeClr val="tx1"/>
                </a:solidFill>
                <a:effectLst/>
                <a:latin typeface="+mn-lt"/>
                <a:ea typeface="+mn-ea"/>
                <a:cs typeface="+mn-cs"/>
              </a:rPr>
              <a:t>se sostiene sobre estos estos 2</a:t>
            </a:r>
            <a:r>
              <a:rPr lang="es-ES" sz="1200" kern="1200" baseline="0" dirty="0" smtClean="0">
                <a:solidFill>
                  <a:schemeClr val="tx1"/>
                </a:solidFill>
                <a:effectLst/>
                <a:latin typeface="+mn-lt"/>
                <a:ea typeface="+mn-ea"/>
                <a:cs typeface="+mn-cs"/>
              </a:rPr>
              <a:t> dos</a:t>
            </a:r>
            <a:r>
              <a:rPr lang="es-ES" sz="1200" kern="1200" dirty="0" smtClean="0">
                <a:solidFill>
                  <a:schemeClr val="tx1"/>
                </a:solidFill>
                <a:effectLst/>
                <a:latin typeface="+mn-lt"/>
                <a:ea typeface="+mn-ea"/>
                <a:cs typeface="+mn-cs"/>
              </a:rPr>
              <a:t> pilares que son el </a:t>
            </a:r>
            <a:r>
              <a:rPr lang="es-ES" sz="1200" kern="1200" dirty="0" err="1" smtClean="0">
                <a:solidFill>
                  <a:schemeClr val="tx1"/>
                </a:solidFill>
                <a:effectLst/>
                <a:latin typeface="+mn-lt"/>
                <a:ea typeface="+mn-ea"/>
                <a:cs typeface="+mn-cs"/>
              </a:rPr>
              <a:t>scrapping</a:t>
            </a:r>
            <a:r>
              <a:rPr lang="es-ES" sz="1200" kern="1200" dirty="0" smtClean="0">
                <a:solidFill>
                  <a:schemeClr val="tx1"/>
                </a:solidFill>
                <a:effectLst/>
                <a:latin typeface="+mn-lt"/>
                <a:ea typeface="+mn-ea"/>
                <a:cs typeface="+mn-cs"/>
              </a:rPr>
              <a:t> y la geolocalización</a:t>
            </a:r>
            <a:r>
              <a:rPr lang="es-ES" sz="1200" kern="1200" baseline="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smtClean="0">
              <a:solidFill>
                <a:schemeClr val="tx1"/>
              </a:solidFill>
              <a:effectLst/>
              <a:latin typeface="+mn-lt"/>
              <a:ea typeface="+mn-ea"/>
              <a:cs typeface="+mn-cs"/>
            </a:endParaRPr>
          </a:p>
          <a:p>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4</a:t>
            </a:fld>
            <a:endParaRPr lang="es-ES"/>
          </a:p>
        </p:txBody>
      </p:sp>
    </p:spTree>
    <p:extLst>
      <p:ext uri="{BB962C8B-B14F-4D97-AF65-F5344CB8AC3E}">
        <p14:creationId xmlns:p14="http://schemas.microsoft.com/office/powerpoint/2010/main" val="2750730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s-ES_tradnl" sz="1200" kern="1200" dirty="0" err="1" smtClean="0">
                <a:solidFill>
                  <a:schemeClr val="tx1"/>
                </a:solidFill>
                <a:effectLst/>
                <a:latin typeface="+mn-lt"/>
                <a:ea typeface="+mn-ea"/>
                <a:cs typeface="+mn-cs"/>
              </a:rPr>
              <a:t>YoSoyTuCine</a:t>
            </a:r>
            <a:r>
              <a:rPr lang="es-ES_tradnl" sz="1200" kern="1200" dirty="0" smtClean="0">
                <a:solidFill>
                  <a:schemeClr val="tx1"/>
                </a:solidFill>
                <a:effectLst/>
                <a:latin typeface="+mn-lt"/>
                <a:ea typeface="+mn-ea"/>
                <a:cs typeface="+mn-cs"/>
              </a:rPr>
              <a:t> evidentemente al no poder competir con buscadores omnipotente como Google, intenta ofrecer la información buscada por el usuario en un menor número de clic, esa es la ventaja que proponemos, ya que simplemente al entrar en la web, serás preguntado por tu ubicación, tendrás ante tus ojos lo carteles de las películas en cartelera actualmente y simplemente pinchando en el cartel tendrás todos los cines a tu alrededor ordenados por distancia y la información de las sesiones, cines y película en la que acabas de hacer clic.</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Para lograr los objetivos finales de </a:t>
            </a:r>
            <a:r>
              <a:rPr lang="es-ES_tradnl" sz="1200" kern="1200" dirty="0" err="1" smtClean="0">
                <a:solidFill>
                  <a:schemeClr val="tx1"/>
                </a:solidFill>
                <a:effectLst/>
                <a:latin typeface="+mn-lt"/>
                <a:ea typeface="+mn-ea"/>
                <a:cs typeface="+mn-cs"/>
              </a:rPr>
              <a:t>YoSoyTuCine</a:t>
            </a:r>
            <a:r>
              <a:rPr lang="es-ES_tradnl" sz="1200" kern="1200" dirty="0" smtClean="0">
                <a:solidFill>
                  <a:schemeClr val="tx1"/>
                </a:solidFill>
                <a:effectLst/>
                <a:latin typeface="+mn-lt"/>
                <a:ea typeface="+mn-ea"/>
                <a:cs typeface="+mn-cs"/>
              </a:rPr>
              <a:t> hemos de usar las funciones de geolocalización de Google para poder establecer nuestra ubicación, y poder hacer los cálculos de distancia por latitud y longitud entre nuestra ubicación actual y la del cine, la cual es almacenada en base de datos y que es rellenada automáticamente tanto en cines como en películas que están en cartelera mediante la técnica de </a:t>
            </a:r>
            <a:r>
              <a:rPr lang="es-ES_tradnl" sz="1200" kern="1200" dirty="0" err="1" smtClean="0">
                <a:solidFill>
                  <a:schemeClr val="tx1"/>
                </a:solidFill>
                <a:effectLst/>
                <a:latin typeface="+mn-lt"/>
                <a:ea typeface="+mn-ea"/>
                <a:cs typeface="+mn-cs"/>
              </a:rPr>
              <a:t>scrapping</a:t>
            </a:r>
            <a:r>
              <a:rPr lang="es-ES_tradnl" sz="1200" kern="1200" dirty="0" smtClean="0">
                <a:solidFill>
                  <a:schemeClr val="tx1"/>
                </a:solidFill>
                <a:effectLst/>
                <a:latin typeface="+mn-lt"/>
                <a:ea typeface="+mn-ea"/>
                <a:cs typeface="+mn-cs"/>
              </a:rPr>
              <a:t> que explicaremos</a:t>
            </a:r>
            <a:r>
              <a:rPr lang="es-ES_tradnl" sz="1200" kern="1200" baseline="0" dirty="0" smtClean="0">
                <a:solidFill>
                  <a:schemeClr val="tx1"/>
                </a:solidFill>
                <a:effectLst/>
                <a:latin typeface="+mn-lt"/>
                <a:ea typeface="+mn-ea"/>
                <a:cs typeface="+mn-cs"/>
              </a:rPr>
              <a:t> mas adelante</a:t>
            </a:r>
            <a:r>
              <a:rPr lang="es-ES_tradnl" sz="1200" kern="1200" dirty="0" smtClean="0">
                <a:solidFill>
                  <a:schemeClr val="tx1"/>
                </a:solidFill>
                <a:effectLst/>
                <a:latin typeface="+mn-lt"/>
                <a:ea typeface="+mn-ea"/>
                <a:cs typeface="+mn-cs"/>
              </a:rPr>
              <a:t>.</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5</a:t>
            </a:fld>
            <a:endParaRPr lang="es-ES"/>
          </a:p>
        </p:txBody>
      </p:sp>
    </p:spTree>
    <p:extLst>
      <p:ext uri="{BB962C8B-B14F-4D97-AF65-F5344CB8AC3E}">
        <p14:creationId xmlns:p14="http://schemas.microsoft.com/office/powerpoint/2010/main" val="1488142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smtClean="0"/>
              <a:t>Aquí vemos el código de</a:t>
            </a:r>
            <a:r>
              <a:rPr lang="es-ES" baseline="0" dirty="0" smtClean="0"/>
              <a:t>l modulo de geolocalización que además es guardada en una cookie para no perderla cada vez que navegamos entre la pagina.</a:t>
            </a:r>
            <a:endParaRPr lang="es-ES" dirty="0" smtClean="0"/>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6</a:t>
            </a:fld>
            <a:endParaRPr lang="es-ES"/>
          </a:p>
        </p:txBody>
      </p:sp>
    </p:spTree>
    <p:extLst>
      <p:ext uri="{BB962C8B-B14F-4D97-AF65-F5344CB8AC3E}">
        <p14:creationId xmlns:p14="http://schemas.microsoft.com/office/powerpoint/2010/main" val="2649237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CLIK EN EL VIDEO</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7</a:t>
            </a:fld>
            <a:endParaRPr lang="es-ES"/>
          </a:p>
        </p:txBody>
      </p:sp>
    </p:spTree>
    <p:extLst>
      <p:ext uri="{BB962C8B-B14F-4D97-AF65-F5344CB8AC3E}">
        <p14:creationId xmlns:p14="http://schemas.microsoft.com/office/powerpoint/2010/main" val="93805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El </a:t>
            </a:r>
            <a:r>
              <a:rPr lang="es-ES_tradnl" sz="1200" kern="1200" dirty="0" err="1" smtClean="0">
                <a:solidFill>
                  <a:schemeClr val="tx1"/>
                </a:solidFill>
                <a:effectLst/>
                <a:latin typeface="+mn-lt"/>
                <a:ea typeface="+mn-ea"/>
                <a:cs typeface="+mn-cs"/>
              </a:rPr>
              <a:t>scrapping</a:t>
            </a:r>
            <a:r>
              <a:rPr lang="es-ES_tradnl" sz="1200" kern="1200" dirty="0" smtClean="0">
                <a:solidFill>
                  <a:schemeClr val="tx1"/>
                </a:solidFill>
                <a:effectLst/>
                <a:latin typeface="+mn-lt"/>
                <a:ea typeface="+mn-ea"/>
                <a:cs typeface="+mn-cs"/>
              </a:rPr>
              <a:t> es básicamente obtener información de una web. </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En nuestro caso usamos el </a:t>
            </a:r>
            <a:r>
              <a:rPr lang="es-ES_tradnl" sz="1200" kern="1200" dirty="0" err="1" smtClean="0">
                <a:solidFill>
                  <a:schemeClr val="tx1"/>
                </a:solidFill>
                <a:effectLst/>
                <a:latin typeface="+mn-lt"/>
                <a:ea typeface="+mn-ea"/>
                <a:cs typeface="+mn-cs"/>
              </a:rPr>
              <a:t>scrapping</a:t>
            </a:r>
            <a:r>
              <a:rPr lang="es-ES_tradnl" sz="1200" kern="1200" dirty="0" smtClean="0">
                <a:solidFill>
                  <a:schemeClr val="tx1"/>
                </a:solidFill>
                <a:effectLst/>
                <a:latin typeface="+mn-lt"/>
                <a:ea typeface="+mn-ea"/>
                <a:cs typeface="+mn-cs"/>
              </a:rPr>
              <a:t> para obtener</a:t>
            </a:r>
            <a:r>
              <a:rPr lang="es-ES_tradnl" sz="1200" kern="1200" baseline="0" dirty="0" smtClean="0">
                <a:solidFill>
                  <a:schemeClr val="tx1"/>
                </a:solidFill>
                <a:effectLst/>
                <a:latin typeface="+mn-lt"/>
                <a:ea typeface="+mn-ea"/>
                <a:cs typeface="+mn-cs"/>
              </a:rPr>
              <a:t> </a:t>
            </a:r>
            <a:r>
              <a:rPr lang="es-ES_tradnl" sz="1200" kern="1200" dirty="0" smtClean="0">
                <a:solidFill>
                  <a:schemeClr val="tx1"/>
                </a:solidFill>
                <a:effectLst/>
                <a:latin typeface="+mn-lt"/>
                <a:ea typeface="+mn-ea"/>
                <a:cs typeface="+mn-cs"/>
              </a:rPr>
              <a:t>la información de la cartelera</a:t>
            </a:r>
            <a:r>
              <a:rPr lang="es-ES_tradnl" sz="1200" kern="1200" baseline="0" dirty="0" smtClean="0">
                <a:solidFill>
                  <a:schemeClr val="tx1"/>
                </a:solidFill>
                <a:effectLst/>
                <a:latin typeface="+mn-lt"/>
                <a:ea typeface="+mn-ea"/>
                <a:cs typeface="+mn-cs"/>
              </a:rPr>
              <a:t> de los cines </a:t>
            </a:r>
            <a:r>
              <a:rPr lang="es-ES_tradnl" sz="1200" kern="1200" dirty="0" smtClean="0">
                <a:solidFill>
                  <a:schemeClr val="tx1"/>
                </a:solidFill>
                <a:effectLst/>
                <a:latin typeface="+mn-lt"/>
                <a:ea typeface="+mn-ea"/>
                <a:cs typeface="+mn-cs"/>
              </a:rPr>
              <a:t>y poder rellenar nuestra base de datos con la información obtenida.</a:t>
            </a:r>
          </a:p>
          <a:p>
            <a:endParaRPr lang="es-ES_tradnl"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t>
            </a:r>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8</a:t>
            </a:fld>
            <a:endParaRPr lang="es-ES"/>
          </a:p>
        </p:txBody>
      </p:sp>
    </p:spTree>
    <p:extLst>
      <p:ext uri="{BB962C8B-B14F-4D97-AF65-F5344CB8AC3E}">
        <p14:creationId xmlns:p14="http://schemas.microsoft.com/office/powerpoint/2010/main" val="4164726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sz="1200" kern="1200" dirty="0" smtClean="0">
                <a:solidFill>
                  <a:schemeClr val="tx1"/>
                </a:solidFill>
                <a:effectLst/>
                <a:latin typeface="+mn-lt"/>
                <a:ea typeface="+mn-ea"/>
                <a:cs typeface="+mn-cs"/>
              </a:rPr>
              <a:t>Por ejemplo lanzando el </a:t>
            </a:r>
            <a:r>
              <a:rPr lang="es-ES_tradnl" sz="1200" kern="1200" dirty="0" err="1" smtClean="0">
                <a:solidFill>
                  <a:schemeClr val="tx1"/>
                </a:solidFill>
                <a:effectLst/>
                <a:latin typeface="+mn-lt"/>
                <a:ea typeface="+mn-ea"/>
                <a:cs typeface="+mn-cs"/>
              </a:rPr>
              <a:t>scrapping</a:t>
            </a:r>
            <a:r>
              <a:rPr lang="es-ES_tradnl" sz="1200" kern="1200" dirty="0" smtClean="0">
                <a:solidFill>
                  <a:schemeClr val="tx1"/>
                </a:solidFill>
                <a:effectLst/>
                <a:latin typeface="+mn-lt"/>
                <a:ea typeface="+mn-ea"/>
                <a:cs typeface="+mn-cs"/>
              </a:rPr>
              <a:t> cada viernes podemos actualizar nuestra base de datos con las películas nuevas o borrar las películas que ya no tenemos en cartelera.</a:t>
            </a:r>
            <a:endParaRPr lang="es-ES" sz="1200" kern="1200" dirty="0" smtClean="0">
              <a:solidFill>
                <a:schemeClr val="tx1"/>
              </a:solidFill>
              <a:effectLst/>
              <a:latin typeface="+mn-lt"/>
              <a:ea typeface="+mn-ea"/>
              <a:cs typeface="+mn-cs"/>
            </a:endParaRPr>
          </a:p>
          <a:p>
            <a:r>
              <a:rPr lang="es-ES_tradnl" sz="1200" kern="1200" dirty="0" smtClean="0">
                <a:solidFill>
                  <a:schemeClr val="tx1"/>
                </a:solidFill>
                <a:effectLst/>
                <a:latin typeface="+mn-lt"/>
                <a:ea typeface="+mn-ea"/>
                <a:cs typeface="+mn-cs"/>
              </a:rPr>
              <a:t> </a:t>
            </a:r>
            <a:endParaRPr lang="es-ES" sz="1200" kern="1200" dirty="0" smtClean="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B7D0A05-FF74-4049-BC13-A9ACD9D2AB82}" type="slidenum">
              <a:rPr lang="es-ES" smtClean="0"/>
              <a:t>9</a:t>
            </a:fld>
            <a:endParaRPr lang="es-ES"/>
          </a:p>
        </p:txBody>
      </p:sp>
    </p:spTree>
    <p:extLst>
      <p:ext uri="{BB962C8B-B14F-4D97-AF65-F5344CB8AC3E}">
        <p14:creationId xmlns:p14="http://schemas.microsoft.com/office/powerpoint/2010/main" val="554763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A3A6FC1A-A205-4A12-B450-C96D11F5D5F8}" type="datetimeFigureOut">
              <a:rPr lang="es-ES" smtClean="0"/>
              <a:t>03/06/2018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3099662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A3A6FC1A-A205-4A12-B450-C96D11F5D5F8}" type="datetimeFigureOut">
              <a:rPr lang="es-ES" smtClean="0"/>
              <a:t>03/06/2018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2033566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A3A6FC1A-A205-4A12-B450-C96D11F5D5F8}" type="datetimeFigureOut">
              <a:rPr lang="es-ES" smtClean="0"/>
              <a:t>03/06/2018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3485873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A3A6FC1A-A205-4A12-B450-C96D11F5D5F8}" type="datetimeFigureOut">
              <a:rPr lang="es-ES" smtClean="0"/>
              <a:t>03/06/2018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1243849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A3A6FC1A-A205-4A12-B450-C96D11F5D5F8}" type="datetimeFigureOut">
              <a:rPr lang="es-ES" smtClean="0"/>
              <a:t>03/06/2018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1861994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A3A6FC1A-A205-4A12-B450-C96D11F5D5F8}" type="datetimeFigureOut">
              <a:rPr lang="es-ES" smtClean="0"/>
              <a:t>03/06/2018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3340697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A3A6FC1A-A205-4A12-B450-C96D11F5D5F8}" type="datetimeFigureOut">
              <a:rPr lang="es-ES" smtClean="0"/>
              <a:t>03/06/2018</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1046211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A3A6FC1A-A205-4A12-B450-C96D11F5D5F8}" type="datetimeFigureOut">
              <a:rPr lang="es-ES" smtClean="0"/>
              <a:t>03/06/2018</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4284399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3A6FC1A-A205-4A12-B450-C96D11F5D5F8}" type="datetimeFigureOut">
              <a:rPr lang="es-ES" smtClean="0"/>
              <a:t>03/06/2018</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3500014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A3A6FC1A-A205-4A12-B450-C96D11F5D5F8}" type="datetimeFigureOut">
              <a:rPr lang="es-ES" smtClean="0"/>
              <a:t>03/06/2018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3024307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A3A6FC1A-A205-4A12-B450-C96D11F5D5F8}" type="datetimeFigureOut">
              <a:rPr lang="es-ES" smtClean="0"/>
              <a:t>03/06/2018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DEDC62F-9C9E-4D20-BAED-09E377FF0AC1}" type="slidenum">
              <a:rPr lang="es-ES" smtClean="0"/>
              <a:t>‹Nº›</a:t>
            </a:fld>
            <a:endParaRPr lang="es-ES"/>
          </a:p>
        </p:txBody>
      </p:sp>
    </p:spTree>
    <p:extLst>
      <p:ext uri="{BB962C8B-B14F-4D97-AF65-F5344CB8AC3E}">
        <p14:creationId xmlns:p14="http://schemas.microsoft.com/office/powerpoint/2010/main" val="444195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A6FC1A-A205-4A12-B450-C96D11F5D5F8}" type="datetimeFigureOut">
              <a:rPr lang="es-ES" smtClean="0"/>
              <a:t>03/06/2018</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EDC62F-9C9E-4D20-BAED-09E377FF0AC1}" type="slidenum">
              <a:rPr lang="es-ES" smtClean="0"/>
              <a:t>‹Nº›</a:t>
            </a:fld>
            <a:endParaRPr lang="es-ES"/>
          </a:p>
        </p:txBody>
      </p:sp>
    </p:spTree>
    <p:extLst>
      <p:ext uri="{BB962C8B-B14F-4D97-AF65-F5344CB8AC3E}">
        <p14:creationId xmlns:p14="http://schemas.microsoft.com/office/powerpoint/2010/main" val="164546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jp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7.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H:\DIN\Proyecto\POSIBLE PROYECTO 2 BUSCADOR DE CINES\LOGO\logoYSTC.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5161" y="951248"/>
            <a:ext cx="9840144" cy="4823910"/>
          </a:xfrm>
          <a:prstGeom prst="rect">
            <a:avLst/>
          </a:prstGeom>
          <a:noFill/>
          <a:ln>
            <a:noFill/>
          </a:ln>
        </p:spPr>
      </p:pic>
    </p:spTree>
    <p:extLst>
      <p:ext uri="{BB962C8B-B14F-4D97-AF65-F5344CB8AC3E}">
        <p14:creationId xmlns:p14="http://schemas.microsoft.com/office/powerpoint/2010/main" val="203720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Scrapping</a:t>
            </a:r>
            <a:endParaRPr lang="es-ES" dirty="0"/>
          </a:p>
        </p:txBody>
      </p:sp>
      <p:pic>
        <p:nvPicPr>
          <p:cNvPr id="3" name="Marcador de contenido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79926" y="1825625"/>
            <a:ext cx="4832148" cy="4351338"/>
          </a:xfrm>
        </p:spPr>
      </p:pic>
    </p:spTree>
    <p:extLst>
      <p:ext uri="{BB962C8B-B14F-4D97-AF65-F5344CB8AC3E}">
        <p14:creationId xmlns:p14="http://schemas.microsoft.com/office/powerpoint/2010/main" val="40090814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stretch>
            <a:fillRect/>
          </a:stretch>
        </p:blipFill>
        <p:spPr>
          <a:xfrm>
            <a:off x="1103541" y="727803"/>
            <a:ext cx="9869260" cy="5183599"/>
          </a:xfrm>
          <a:prstGeom prst="rect">
            <a:avLst/>
          </a:prstGeom>
        </p:spPr>
      </p:pic>
    </p:spTree>
    <p:extLst>
      <p:ext uri="{BB962C8B-B14F-4D97-AF65-F5344CB8AC3E}">
        <p14:creationId xmlns:p14="http://schemas.microsoft.com/office/powerpoint/2010/main" val="2934858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Tecnologías usadas</a:t>
            </a:r>
            <a:endParaRPr lang="es-ES" dirty="0"/>
          </a:p>
        </p:txBody>
      </p:sp>
      <p:pic>
        <p:nvPicPr>
          <p:cNvPr id="3" name="Marcador de contenido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665720" y="5257505"/>
            <a:ext cx="4297680" cy="1227909"/>
          </a:xfr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5574" y="3184795"/>
            <a:ext cx="3226750" cy="2016719"/>
          </a:xfrm>
          <a:prstGeom prst="rect">
            <a:avLst/>
          </a:prstGeom>
        </p:spPr>
      </p:pic>
      <p:pic>
        <p:nvPicPr>
          <p:cNvPr id="6" name="Imagen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02239" y="3128804"/>
            <a:ext cx="1813560" cy="1813560"/>
          </a:xfrm>
          <a:prstGeom prst="rect">
            <a:avLst/>
          </a:prstGeom>
        </p:spPr>
      </p:pic>
      <p:pic>
        <p:nvPicPr>
          <p:cNvPr id="7" name="Imagen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27882" y="4942364"/>
            <a:ext cx="2962275" cy="1543050"/>
          </a:xfrm>
          <a:prstGeom prst="rect">
            <a:avLst/>
          </a:prstGeom>
        </p:spPr>
      </p:pic>
      <p:pic>
        <p:nvPicPr>
          <p:cNvPr id="8" name="Imagen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048" y="1416696"/>
            <a:ext cx="2057400" cy="2057400"/>
          </a:xfrm>
          <a:prstGeom prst="rect">
            <a:avLst/>
          </a:prstGeom>
        </p:spPr>
      </p:pic>
      <p:pic>
        <p:nvPicPr>
          <p:cNvPr id="9" name="Imagen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65720" y="1056331"/>
            <a:ext cx="4108768" cy="2072473"/>
          </a:xfrm>
          <a:prstGeom prst="rect">
            <a:avLst/>
          </a:prstGeom>
        </p:spPr>
      </p:pic>
      <p:pic>
        <p:nvPicPr>
          <p:cNvPr id="10" name="Imagen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38878" y="1657944"/>
            <a:ext cx="2524661" cy="1306512"/>
          </a:xfrm>
          <a:prstGeom prst="rect">
            <a:avLst/>
          </a:prstGeom>
        </p:spPr>
      </p:pic>
      <p:pic>
        <p:nvPicPr>
          <p:cNvPr id="11" name="Imagen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8200" y="3716244"/>
            <a:ext cx="2625585" cy="1877293"/>
          </a:xfrm>
          <a:prstGeom prst="rect">
            <a:avLst/>
          </a:prstGeom>
        </p:spPr>
      </p:pic>
    </p:spTree>
    <p:extLst>
      <p:ext uri="{BB962C8B-B14F-4D97-AF65-F5344CB8AC3E}">
        <p14:creationId xmlns:p14="http://schemas.microsoft.com/office/powerpoint/2010/main" val="34425374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2851" y="497305"/>
            <a:ext cx="5338011" cy="5338011"/>
          </a:xfrm>
          <a:prstGeom prst="rect">
            <a:avLst/>
          </a:prstGeom>
        </p:spPr>
      </p:pic>
    </p:spTree>
    <p:extLst>
      <p:ext uri="{BB962C8B-B14F-4D97-AF65-F5344CB8AC3E}">
        <p14:creationId xmlns:p14="http://schemas.microsoft.com/office/powerpoint/2010/main" val="9237949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812610" y="0"/>
            <a:ext cx="6096000" cy="787652"/>
          </a:xfrm>
          <a:prstGeom prst="rect">
            <a:avLst/>
          </a:prstGeom>
        </p:spPr>
        <p:txBody>
          <a:bodyPr>
            <a:spAutoFit/>
          </a:bodyPr>
          <a:lstStyle/>
          <a:p>
            <a:pPr>
              <a:lnSpc>
                <a:spcPct val="107000"/>
              </a:lnSpc>
              <a:spcAft>
                <a:spcPts val="800"/>
              </a:spcAft>
            </a:pPr>
            <a:r>
              <a:rPr lang="es-ES_tradnl" b="1" dirty="0">
                <a:latin typeface="Calibri" panose="020F0502020204030204" pitchFamily="34" charset="0"/>
                <a:ea typeface="Calibri" panose="020F0502020204030204" pitchFamily="34" charset="0"/>
                <a:cs typeface="Times New Roman" panose="02020603050405020304" pitchFamily="18" charset="0"/>
              </a:rPr>
              <a:t> </a:t>
            </a:r>
            <a:endParaRPr lang="es-ES" sz="1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ES_tradnl" b="1" dirty="0">
                <a:latin typeface="Calibri" panose="020F0502020204030204" pitchFamily="34" charset="0"/>
                <a:ea typeface="Calibri" panose="020F0502020204030204" pitchFamily="34" charset="0"/>
                <a:cs typeface="Times New Roman" panose="02020603050405020304" pitchFamily="18" charset="0"/>
              </a:rPr>
              <a:t>Estructura del proyecto web JAVA con MVC</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p:cNvPicPr/>
          <p:nvPr/>
        </p:nvPicPr>
        <p:blipFill>
          <a:blip r:embed="rId3"/>
          <a:stretch>
            <a:fillRect/>
          </a:stretch>
        </p:blipFill>
        <p:spPr>
          <a:xfrm>
            <a:off x="3574610" y="1116971"/>
            <a:ext cx="4572000" cy="5257800"/>
          </a:xfrm>
          <a:prstGeom prst="rect">
            <a:avLst/>
          </a:prstGeom>
        </p:spPr>
      </p:pic>
    </p:spTree>
    <p:extLst>
      <p:ext uri="{BB962C8B-B14F-4D97-AF65-F5344CB8AC3E}">
        <p14:creationId xmlns:p14="http://schemas.microsoft.com/office/powerpoint/2010/main" val="948526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3115182" y="370041"/>
            <a:ext cx="5812509" cy="5889906"/>
          </a:xfrm>
          <a:prstGeom prst="rect">
            <a:avLst/>
          </a:prstGeom>
        </p:spPr>
      </p:pic>
    </p:spTree>
    <p:extLst>
      <p:ext uri="{BB962C8B-B14F-4D97-AF65-F5344CB8AC3E}">
        <p14:creationId xmlns:p14="http://schemas.microsoft.com/office/powerpoint/2010/main" val="3242218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3973894" y="171638"/>
            <a:ext cx="4196712" cy="6538877"/>
          </a:xfrm>
          <a:prstGeom prst="rect">
            <a:avLst/>
          </a:prstGeom>
        </p:spPr>
      </p:pic>
    </p:spTree>
    <p:extLst>
      <p:ext uri="{BB962C8B-B14F-4D97-AF65-F5344CB8AC3E}">
        <p14:creationId xmlns:p14="http://schemas.microsoft.com/office/powerpoint/2010/main" val="1866553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4320"/>
            <a:ext cx="12192000" cy="6309360"/>
          </a:xfrm>
          <a:prstGeom prst="rect">
            <a:avLst/>
          </a:prstGeom>
        </p:spPr>
      </p:pic>
    </p:spTree>
    <p:extLst>
      <p:ext uri="{BB962C8B-B14F-4D97-AF65-F5344CB8AC3E}">
        <p14:creationId xmlns:p14="http://schemas.microsoft.com/office/powerpoint/2010/main" val="21412601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extLst>
              <a:ext uri="{28A0092B-C50C-407E-A947-70E740481C1C}">
                <a14:useLocalDpi xmlns:a14="http://schemas.microsoft.com/office/drawing/2010/main" val="0"/>
              </a:ext>
            </a:extLst>
          </a:blip>
          <a:stretch>
            <a:fillRect/>
          </a:stretch>
        </p:blipFill>
        <p:spPr>
          <a:xfrm>
            <a:off x="1095196" y="0"/>
            <a:ext cx="10057907" cy="6709893"/>
          </a:xfrm>
          <a:prstGeom prst="rect">
            <a:avLst/>
          </a:prstGeom>
        </p:spPr>
      </p:pic>
    </p:spTree>
    <p:extLst>
      <p:ext uri="{BB962C8B-B14F-4D97-AF65-F5344CB8AC3E}">
        <p14:creationId xmlns:p14="http://schemas.microsoft.com/office/powerpoint/2010/main" val="14529053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6465" y="1150268"/>
            <a:ext cx="8935704" cy="4507192"/>
          </a:xfrm>
          <a:prstGeom prst="rect">
            <a:avLst/>
          </a:prstGeom>
        </p:spPr>
      </p:pic>
    </p:spTree>
    <p:extLst>
      <p:ext uri="{BB962C8B-B14F-4D97-AF65-F5344CB8AC3E}">
        <p14:creationId xmlns:p14="http://schemas.microsoft.com/office/powerpoint/2010/main" val="32948395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stretch>
            <a:fillRect/>
          </a:stretch>
        </p:blipFill>
        <p:spPr>
          <a:xfrm>
            <a:off x="171517" y="0"/>
            <a:ext cx="12020483" cy="6858000"/>
          </a:xfrm>
          <a:prstGeom prst="rect">
            <a:avLst/>
          </a:prstGeom>
        </p:spPr>
      </p:pic>
    </p:spTree>
    <p:extLst>
      <p:ext uri="{BB962C8B-B14F-4D97-AF65-F5344CB8AC3E}">
        <p14:creationId xmlns:p14="http://schemas.microsoft.com/office/powerpoint/2010/main" val="27350662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5304" y="605588"/>
            <a:ext cx="5197643" cy="5197643"/>
          </a:xfrm>
          <a:prstGeom prst="rect">
            <a:avLst/>
          </a:prstGeom>
        </p:spPr>
      </p:pic>
    </p:spTree>
    <p:extLst>
      <p:ext uri="{BB962C8B-B14F-4D97-AF65-F5344CB8AC3E}">
        <p14:creationId xmlns:p14="http://schemas.microsoft.com/office/powerpoint/2010/main" val="39111735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p:nvPr/>
        </p:nvPicPr>
        <p:blipFill>
          <a:blip r:embed="rId3"/>
          <a:stretch>
            <a:fillRect/>
          </a:stretch>
        </p:blipFill>
        <p:spPr>
          <a:xfrm>
            <a:off x="6088604" y="1516238"/>
            <a:ext cx="5400040" cy="3192145"/>
          </a:xfrm>
          <a:prstGeom prst="rect">
            <a:avLst/>
          </a:prstGeom>
        </p:spPr>
      </p:pic>
      <p:sp>
        <p:nvSpPr>
          <p:cNvPr id="4" name="Rectángulo 3"/>
          <p:cNvSpPr/>
          <p:nvPr/>
        </p:nvSpPr>
        <p:spPr>
          <a:xfrm>
            <a:off x="7250001" y="648471"/>
            <a:ext cx="2125454" cy="388696"/>
          </a:xfrm>
          <a:prstGeom prst="rect">
            <a:avLst/>
          </a:prstGeom>
        </p:spPr>
        <p:txBody>
          <a:bodyPr wrap="none">
            <a:spAutoFit/>
          </a:bodyPr>
          <a:lstStyle/>
          <a:p>
            <a:pPr>
              <a:lnSpc>
                <a:spcPct val="107000"/>
              </a:lnSpc>
              <a:spcAft>
                <a:spcPts val="800"/>
              </a:spcAft>
            </a:pPr>
            <a:r>
              <a:rPr lang="es-ES_tradnl" b="1" dirty="0">
                <a:latin typeface="Calibri" panose="020F0502020204030204" pitchFamily="34" charset="0"/>
                <a:ea typeface="Calibri" panose="020F0502020204030204" pitchFamily="34" charset="0"/>
                <a:cs typeface="Times New Roman" panose="02020603050405020304" pitchFamily="18" charset="0"/>
              </a:rPr>
              <a:t>USO DE BOOTSTRAP</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p:cNvPicPr/>
          <p:nvPr/>
        </p:nvPicPr>
        <p:blipFill>
          <a:blip r:embed="rId4"/>
          <a:stretch>
            <a:fillRect/>
          </a:stretch>
        </p:blipFill>
        <p:spPr>
          <a:xfrm>
            <a:off x="209435" y="2170923"/>
            <a:ext cx="5400040" cy="2537460"/>
          </a:xfrm>
          <a:prstGeom prst="rect">
            <a:avLst/>
          </a:prstGeom>
        </p:spPr>
      </p:pic>
      <p:sp>
        <p:nvSpPr>
          <p:cNvPr id="6" name="Rectángulo 5"/>
          <p:cNvSpPr/>
          <p:nvPr/>
        </p:nvSpPr>
        <p:spPr>
          <a:xfrm>
            <a:off x="1290489" y="648471"/>
            <a:ext cx="744114" cy="388696"/>
          </a:xfrm>
          <a:prstGeom prst="rect">
            <a:avLst/>
          </a:prstGeom>
        </p:spPr>
        <p:txBody>
          <a:bodyPr wrap="none">
            <a:spAutoFit/>
          </a:bodyPr>
          <a:lstStyle/>
          <a:p>
            <a:pPr>
              <a:lnSpc>
                <a:spcPct val="107000"/>
              </a:lnSpc>
              <a:spcAft>
                <a:spcPts val="800"/>
              </a:spcAft>
            </a:pPr>
            <a:r>
              <a:rPr lang="es-ES_tradnl" b="1" dirty="0">
                <a:latin typeface="Calibri" panose="020F0502020204030204" pitchFamily="34" charset="0"/>
                <a:ea typeface="Calibri" panose="020F0502020204030204" pitchFamily="34" charset="0"/>
                <a:cs typeface="Times New Roman" panose="02020603050405020304" pitchFamily="18" charset="0"/>
              </a:rPr>
              <a:t>HTML</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79045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0" y="889000"/>
            <a:ext cx="8128000" cy="5080000"/>
          </a:xfrm>
          <a:prstGeom prst="rect">
            <a:avLst/>
          </a:prstGeom>
        </p:spPr>
      </p:pic>
    </p:spTree>
    <p:extLst>
      <p:ext uri="{BB962C8B-B14F-4D97-AF65-F5344CB8AC3E}">
        <p14:creationId xmlns:p14="http://schemas.microsoft.com/office/powerpoint/2010/main" val="14498808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947418" y="292275"/>
            <a:ext cx="3862596" cy="388696"/>
          </a:xfrm>
          <a:prstGeom prst="rect">
            <a:avLst/>
          </a:prstGeom>
        </p:spPr>
        <p:txBody>
          <a:bodyPr wrap="none">
            <a:spAutoFit/>
          </a:bodyPr>
          <a:lstStyle/>
          <a:p>
            <a:pPr>
              <a:lnSpc>
                <a:spcPct val="107000"/>
              </a:lnSpc>
              <a:spcAft>
                <a:spcPts val="800"/>
              </a:spcAft>
            </a:pPr>
            <a:r>
              <a:rPr lang="es-ES_tradnl" b="1" dirty="0">
                <a:latin typeface="Calibri" panose="020F0502020204030204" pitchFamily="34" charset="0"/>
                <a:ea typeface="Calibri" panose="020F0502020204030204" pitchFamily="34" charset="0"/>
                <a:cs typeface="Times New Roman" panose="02020603050405020304" pitchFamily="18" charset="0"/>
              </a:rPr>
              <a:t>Generación de HTML mediante </a:t>
            </a:r>
            <a:r>
              <a:rPr lang="es-ES_tradnl" b="1" dirty="0" err="1">
                <a:latin typeface="Calibri" panose="020F0502020204030204" pitchFamily="34" charset="0"/>
                <a:ea typeface="Calibri" panose="020F0502020204030204" pitchFamily="34" charset="0"/>
                <a:cs typeface="Times New Roman" panose="02020603050405020304" pitchFamily="18" charset="0"/>
              </a:rPr>
              <a:t>JQuery</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p:cNvPicPr/>
          <p:nvPr/>
        </p:nvPicPr>
        <p:blipFill>
          <a:blip r:embed="rId3"/>
          <a:stretch>
            <a:fillRect/>
          </a:stretch>
        </p:blipFill>
        <p:spPr>
          <a:xfrm>
            <a:off x="3395980" y="999807"/>
            <a:ext cx="5400040" cy="4858385"/>
          </a:xfrm>
          <a:prstGeom prst="rect">
            <a:avLst/>
          </a:prstGeom>
        </p:spPr>
      </p:pic>
    </p:spTree>
    <p:extLst>
      <p:ext uri="{BB962C8B-B14F-4D97-AF65-F5344CB8AC3E}">
        <p14:creationId xmlns:p14="http://schemas.microsoft.com/office/powerpoint/2010/main" val="32739652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8211" y="966375"/>
            <a:ext cx="6031832" cy="4312760"/>
          </a:xfrm>
          <a:prstGeom prst="rect">
            <a:avLst/>
          </a:prstGeom>
        </p:spPr>
      </p:pic>
    </p:spTree>
    <p:extLst>
      <p:ext uri="{BB962C8B-B14F-4D97-AF65-F5344CB8AC3E}">
        <p14:creationId xmlns:p14="http://schemas.microsoft.com/office/powerpoint/2010/main" val="29208918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stretch>
            <a:fillRect/>
          </a:stretch>
        </p:blipFill>
        <p:spPr>
          <a:xfrm>
            <a:off x="2898037" y="1537889"/>
            <a:ext cx="5400040" cy="4858385"/>
          </a:xfrm>
          <a:prstGeom prst="rect">
            <a:avLst/>
          </a:prstGeom>
        </p:spPr>
      </p:pic>
      <p:sp>
        <p:nvSpPr>
          <p:cNvPr id="3" name="Rectángulo 2"/>
          <p:cNvSpPr/>
          <p:nvPr/>
        </p:nvSpPr>
        <p:spPr>
          <a:xfrm>
            <a:off x="4822300" y="400918"/>
            <a:ext cx="1551515" cy="388696"/>
          </a:xfrm>
          <a:prstGeom prst="rect">
            <a:avLst/>
          </a:prstGeom>
        </p:spPr>
        <p:txBody>
          <a:bodyPr wrap="none">
            <a:spAutoFit/>
          </a:bodyPr>
          <a:lstStyle/>
          <a:p>
            <a:pPr>
              <a:lnSpc>
                <a:spcPct val="107000"/>
              </a:lnSpc>
              <a:spcAft>
                <a:spcPts val="800"/>
              </a:spcAft>
            </a:pPr>
            <a:r>
              <a:rPr lang="es-ES_tradnl" b="1" dirty="0">
                <a:latin typeface="Calibri" panose="020F0502020204030204" pitchFamily="34" charset="0"/>
                <a:ea typeface="Calibri" panose="020F0502020204030204" pitchFamily="34" charset="0"/>
                <a:cs typeface="Times New Roman" panose="02020603050405020304" pitchFamily="18" charset="0"/>
              </a:rPr>
              <a:t>Llamadas Ajax</a:t>
            </a:r>
            <a:endParaRPr lang="es-E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5876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51454"/>
            <a:ext cx="12192000" cy="3483429"/>
          </a:xfrm>
          <a:prstGeom prst="rect">
            <a:avLst/>
          </a:prstGeom>
        </p:spPr>
      </p:pic>
    </p:spTree>
    <p:extLst>
      <p:ext uri="{BB962C8B-B14F-4D97-AF65-F5344CB8AC3E}">
        <p14:creationId xmlns:p14="http://schemas.microsoft.com/office/powerpoint/2010/main" val="4550668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stretch>
            <a:fillRect/>
          </a:stretch>
        </p:blipFill>
        <p:spPr>
          <a:xfrm>
            <a:off x="354016" y="1788094"/>
            <a:ext cx="11506023" cy="2539463"/>
          </a:xfrm>
          <a:prstGeom prst="rect">
            <a:avLst/>
          </a:prstGeom>
        </p:spPr>
      </p:pic>
    </p:spTree>
    <p:extLst>
      <p:ext uri="{BB962C8B-B14F-4D97-AF65-F5344CB8AC3E}">
        <p14:creationId xmlns:p14="http://schemas.microsoft.com/office/powerpoint/2010/main" val="39810003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stretch>
            <a:fillRect/>
          </a:stretch>
        </p:blipFill>
        <p:spPr>
          <a:xfrm>
            <a:off x="3395980" y="402272"/>
            <a:ext cx="5400040" cy="6053455"/>
          </a:xfrm>
          <a:prstGeom prst="rect">
            <a:avLst/>
          </a:prstGeom>
        </p:spPr>
      </p:pic>
    </p:spTree>
    <p:extLst>
      <p:ext uri="{BB962C8B-B14F-4D97-AF65-F5344CB8AC3E}">
        <p14:creationId xmlns:p14="http://schemas.microsoft.com/office/powerpoint/2010/main" val="12765875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4886" y="1443788"/>
            <a:ext cx="7131830" cy="3714973"/>
          </a:xfrm>
          <a:prstGeom prst="rect">
            <a:avLst/>
          </a:prstGeom>
        </p:spPr>
      </p:pic>
    </p:spTree>
    <p:extLst>
      <p:ext uri="{BB962C8B-B14F-4D97-AF65-F5344CB8AC3E}">
        <p14:creationId xmlns:p14="http://schemas.microsoft.com/office/powerpoint/2010/main" val="4151570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YoSoyTuCine</a:t>
            </a:r>
            <a:endParaRPr lang="es-ES" dirty="0"/>
          </a:p>
        </p:txBody>
      </p:sp>
      <p:sp>
        <p:nvSpPr>
          <p:cNvPr id="3" name="Marcador de contenido 2"/>
          <p:cNvSpPr>
            <a:spLocks noGrp="1"/>
          </p:cNvSpPr>
          <p:nvPr>
            <p:ph idx="1"/>
          </p:nvPr>
        </p:nvSpPr>
        <p:spPr/>
        <p:txBody>
          <a:bodyPr/>
          <a:lstStyle/>
          <a:p>
            <a:r>
              <a:rPr lang="es-ES_tradnl" dirty="0" smtClean="0"/>
              <a:t>Comparador de cines.</a:t>
            </a:r>
          </a:p>
          <a:p>
            <a:endParaRPr lang="es-ES" dirty="0"/>
          </a:p>
          <a:p>
            <a:r>
              <a:rPr lang="es-ES_tradnl" dirty="0" smtClean="0"/>
              <a:t>Cine más cercano en todo momento.</a:t>
            </a:r>
          </a:p>
          <a:p>
            <a:endParaRPr lang="es-ES" dirty="0"/>
          </a:p>
          <a:p>
            <a:r>
              <a:rPr lang="es-ES_tradnl" dirty="0" smtClean="0"/>
              <a:t>Elige además en base de las </a:t>
            </a:r>
            <a:r>
              <a:rPr lang="es-ES_tradnl" dirty="0"/>
              <a:t>valoraciones dadas a los cines por la comunidad de usuarios de </a:t>
            </a:r>
            <a:r>
              <a:rPr lang="es-ES_tradnl" dirty="0" err="1"/>
              <a:t>YoSoyTuCine</a:t>
            </a:r>
            <a:r>
              <a:rPr lang="es-ES_tradnl" dirty="0"/>
              <a:t>.</a:t>
            </a:r>
            <a:endParaRPr lang="es-ES" dirty="0"/>
          </a:p>
          <a:p>
            <a:endParaRPr lang="es-ES" dirty="0"/>
          </a:p>
        </p:txBody>
      </p:sp>
    </p:spTree>
    <p:extLst>
      <p:ext uri="{BB962C8B-B14F-4D97-AF65-F5344CB8AC3E}">
        <p14:creationId xmlns:p14="http://schemas.microsoft.com/office/powerpoint/2010/main" val="32427237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stretch>
            <a:fillRect/>
          </a:stretch>
        </p:blipFill>
        <p:spPr>
          <a:xfrm>
            <a:off x="2047013" y="860424"/>
            <a:ext cx="8636075" cy="5232557"/>
          </a:xfrm>
          <a:prstGeom prst="rect">
            <a:avLst/>
          </a:prstGeom>
        </p:spPr>
      </p:pic>
    </p:spTree>
    <p:extLst>
      <p:ext uri="{BB962C8B-B14F-4D97-AF65-F5344CB8AC3E}">
        <p14:creationId xmlns:p14="http://schemas.microsoft.com/office/powerpoint/2010/main" val="39320803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stretch>
            <a:fillRect/>
          </a:stretch>
        </p:blipFill>
        <p:spPr>
          <a:xfrm>
            <a:off x="1576387" y="314325"/>
            <a:ext cx="9039225" cy="6229350"/>
          </a:xfrm>
          <a:prstGeom prst="rect">
            <a:avLst/>
          </a:prstGeom>
        </p:spPr>
      </p:pic>
    </p:spTree>
    <p:extLst>
      <p:ext uri="{BB962C8B-B14F-4D97-AF65-F5344CB8AC3E}">
        <p14:creationId xmlns:p14="http://schemas.microsoft.com/office/powerpoint/2010/main" val="36985282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a:stretch>
            <a:fillRect/>
          </a:stretch>
        </p:blipFill>
        <p:spPr>
          <a:xfrm>
            <a:off x="2617382" y="1319402"/>
            <a:ext cx="6979292" cy="4040250"/>
          </a:xfrm>
          <a:prstGeom prst="rect">
            <a:avLst/>
          </a:prstGeom>
        </p:spPr>
      </p:pic>
      <p:sp>
        <p:nvSpPr>
          <p:cNvPr id="3" name="CuadroTexto 2"/>
          <p:cNvSpPr txBox="1"/>
          <p:nvPr/>
        </p:nvSpPr>
        <p:spPr>
          <a:xfrm>
            <a:off x="3436256" y="443619"/>
            <a:ext cx="5341544" cy="369332"/>
          </a:xfrm>
          <a:prstGeom prst="rect">
            <a:avLst/>
          </a:prstGeom>
          <a:noFill/>
        </p:spPr>
        <p:txBody>
          <a:bodyPr wrap="square" rtlCol="0">
            <a:spAutoFit/>
          </a:bodyPr>
          <a:lstStyle/>
          <a:p>
            <a:r>
              <a:rPr lang="es-ES" dirty="0" smtClean="0"/>
              <a:t>Como queríamos que fuera nuestra aplicación web</a:t>
            </a:r>
            <a:endParaRPr lang="es-ES" dirty="0"/>
          </a:p>
        </p:txBody>
      </p:sp>
    </p:spTree>
    <p:extLst>
      <p:ext uri="{BB962C8B-B14F-4D97-AF65-F5344CB8AC3E}">
        <p14:creationId xmlns:p14="http://schemas.microsoft.com/office/powerpoint/2010/main" val="3729649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p:nvPr/>
        </p:nvPicPr>
        <p:blipFill>
          <a:blip r:embed="rId3" cstate="print">
            <a:extLst>
              <a:ext uri="{28A0092B-C50C-407E-A947-70E740481C1C}">
                <a14:useLocalDpi xmlns:a14="http://schemas.microsoft.com/office/drawing/2010/main" val="0"/>
              </a:ext>
            </a:extLst>
          </a:blip>
          <a:stretch>
            <a:fillRect/>
          </a:stretch>
        </p:blipFill>
        <p:spPr>
          <a:xfrm>
            <a:off x="1303322" y="1191297"/>
            <a:ext cx="9868654" cy="4168354"/>
          </a:xfrm>
          <a:prstGeom prst="rect">
            <a:avLst/>
          </a:prstGeom>
        </p:spPr>
      </p:pic>
      <p:sp>
        <p:nvSpPr>
          <p:cNvPr id="4" name="CuadroTexto 3"/>
          <p:cNvSpPr txBox="1"/>
          <p:nvPr/>
        </p:nvSpPr>
        <p:spPr>
          <a:xfrm>
            <a:off x="3436256" y="443619"/>
            <a:ext cx="5341544" cy="369332"/>
          </a:xfrm>
          <a:prstGeom prst="rect">
            <a:avLst/>
          </a:prstGeom>
          <a:noFill/>
        </p:spPr>
        <p:txBody>
          <a:bodyPr wrap="square" rtlCol="0">
            <a:spAutoFit/>
          </a:bodyPr>
          <a:lstStyle/>
          <a:p>
            <a:pPr algn="ctr"/>
            <a:r>
              <a:rPr lang="es-ES" dirty="0" smtClean="0"/>
              <a:t>Como nos ha quedado</a:t>
            </a:r>
            <a:endParaRPr lang="es-ES" dirty="0"/>
          </a:p>
        </p:txBody>
      </p:sp>
    </p:spTree>
    <p:extLst>
      <p:ext uri="{BB962C8B-B14F-4D97-AF65-F5344CB8AC3E}">
        <p14:creationId xmlns:p14="http://schemas.microsoft.com/office/powerpoint/2010/main" val="17182866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H:\DIN\Proyecto\POSIBLE PROYECTO 2 BUSCADOR DE CINES\LOGO\logoYSTC.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5161" y="951248"/>
            <a:ext cx="9840144" cy="4823910"/>
          </a:xfrm>
          <a:prstGeom prst="rect">
            <a:avLst/>
          </a:prstGeom>
          <a:noFill/>
          <a:ln>
            <a:noFill/>
          </a:ln>
        </p:spPr>
      </p:pic>
    </p:spTree>
    <p:extLst>
      <p:ext uri="{BB962C8B-B14F-4D97-AF65-F5344CB8AC3E}">
        <p14:creationId xmlns:p14="http://schemas.microsoft.com/office/powerpoint/2010/main" val="35456296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YoSoyTuCine</a:t>
            </a:r>
            <a:endParaRPr lang="es-ES" dirty="0"/>
          </a:p>
        </p:txBody>
      </p:sp>
      <p:sp>
        <p:nvSpPr>
          <p:cNvPr id="3" name="Marcador de contenido 2"/>
          <p:cNvSpPr>
            <a:spLocks noGrp="1"/>
          </p:cNvSpPr>
          <p:nvPr>
            <p:ph idx="1"/>
          </p:nvPr>
        </p:nvSpPr>
        <p:spPr/>
        <p:txBody>
          <a:bodyPr/>
          <a:lstStyle/>
          <a:p>
            <a:endParaRPr lang="es-ES" dirty="0" smtClean="0"/>
          </a:p>
          <a:p>
            <a:r>
              <a:rPr lang="es-ES" dirty="0" smtClean="0"/>
              <a:t>Web </a:t>
            </a:r>
            <a:r>
              <a:rPr lang="es-ES" dirty="0" err="1" smtClean="0"/>
              <a:t>Scrapping</a:t>
            </a:r>
            <a:endParaRPr lang="es-ES" dirty="0" smtClean="0"/>
          </a:p>
          <a:p>
            <a:endParaRPr lang="es-ES" dirty="0" smtClean="0"/>
          </a:p>
          <a:p>
            <a:endParaRPr lang="es-ES" dirty="0"/>
          </a:p>
          <a:p>
            <a:endParaRPr lang="es-ES" dirty="0"/>
          </a:p>
          <a:p>
            <a:r>
              <a:rPr lang="es-ES" dirty="0" smtClean="0"/>
              <a:t>Geolocalización</a:t>
            </a:r>
          </a:p>
          <a:p>
            <a:endParaRPr lang="es-ES" dirty="0"/>
          </a:p>
        </p:txBody>
      </p:sp>
    </p:spTree>
    <p:extLst>
      <p:ext uri="{BB962C8B-B14F-4D97-AF65-F5344CB8AC3E}">
        <p14:creationId xmlns:p14="http://schemas.microsoft.com/office/powerpoint/2010/main" val="2467326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Geolocalización</a:t>
            </a:r>
          </a:p>
        </p:txBody>
      </p:sp>
      <p:pic>
        <p:nvPicPr>
          <p:cNvPr id="4" name="Marcador de contenido 3"/>
          <p:cNvPicPr>
            <a:picLocks noGrp="1" noChangeAspect="1"/>
          </p:cNvPicPr>
          <p:nvPr>
            <p:ph idx="1"/>
          </p:nvPr>
        </p:nvPicPr>
        <p:blipFill>
          <a:blip r:embed="rId3"/>
          <a:stretch>
            <a:fillRect/>
          </a:stretch>
        </p:blipFill>
        <p:spPr>
          <a:xfrm>
            <a:off x="928734" y="1690688"/>
            <a:ext cx="10515600" cy="1353180"/>
          </a:xfrm>
          <a:prstGeom prst="rect">
            <a:avLst/>
          </a:prstGeom>
        </p:spPr>
      </p:pic>
      <p:pic>
        <p:nvPicPr>
          <p:cNvPr id="5" name="Imagen 4"/>
          <p:cNvPicPr>
            <a:picLocks noChangeAspect="1"/>
          </p:cNvPicPr>
          <p:nvPr/>
        </p:nvPicPr>
        <p:blipFill>
          <a:blip r:embed="rId4"/>
          <a:stretch>
            <a:fillRect/>
          </a:stretch>
        </p:blipFill>
        <p:spPr>
          <a:xfrm>
            <a:off x="928734" y="3342439"/>
            <a:ext cx="10515600" cy="1304994"/>
          </a:xfrm>
          <a:prstGeom prst="rect">
            <a:avLst/>
          </a:prstGeom>
        </p:spPr>
      </p:pic>
    </p:spTree>
    <p:extLst>
      <p:ext uri="{BB962C8B-B14F-4D97-AF65-F5344CB8AC3E}">
        <p14:creationId xmlns:p14="http://schemas.microsoft.com/office/powerpoint/2010/main" val="2186206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Geolocalización </a:t>
            </a:r>
            <a:r>
              <a:rPr lang="es-ES" smtClean="0"/>
              <a:t>y cookie</a:t>
            </a:r>
            <a:endParaRPr lang="es-ES" dirty="0"/>
          </a:p>
        </p:txBody>
      </p:sp>
      <p:pic>
        <p:nvPicPr>
          <p:cNvPr id="4" name="Marcador de contenido 3"/>
          <p:cNvPicPr>
            <a:picLocks noGrp="1"/>
          </p:cNvPicPr>
          <p:nvPr>
            <p:ph idx="1"/>
          </p:nvPr>
        </p:nvPicPr>
        <p:blipFill>
          <a:blip r:embed="rId3"/>
          <a:stretch>
            <a:fillRect/>
          </a:stretch>
        </p:blipFill>
        <p:spPr>
          <a:xfrm>
            <a:off x="3200359" y="1436877"/>
            <a:ext cx="5183149" cy="3261872"/>
          </a:xfrm>
          <a:prstGeom prst="rect">
            <a:avLst/>
          </a:prstGeom>
        </p:spPr>
      </p:pic>
      <p:pic>
        <p:nvPicPr>
          <p:cNvPr id="5" name="Imagen 4"/>
          <p:cNvPicPr/>
          <p:nvPr/>
        </p:nvPicPr>
        <p:blipFill>
          <a:blip r:embed="rId4">
            <a:extLst>
              <a:ext uri="{28A0092B-C50C-407E-A947-70E740481C1C}">
                <a14:useLocalDpi xmlns:a14="http://schemas.microsoft.com/office/drawing/2010/main" val="0"/>
              </a:ext>
            </a:extLst>
          </a:blip>
          <a:stretch>
            <a:fillRect/>
          </a:stretch>
        </p:blipFill>
        <p:spPr>
          <a:xfrm>
            <a:off x="3259981" y="4698749"/>
            <a:ext cx="5672037" cy="1865013"/>
          </a:xfrm>
          <a:prstGeom prst="rect">
            <a:avLst/>
          </a:prstGeom>
        </p:spPr>
      </p:pic>
    </p:spTree>
    <p:extLst>
      <p:ext uri="{BB962C8B-B14F-4D97-AF65-F5344CB8AC3E}">
        <p14:creationId xmlns:p14="http://schemas.microsoft.com/office/powerpoint/2010/main" val="233249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Geolocalización</a:t>
            </a:r>
            <a:endParaRPr lang="es-ES" dirty="0"/>
          </a:p>
        </p:txBody>
      </p:sp>
      <p:pic>
        <p:nvPicPr>
          <p:cNvPr id="7" name="dfsdgsg">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838200" y="3394075"/>
            <a:ext cx="10515600" cy="1212850"/>
          </a:xfrm>
        </p:spPr>
      </p:pic>
    </p:spTree>
    <p:extLst>
      <p:ext uri="{BB962C8B-B14F-4D97-AF65-F5344CB8AC3E}">
        <p14:creationId xmlns:p14="http://schemas.microsoft.com/office/powerpoint/2010/main" val="406515920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Scrapping</a:t>
            </a:r>
            <a:endParaRPr lang="es-ES" dirty="0"/>
          </a:p>
        </p:txBody>
      </p:sp>
      <p:pic>
        <p:nvPicPr>
          <p:cNvPr id="3" name="Marcador de contenido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64682" y="1477282"/>
            <a:ext cx="3624006" cy="4351338"/>
          </a:xfrm>
        </p:spPr>
      </p:pic>
    </p:spTree>
    <p:extLst>
      <p:ext uri="{BB962C8B-B14F-4D97-AF65-F5344CB8AC3E}">
        <p14:creationId xmlns:p14="http://schemas.microsoft.com/office/powerpoint/2010/main" val="28709811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Scrapping</a:t>
            </a:r>
            <a:endParaRPr lang="es-ES" dirty="0"/>
          </a:p>
        </p:txBody>
      </p:sp>
      <p:pic>
        <p:nvPicPr>
          <p:cNvPr id="3" name="Marcador de contenido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405684"/>
            <a:ext cx="10515600" cy="3191220"/>
          </a:xfrm>
        </p:spPr>
      </p:pic>
    </p:spTree>
    <p:extLst>
      <p:ext uri="{BB962C8B-B14F-4D97-AF65-F5344CB8AC3E}">
        <p14:creationId xmlns:p14="http://schemas.microsoft.com/office/powerpoint/2010/main" val="2915264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TotalTime>
  <Words>1422</Words>
  <Application>Microsoft Office PowerPoint</Application>
  <PresentationFormat>Panorámica</PresentationFormat>
  <Paragraphs>157</Paragraphs>
  <Slides>34</Slides>
  <Notes>34</Notes>
  <HiddenSlides>0</HiddenSlides>
  <MMClips>1</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34</vt:i4>
      </vt:variant>
    </vt:vector>
  </HeadingPairs>
  <TitlesOfParts>
    <vt:vector size="39" baseType="lpstr">
      <vt:lpstr>Arial</vt:lpstr>
      <vt:lpstr>Calibri</vt:lpstr>
      <vt:lpstr>Calibri Light</vt:lpstr>
      <vt:lpstr>Times New Roman</vt:lpstr>
      <vt:lpstr>Tema de Office</vt:lpstr>
      <vt:lpstr>Presentación de PowerPoint</vt:lpstr>
      <vt:lpstr>Presentación de PowerPoint</vt:lpstr>
      <vt:lpstr>YoSoyTuCine</vt:lpstr>
      <vt:lpstr>YoSoyTuCine</vt:lpstr>
      <vt:lpstr>Geolocalización</vt:lpstr>
      <vt:lpstr>Geolocalización y cookie</vt:lpstr>
      <vt:lpstr>Geolocalización</vt:lpstr>
      <vt:lpstr>Scrapping</vt:lpstr>
      <vt:lpstr>Scrapping</vt:lpstr>
      <vt:lpstr>Scrapping</vt:lpstr>
      <vt:lpstr>Presentación de PowerPoint</vt:lpstr>
      <vt:lpstr>Tecnologías usadas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Sergio</dc:creator>
  <cp:lastModifiedBy>Sergio</cp:lastModifiedBy>
  <cp:revision>23</cp:revision>
  <dcterms:created xsi:type="dcterms:W3CDTF">2018-05-15T15:39:21Z</dcterms:created>
  <dcterms:modified xsi:type="dcterms:W3CDTF">2018-06-03T13:19:13Z</dcterms:modified>
</cp:coreProperties>
</file>