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setosa.io/bus/" TargetMode="External"/><Relationship Id="rId4" Type="http://schemas.openxmlformats.org/officeDocument/2006/relationships/hyperlink" Target="http://ww2.kqed.org/lowdown/2013/11/12/traffic-waves/" TargetMode="External"/><Relationship Id="rId5" Type="http://schemas.openxmlformats.org/officeDocument/2006/relationships/hyperlink" Target="http://setosa.io/blog/2014/09/02/gridlock/" TargetMode="Externa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</Relationships>
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 :</a:t>
            </a:r>
          </a:p>
          <a:p>
            <a:pPr/>
            <a:r>
              <a:t>	Qui fait du JS ?</a:t>
            </a:r>
          </a:p>
          <a:p>
            <a:pPr/>
            <a:r>
              <a:t>	Pourquoi faire du JS</a:t>
            </a:r>
          </a:p>
          <a:p>
            <a:pPr/>
            <a:r>
              <a:t>	C'est quoi un bon langage ? C'est quoi un mauvais 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toto1.js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0" name="Shape 2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toto2.js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toto3.js</a:t>
            </a:r>
          </a:p>
          <a:p>
            <a:pPr/>
            <a:r>
              <a:t>Pas parfait car le code des functions est répliqués dans les objets 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0" name="Shape 2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 ] + [ ] </a:t>
            </a:r>
          </a:p>
          <a:p>
            <a:pPr/>
            <a:r>
              <a:t>[ ] + { }</a:t>
            </a:r>
          </a:p>
          <a:p>
            <a:pPr/>
            <a:r>
              <a:t>{ } + [ ]</a:t>
            </a:r>
          </a:p>
          <a:p>
            <a:pPr/>
            <a:r>
              <a:t>{ } + { }</a:t>
            </a:r>
          </a:p>
          <a:p>
            <a:pPr/>
            <a:r>
              <a:t>1 == true</a:t>
            </a:r>
          </a:p>
          <a:p>
            <a:pPr/>
            <a:r>
              <a:t>1 === false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1" name="Shape 2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Utilisateur et Gigue réseau sont très similaires, indécision, satisfaction,</a:t>
            </a:r>
          </a:p>
          <a:p>
            <a:pPr>
              <a:lnSpc>
                <a:spcPct val="125000"/>
              </a:lnSpc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Résultat FLP 1985</a:t>
            </a:r>
          </a:p>
          <a:p>
            <a:pPr>
              <a:lnSpc>
                <a:spcPct val="125000"/>
              </a:lnSpc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Impossibilité de distinguer un serveur lent d’un serveur en panne</a:t>
            </a:r>
          </a:p>
          <a:p>
            <a:pPr>
              <a:lnSpc>
                <a:spcPct val="125000"/>
              </a:lnSpc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Je vais revenir en arrière avec JavaScript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7" name="Shape 2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 ? </a:t>
            </a:r>
          </a:p>
          <a:p>
            <a:pPr/>
            <a:r>
              <a:t>Suppose une event loop non visible !!!</a:t>
            </a:r>
          </a:p>
          <a:p>
            <a:pPr/>
            <a:r>
              <a:t>What happens if another future, callback ?</a:t>
            </a:r>
          </a:p>
          <a:p>
            <a:pPr/>
            <a:r>
              <a:t>What happens if error...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5" name="Shape 2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setTimeout(myCounter.tick.bind(myCounter), 2000)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8" name="Shape 2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defRPr sz="24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Exactement né en 1995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7" name="Shape 5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rPr u="sng">
                <a:hlinkClick r:id="rId3" invalidUrl="" action="" tgtFrame="" tooltip="" history="1" highlightClick="0" endSnd="0"/>
              </a:rPr>
              <a:t>http://setosa.io/bus/</a:t>
            </a:r>
          </a:p>
          <a:p>
            <a:pPr>
              <a:lnSpc>
                <a:spcPct val="125000"/>
              </a:lnSpc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rPr u="sng">
                <a:hlinkClick r:id="rId4" invalidUrl="" action="" tgtFrame="" tooltip="" history="1" highlightClick="0" endSnd="0"/>
              </a:rPr>
              <a:t>http://ww2.kqed.org/lowdown/2013/11/12/traffic-waves/</a:t>
            </a:r>
          </a:p>
          <a:p>
            <a:pPr>
              <a:lnSpc>
                <a:spcPct val="125000"/>
              </a:lnSpc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rPr u="sng">
                <a:hlinkClick r:id="rId5" invalidUrl="" action="" tgtFrame="" tooltip="" history="1" highlightClick="0" endSnd="0"/>
              </a:rPr>
              <a:t>http://setosa.io/blog/2014/09/02/gridlock/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6" name="Shape 5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Toujours comprendre l’environnement d’exécution pour lequel un langage a été réalisé</a:t>
            </a:r>
          </a:p>
          <a:p>
            <a:pPr>
              <a:lnSpc>
                <a:spcPct val="125000"/>
              </a:lnSpc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Attention le tas va disparaitre</a:t>
            </a:r>
          </a:p>
          <a:p>
            <a:pPr>
              <a:lnSpc>
                <a:spcPct val="125000"/>
              </a:lnSpc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interclassement d’événements prioritaires</a:t>
            </a:r>
          </a:p>
          <a:p>
            <a:pPr>
              <a:lnSpc>
                <a:spcPct val="125000"/>
              </a:lnSpc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Turn based -&gt; Satisfaction de l’utilisateur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Donner les  grandes structures algorithmiques des languages de programmatic  </a:t>
            </a:r>
          </a:p>
          <a:p>
            <a:pPr/>
            <a:r>
              <a:t>/* le tab est pour les fonctions de manipulation */  </a:t>
            </a:r>
          </a:p>
          <a:p>
            <a:pPr/>
            <a:r>
              <a:t>console.log(`-&gt; ${tab.length}`)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4" name="Shape 6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defRPr sz="24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approche fonctionnelle du code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3" name="Shape 9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Voir le web comme un grand système distribué</a:t>
            </a:r>
          </a:p>
          <a:p>
            <a:pPr>
              <a:lnSpc>
                <a:spcPct val="125000"/>
              </a:lnSpc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Supprimer les synchro ? Ca donne quoi ?</a:t>
            </a:r>
          </a:p>
          <a:p>
            <a:pPr>
              <a:lnSpc>
                <a:spcPct val="125000"/>
              </a:lnSpc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bind, settimeout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33" name="Shape 10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Projets de recherche vmware</a:t>
            </a:r>
          </a:p>
          <a:p>
            <a:pPr>
              <a:lnSpc>
                <a:spcPct val="125000"/>
              </a:lnSpc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netflix, etc.</a:t>
            </a:r>
          </a:p>
          <a:p>
            <a:pPr>
              <a:lnSpc>
                <a:spcPct val="125000"/>
              </a:lnSpc>
              <a:defRPr sz="24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Rapprochement utilisateur et guigue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Demander ce qui est étrange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makeAdder = function (x) { return function (n) { return x + n; }}</a:t>
            </a:r>
          </a:p>
          <a:p>
            <a:pPr/>
            <a:r>
              <a:t>add5 = makeAdder(5);</a:t>
            </a:r>
          </a:p>
          <a:p>
            <a:pPr/>
            <a:r>
              <a:t>makeMultiplier = function (x) { function () {return function (n) {return x * n}}() }</a:t>
            </a:r>
          </a:p>
          <a:p>
            <a:pPr/>
            <a:r>
              <a:t>mul3 = makeMultiplier(3);</a:t>
            </a:r>
          </a:p>
          <a:p>
            <a:pPr/>
            <a:r>
              <a:t>compose(f, g) = function (f, g) {return function (x) { return f(g(x))} }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exemples/3-compose-lambda.js</a:t>
            </a:r>
          </a:p>
          <a:p>
            <a:pPr/>
          </a:p>
          <a:p>
            <a:pPr/>
            <a:r>
              <a:t>console.log(function(f, g) { return function (x) { return f(g(x))}}(function (x) { return function (n) {return x * n}}(3), function (x) { return function (n) {return x + n}}(5))(10))</a:t>
            </a:r>
          </a:p>
          <a:p>
            <a:pPr/>
          </a:p>
          <a:p>
            <a:pPr/>
            <a:r>
              <a:t>n'est pas perturbé par 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 d'un tableau</a:t>
            </a:r>
          </a:p>
          <a:p>
            <a:pPr/>
            <a:r>
              <a:t>[1, 3, 2].reduce( function(a, b) { return a &gt; b ? a : b})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Scoping ne devrait pas exister Abhération des variables globales</a:t>
            </a:r>
          </a:p>
          <a:p>
            <a:p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 : Javascript ObjectNotation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L'intégralité du Web communique avec le format json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jpeg"/><Relationship Id="rId4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Shape 13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14" name="Shape 14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" name="Shape 16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112" name="Shape 112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129" name="Shape 129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3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Vide Fond bleu cop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body" idx="1"/>
          </p:nvPr>
        </p:nvSpPr>
        <p:spPr>
          <a:xfrm>
            <a:off x="647700" y="2273300"/>
            <a:ext cx="11709400" cy="62392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1295400">
              <a:lnSpc>
                <a:spcPct val="150000"/>
              </a:lnSpc>
              <a:spcBef>
                <a:spcPts val="0"/>
              </a:spcBef>
              <a:buSzTx/>
              <a:buNone/>
              <a:defRPr>
                <a:uFill>
                  <a:solidFill>
                    <a:srgbClr val="FFFFFF"/>
                  </a:solidFill>
                </a:uFill>
              </a:defRPr>
            </a:lvl1pPr>
            <a:lvl2pPr marL="0" indent="228600" defTabSz="1295400">
              <a:lnSpc>
                <a:spcPct val="150000"/>
              </a:lnSpc>
              <a:spcBef>
                <a:spcPts val="0"/>
              </a:spcBef>
              <a:buSzTx/>
              <a:buNone/>
              <a:defRPr>
                <a:uFill>
                  <a:solidFill>
                    <a:srgbClr val="FFFFFF"/>
                  </a:solidFill>
                </a:uFill>
              </a:defRPr>
            </a:lvl2pPr>
            <a:lvl3pPr marL="0" indent="457200" defTabSz="1295400">
              <a:lnSpc>
                <a:spcPct val="150000"/>
              </a:lnSpc>
              <a:spcBef>
                <a:spcPts val="0"/>
              </a:spcBef>
              <a:buSzTx/>
              <a:buNone/>
              <a:defRPr>
                <a:uFill>
                  <a:solidFill>
                    <a:srgbClr val="FFFFFF"/>
                  </a:solidFill>
                </a:uFill>
              </a:defRPr>
            </a:lvl3pPr>
            <a:lvl4pPr marL="0" indent="685800" defTabSz="1295400">
              <a:lnSpc>
                <a:spcPct val="150000"/>
              </a:lnSpc>
              <a:spcBef>
                <a:spcPts val="0"/>
              </a:spcBef>
              <a:buSzTx/>
              <a:buNone/>
              <a:defRPr>
                <a:uFill>
                  <a:solidFill>
                    <a:srgbClr val="FFFFFF"/>
                  </a:solidFill>
                </a:uFill>
              </a:defRPr>
            </a:lvl4pPr>
            <a:lvl5pPr marL="0" indent="914400" defTabSz="1295400">
              <a:lnSpc>
                <a:spcPct val="150000"/>
              </a:lnSpc>
              <a:spcBef>
                <a:spcPts val="0"/>
              </a:spcBef>
              <a:buSzTx/>
              <a:buNone/>
              <a:defRPr>
                <a:uFill>
                  <a:solidFill>
                    <a:srgbClr val="FFFFFF"/>
                  </a:solidFill>
                </a:u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2" name="Shape 142"/>
          <p:cNvSpPr/>
          <p:nvPr>
            <p:ph type="title"/>
          </p:nvPr>
        </p:nvSpPr>
        <p:spPr>
          <a:xfrm>
            <a:off x="647700" y="130951"/>
            <a:ext cx="11709400" cy="21448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1295400">
              <a:defRPr b="1" sz="46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43" name="Shape 143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144" name="Shape 144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4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>
            <p:ph type="sldNum" sz="quarter" idx="2"/>
          </p:nvPr>
        </p:nvSpPr>
        <p:spPr>
          <a:xfrm>
            <a:off x="12239414" y="9249321"/>
            <a:ext cx="351732" cy="34562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Vide Fond bleu cop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body" idx="1"/>
          </p:nvPr>
        </p:nvSpPr>
        <p:spPr>
          <a:xfrm>
            <a:off x="647700" y="2273300"/>
            <a:ext cx="11709400" cy="62392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1295400">
              <a:lnSpc>
                <a:spcPct val="150000"/>
              </a:lnSpc>
              <a:spcBef>
                <a:spcPts val="0"/>
              </a:spcBef>
              <a:buSzTx/>
              <a:buNone/>
              <a:defRPr>
                <a:uFill>
                  <a:solidFill>
                    <a:srgbClr val="FFFFFF"/>
                  </a:solidFill>
                </a:uFill>
              </a:defRPr>
            </a:lvl1pPr>
            <a:lvl2pPr marL="0" indent="228600" defTabSz="1295400">
              <a:lnSpc>
                <a:spcPct val="150000"/>
              </a:lnSpc>
              <a:spcBef>
                <a:spcPts val="0"/>
              </a:spcBef>
              <a:buSzTx/>
              <a:buNone/>
              <a:defRPr>
                <a:uFill>
                  <a:solidFill>
                    <a:srgbClr val="FFFFFF"/>
                  </a:solidFill>
                </a:uFill>
              </a:defRPr>
            </a:lvl2pPr>
            <a:lvl3pPr marL="0" indent="457200" defTabSz="1295400">
              <a:lnSpc>
                <a:spcPct val="150000"/>
              </a:lnSpc>
              <a:spcBef>
                <a:spcPts val="0"/>
              </a:spcBef>
              <a:buSzTx/>
              <a:buNone/>
              <a:defRPr>
                <a:uFill>
                  <a:solidFill>
                    <a:srgbClr val="FFFFFF"/>
                  </a:solidFill>
                </a:uFill>
              </a:defRPr>
            </a:lvl3pPr>
            <a:lvl4pPr marL="0" indent="685800" defTabSz="1295400">
              <a:lnSpc>
                <a:spcPct val="150000"/>
              </a:lnSpc>
              <a:spcBef>
                <a:spcPts val="0"/>
              </a:spcBef>
              <a:buSzTx/>
              <a:buNone/>
              <a:defRPr>
                <a:uFill>
                  <a:solidFill>
                    <a:srgbClr val="FFFFFF"/>
                  </a:solidFill>
                </a:uFill>
              </a:defRPr>
            </a:lvl4pPr>
            <a:lvl5pPr marL="0" indent="914400" defTabSz="1295400">
              <a:lnSpc>
                <a:spcPct val="150000"/>
              </a:lnSpc>
              <a:spcBef>
                <a:spcPts val="0"/>
              </a:spcBef>
              <a:buSzTx/>
              <a:buNone/>
              <a:defRPr>
                <a:uFill>
                  <a:solidFill>
                    <a:srgbClr val="FFFFFF"/>
                  </a:solidFill>
                </a:u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57" name="Shape 157"/>
          <p:cNvSpPr/>
          <p:nvPr>
            <p:ph type="title"/>
          </p:nvPr>
        </p:nvSpPr>
        <p:spPr>
          <a:xfrm>
            <a:off x="647700" y="130951"/>
            <a:ext cx="11709400" cy="21448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1295400">
              <a:defRPr b="1" sz="4600"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58" name="Shape 158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6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/>
          <p:nvPr/>
        </p:nvSpPr>
        <p:spPr>
          <a:xfrm>
            <a:off x="5126608" y="9210448"/>
            <a:ext cx="7644259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Inforsid, 27 mai 2015                             @sfrenot, IXXI</a:t>
            </a:r>
          </a:p>
        </p:txBody>
      </p:sp>
      <p:pic>
        <p:nvPicPr>
          <p:cNvPr id="163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11372" y="35556"/>
            <a:ext cx="1752601" cy="57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Capture d’écran 2016-11-15 à 16.57.5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>
            <p:ph type="sldNum" sz="quarter" idx="2"/>
          </p:nvPr>
        </p:nvSpPr>
        <p:spPr>
          <a:xfrm>
            <a:off x="12239414" y="9249321"/>
            <a:ext cx="351732" cy="34562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7" name="Shape 27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28" name="Shape 28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7" name="Shape 37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38" name="Shape 38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" name="Shape 39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4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Shape 51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0" name="Shape 70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71" name="Shape 71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2" name="Shape 72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" name="Shape 73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7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85" name="Shape 85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hape 102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FITJMJjASUs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7.png"/><Relationship Id="rId9" Type="http://schemas.openxmlformats.org/officeDocument/2006/relationships/image" Target="../media/image10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7.png"/><Relationship Id="rId9" Type="http://schemas.openxmlformats.org/officeDocument/2006/relationships/image" Target="../media/image10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2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hyperlink" Target="http://modulecounts.com" TargetMode="Externa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34.png"/><Relationship Id="rId26" Type="http://schemas.openxmlformats.org/officeDocument/2006/relationships/image" Target="../media/image35.png"/><Relationship Id="rId27" Type="http://schemas.openxmlformats.org/officeDocument/2006/relationships/image" Target="../media/image36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3" Type="http://schemas.openxmlformats.org/officeDocument/2006/relationships/image" Target="../media/image1.jpeg"/><Relationship Id="rId4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www.youtube.com/watch?v=dkZFtimgAcM" TargetMode="External"/><Relationship Id="rId3" Type="http://schemas.openxmlformats.org/officeDocument/2006/relationships/hyperlink" Target="http://eloquentjavascript.net/" TargetMode="External"/><Relationship Id="rId4" Type="http://schemas.openxmlformats.org/officeDocument/2006/relationships/hyperlink" Target="http://setosa.io/bus/" TargetMode="External"/><Relationship Id="rId5" Type="http://schemas.openxmlformats.org/officeDocument/2006/relationships/hyperlink" Target="http://ww2.kqed.org/lowdown/2013/11/12/traffic-waves/" TargetMode="External"/><Relationship Id="rId6" Type="http://schemas.openxmlformats.org/officeDocument/2006/relationships/hyperlink" Target="http://setosa.io/blog/2014/09/02/gridlock/" TargetMode="External"/><Relationship Id="rId7" Type="http://schemas.openxmlformats.org/officeDocument/2006/relationships/hyperlink" Target="http://www.economie.gouv.fr/files/rapport-fiscalite-du-numerique_2013.pdf" TargetMode="External"/><Relationship Id="rId8" Type="http://schemas.openxmlformats.org/officeDocument/2006/relationships/hyperlink" Target="http://www.economie.gouv.fr/files/files/PDF/rapport_TNEF.pdf" TargetMode="External"/><Relationship Id="rId9" Type="http://schemas.openxmlformats.org/officeDocument/2006/relationships/hyperlink" Target="http://www.cyberstrategie.org/?q=fr/etude-prospective-strategique-balkanisation-du-web-chance-risque-europe" TargetMode="External"/><Relationship Id="rId10" Type="http://schemas.openxmlformats.org/officeDocument/2006/relationships/hyperlink" Target="http://www.marketplatforms.com/wp-content/uploads/Downloads/Platform-Economics-Essays-on-Multi-Sided-Businesses.pdf" TargetMode="External"/><Relationship Id="rId11" Type="http://schemas.openxmlformats.org/officeDocument/2006/relationships/hyperlink" Target="http://platformed.info/" TargetMode="External"/><Relationship Id="rId12" Type="http://schemas.openxmlformats.org/officeDocument/2006/relationships/image" Target="../media/image2.png"/><Relationship Id="rId13" Type="http://schemas.openxmlformats.org/officeDocument/2006/relationships/image" Target="../media/image1.jpeg"/><Relationship Id="rId14" Type="http://schemas.openxmlformats.org/officeDocument/2006/relationships/image" Target="../media/image3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medium.com/javascript-scene/10-must-see-web-apps-games-36ab9ca60754#.l619vsip3" TargetMode="External"/><Relationship Id="rId3" Type="http://schemas.openxmlformats.org/officeDocument/2006/relationships/hyperlink" Target="https://www.destroyallsoftware.com/talks/wat" TargetMode="External"/><Relationship Id="rId4" Type="http://schemas.openxmlformats.org/officeDocument/2006/relationships/hyperlink" Target="http://scriptcraftjs.org/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Javascript</a:t>
            </a:r>
          </a:p>
        </p:txBody>
      </p:sp>
      <p:sp>
        <p:nvSpPr>
          <p:cNvPr id="175" name="Shape 17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Crash Course - TSE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body" idx="1"/>
          </p:nvPr>
        </p:nvSpPr>
        <p:spPr>
          <a:xfrm>
            <a:off x="952500" y="863600"/>
            <a:ext cx="11099800" cy="802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Hey, this is a lambda expression !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To see more...</a:t>
            </a:r>
          </a:p>
          <a:p>
            <a:pPr lvl="1" marL="0" indent="228600">
              <a:buSzTx/>
              <a:buNone/>
            </a:pPr>
            <a:r>
              <a:rPr u="sng">
                <a:hlinkClick r:id="rId3" invalidUrl="" action="" tgtFrame="" tooltip="" history="1" highlightClick="0" endSnd="0"/>
              </a:rPr>
              <a:t>https://www.youtube.com/watch?v=FITJMJjASUs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49833">
              <a:spcBef>
                <a:spcPts val="3200"/>
              </a:spcBef>
              <a:buSzTx/>
              <a:buNone/>
              <a:defRPr sz="2772"/>
            </a:pPr>
            <a:r>
              <a:t>Functional manipulation of collection</a:t>
            </a:r>
          </a:p>
          <a:p>
            <a:pPr lvl="1" marL="0" indent="176021" defTabSz="449833">
              <a:spcBef>
                <a:spcPts val="3200"/>
              </a:spcBef>
              <a:buSzTx/>
              <a:buNone/>
              <a:defRPr sz="2772"/>
            </a:pPr>
            <a:r>
              <a:t>x = Array.reduce( f (acc, cur), init)</a:t>
            </a:r>
          </a:p>
          <a:p>
            <a:pPr lvl="1" marL="0" indent="176021" defTabSz="449833">
              <a:spcBef>
                <a:spcPts val="3200"/>
              </a:spcBef>
              <a:buSzTx/>
              <a:buNone/>
              <a:defRPr sz="2772"/>
            </a:pPr>
            <a:r>
              <a:t>Array  = Array.map ( f (cur) )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772"/>
            </a:pPr>
            <a:r>
              <a:t>Examples : [1, 2, 4, 6, 9],</a:t>
            </a:r>
          </a:p>
          <a:p>
            <a:pPr lvl="1" marL="0" indent="176021" defTabSz="449833">
              <a:spcBef>
                <a:spcPts val="3200"/>
              </a:spcBef>
              <a:buSzTx/>
              <a:buNone/>
              <a:defRPr sz="2772"/>
            </a:pPr>
            <a:r>
              <a:t>Find the highest value of an Array</a:t>
            </a:r>
          </a:p>
          <a:p>
            <a:pPr lvl="1" marL="0" indent="176021" defTabSz="449833">
              <a:spcBef>
                <a:spcPts val="3200"/>
              </a:spcBef>
              <a:buSzTx/>
              <a:buNone/>
              <a:defRPr sz="2772"/>
            </a:pPr>
            <a:r>
              <a:t>Returns an array that doubles each element value</a:t>
            </a:r>
          </a:p>
          <a:p>
            <a:pPr lvl="1" marL="0" indent="176021" defTabSz="449833">
              <a:spcBef>
                <a:spcPts val="3200"/>
              </a:spcBef>
              <a:buSzTx/>
              <a:buNone/>
              <a:defRPr sz="2772"/>
            </a:pPr>
          </a:p>
          <a:p>
            <a:pPr lvl="1" marL="0" indent="176021" defTabSz="449833">
              <a:spcBef>
                <a:spcPts val="3200"/>
              </a:spcBef>
              <a:buSzTx/>
              <a:buNone/>
              <a:defRPr b="1" sz="2772">
                <a:latin typeface="Helvetica"/>
                <a:ea typeface="Helvetica"/>
                <a:cs typeface="Helvetica"/>
                <a:sym typeface="Helvetica"/>
              </a:defRPr>
            </a:pPr>
            <a:r>
              <a:t>See underscore.js / lodash.js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body" idx="4294967295"/>
          </p:nvPr>
        </p:nvSpPr>
        <p:spPr>
          <a:xfrm>
            <a:off x="719767" y="1016688"/>
            <a:ext cx="11867834" cy="62865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Function declaration</a:t>
            </a:r>
          </a:p>
          <a:p>
            <a:pPr lvl="2" marL="0" indent="457200">
              <a:buSzTx/>
              <a:buNone/>
            </a:pPr>
            <a:r>
              <a:t>function square(number) { return number * number; }</a:t>
            </a:r>
          </a:p>
          <a:p>
            <a:pPr marL="0" indent="0">
              <a:buSzTx/>
              <a:buNone/>
            </a:pPr>
            <a:r>
              <a:t>Function expression</a:t>
            </a:r>
          </a:p>
          <a:p>
            <a:pPr marL="0" indent="0">
              <a:buSzTx/>
              <a:buNone/>
            </a:pPr>
            <a:r>
              <a:t>   square = function (number) { return number * number;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Scope et closure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body" sz="half" idx="4294967295"/>
          </p:nvPr>
        </p:nvSpPr>
        <p:spPr>
          <a:xfrm>
            <a:off x="-224000" y="1905303"/>
            <a:ext cx="6625985" cy="628650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create = </a:t>
            </a:r>
            <a:r>
              <a:rPr>
                <a:solidFill>
                  <a:srgbClr val="33BBC8"/>
                </a:solidFill>
              </a:rPr>
              <a:t>function</a:t>
            </a:r>
            <a:r>
              <a:t> ()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33BBC8"/>
                </a:solidFill>
              </a:rPr>
              <a:t>var</a:t>
            </a:r>
            <a:r>
              <a:t> name = "hello";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display = </a:t>
            </a:r>
            <a:r>
              <a:rPr>
                <a:solidFill>
                  <a:srgbClr val="33BBC8"/>
                </a:solidFill>
              </a:rPr>
              <a:t>function</a:t>
            </a:r>
            <a:r>
              <a:t> ()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BFBFBF"/>
                </a:solidFill>
              </a:rPr>
              <a:t> </a:t>
            </a:r>
            <a:r>
              <a:t> console.log("</a:t>
            </a:r>
            <a:r>
              <a:rPr>
                <a:solidFill>
                  <a:srgbClr val="D53BD3"/>
                </a:solidFill>
              </a:rPr>
              <a:t>--&gt;</a:t>
            </a:r>
            <a:r>
              <a:t>", name);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BFBFBF"/>
                </a:solidFill>
              </a:rPr>
              <a:t> </a:t>
            </a:r>
            <a:r>
              <a:t> console.log("</a:t>
            </a:r>
            <a:r>
              <a:rPr>
                <a:solidFill>
                  <a:srgbClr val="D53BD3"/>
                </a:solidFill>
              </a:rPr>
              <a:t>--&gt;</a:t>
            </a:r>
            <a:r>
              <a:t>",</a:t>
            </a:r>
          </a:p>
          <a:p>
            <a:pPr lvl="8" marL="0" indent="1828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global.process.title);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display();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  <a:r>
              <a:t>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name = "bye";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create();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console.log("</a:t>
            </a:r>
            <a:r>
              <a:rPr>
                <a:solidFill>
                  <a:srgbClr val="D53BD3"/>
                </a:solidFill>
              </a:rPr>
              <a:t>-&gt;</a:t>
            </a:r>
            <a:r>
              <a:t>", name)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6296940" y="1905303"/>
            <a:ext cx="6625985" cy="628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create = </a:t>
            </a:r>
            <a:r>
              <a:rPr>
                <a:solidFill>
                  <a:srgbClr val="33BBC8"/>
                </a:solidFill>
              </a:rPr>
              <a:t>function</a:t>
            </a:r>
            <a:r>
              <a:t> ()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33BBC8"/>
                </a:solidFill>
              </a:rPr>
              <a:t>var</a:t>
            </a:r>
            <a:r>
              <a:t> name = "hello";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display = </a:t>
            </a:r>
            <a:r>
              <a:rPr>
                <a:solidFill>
                  <a:srgbClr val="33BBC8"/>
                </a:solidFill>
              </a:rPr>
              <a:t>function</a:t>
            </a:r>
            <a:r>
              <a:t> ()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BFBFBF"/>
                </a:solidFill>
              </a:rPr>
              <a:t> </a:t>
            </a:r>
            <a:r>
              <a:t> console.log("</a:t>
            </a:r>
            <a:r>
              <a:rPr>
                <a:solidFill>
                  <a:srgbClr val="D53BD3"/>
                </a:solidFill>
              </a:rPr>
              <a:t>--&gt;</a:t>
            </a:r>
            <a:r>
              <a:t>", name);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BFBFBF"/>
                </a:solidFill>
              </a:rPr>
              <a:t> </a:t>
            </a:r>
            <a:r>
              <a:t> console.log("</a:t>
            </a:r>
            <a:r>
              <a:rPr>
                <a:solidFill>
                  <a:srgbClr val="D53BD3"/>
                </a:solidFill>
              </a:rPr>
              <a:t>--&gt;</a:t>
            </a:r>
            <a:r>
              <a:t>",</a:t>
            </a:r>
          </a:p>
          <a:p>
            <a:pPr lvl="8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global.process.title);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display;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  <a:r>
              <a:t>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name = "bye";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create()();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t>  console.log("</a:t>
            </a:r>
            <a:r>
              <a:rPr>
                <a:solidFill>
                  <a:srgbClr val="D53BD3"/>
                </a:solidFill>
              </a:rPr>
              <a:t>-&gt;</a:t>
            </a:r>
            <a:r>
              <a:t>", name)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It is...</a:t>
            </a:r>
          </a:p>
        </p:txBody>
      </p:sp>
      <p:sp>
        <p:nvSpPr>
          <p:cNvPr id="224" name="Shape 2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72516">
              <a:spcBef>
                <a:spcPts val="4100"/>
              </a:spcBef>
              <a:buSzTx/>
              <a:buNone/>
              <a:defRPr sz="3528"/>
            </a:pPr>
            <a:r>
              <a:t>A 'non pure' functional language, but still functional</a:t>
            </a:r>
          </a:p>
          <a:p>
            <a:pPr lvl="4" marL="0" indent="896111" defTabSz="572516">
              <a:spcBef>
                <a:spcPts val="4100"/>
              </a:spcBef>
              <a:buSzTx/>
              <a:buNone/>
              <a:defRPr sz="3528"/>
            </a:pPr>
            <a:r>
              <a:t>--&gt; Everything can be seen as a function</a:t>
            </a:r>
          </a:p>
          <a:p>
            <a:pPr marL="0" indent="0" defTabSz="572516">
              <a:spcBef>
                <a:spcPts val="4100"/>
              </a:spcBef>
              <a:buSzTx/>
              <a:buNone/>
              <a:defRPr b="1" sz="3528">
                <a:latin typeface="Helvetica"/>
                <a:ea typeface="Helvetica"/>
                <a:cs typeface="Helvetica"/>
                <a:sym typeface="Helvetica"/>
              </a:defRPr>
            </a:pPr>
            <a:r>
              <a:t>An object oriented language without class keyword</a:t>
            </a:r>
          </a:p>
          <a:p>
            <a:pPr lvl="4" marL="0" indent="896111" defTabSz="572516">
              <a:spcBef>
                <a:spcPts val="4100"/>
              </a:spcBef>
              <a:buSzTx/>
              <a:buNone/>
              <a:defRPr b="1" sz="3528">
                <a:latin typeface="Helvetica"/>
                <a:ea typeface="Helvetica"/>
                <a:cs typeface="Helvetica"/>
                <a:sym typeface="Helvetica"/>
              </a:defRPr>
            </a:pPr>
            <a:r>
              <a:t>--&gt; But with prototype inheritance</a:t>
            </a:r>
          </a:p>
          <a:p>
            <a:pPr marL="0" indent="0" defTabSz="572516">
              <a:spcBef>
                <a:spcPts val="4100"/>
              </a:spcBef>
              <a:buSzTx/>
              <a:buNone/>
              <a:defRPr sz="3528"/>
            </a:pPr>
            <a:r>
              <a:t>A language for 'turn based' programming systems </a:t>
            </a:r>
          </a:p>
          <a:p>
            <a:pPr lvl="4" marL="0" indent="896111" defTabSz="572516">
              <a:spcBef>
                <a:spcPts val="4100"/>
              </a:spcBef>
              <a:buSzTx/>
              <a:buNone/>
              <a:defRPr sz="3528"/>
            </a:pPr>
            <a:r>
              <a:t>--&gt; As opposed to 'best-effort' systems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1063218" y="866093"/>
            <a:ext cx="10481937" cy="7279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457200">
              <a:lnSpc>
                <a:spcPts val="4800"/>
              </a:lnSpc>
              <a:defRPr sz="2700">
                <a:latin typeface="Courier"/>
                <a:ea typeface="Courier"/>
                <a:cs typeface="Courier"/>
                <a:sym typeface="Courier"/>
              </a:defRPr>
            </a:pPr>
            <a:r>
              <a:t>var thing = { 'name' : "stephane", 'size':10}</a:t>
            </a:r>
          </a:p>
          <a:p>
            <a:pPr algn="l" defTabSz="457200">
              <a:lnSpc>
                <a:spcPts val="4800"/>
              </a:lnSpc>
              <a:defRPr sz="2700">
                <a:latin typeface="Courier"/>
                <a:ea typeface="Courier"/>
                <a:cs typeface="Courier"/>
                <a:sym typeface="Courier"/>
              </a:defRPr>
            </a:pPr>
            <a:r>
              <a:t>for (o in chose) {</a:t>
            </a:r>
          </a:p>
          <a:p>
            <a:pPr algn="l" defTabSz="457200">
              <a:lnSpc>
                <a:spcPts val="4800"/>
              </a:lnSpc>
              <a:defRPr sz="2700">
                <a:latin typeface="Courier"/>
                <a:ea typeface="Courier"/>
                <a:cs typeface="Courier"/>
                <a:sym typeface="Courier"/>
              </a:defRPr>
            </a:pPr>
            <a:r>
              <a:t>  console.log( o + '-&gt;' + chose[o])</a:t>
            </a:r>
          </a:p>
          <a:p>
            <a:pPr algn="l" defTabSz="457200">
              <a:lnSpc>
                <a:spcPts val="4800"/>
              </a:lnSpc>
              <a:spcBef>
                <a:spcPts val="1200"/>
              </a:spcBef>
              <a:defRPr sz="2700">
                <a:latin typeface="Courier"/>
                <a:ea typeface="Courier"/>
                <a:cs typeface="Courier"/>
                <a:sym typeface="Courier"/>
              </a:defRPr>
            </a:pPr>
            <a:r>
              <a:t>} </a:t>
            </a:r>
          </a:p>
          <a:p>
            <a:pPr algn="l" defTabSz="457200">
              <a:lnSpc>
                <a:spcPts val="4800"/>
              </a:lnSpc>
              <a:spcBef>
                <a:spcPts val="1200"/>
              </a:spcBef>
              <a:defRPr sz="2700">
                <a:latin typeface="Courier"/>
                <a:ea typeface="Courier"/>
                <a:cs typeface="Courier"/>
                <a:sym typeface="Courier"/>
              </a:defRPr>
            </a:pPr>
            <a:r>
              <a:t>chose["size"]; </a:t>
            </a:r>
          </a:p>
          <a:p>
            <a:pPr algn="l" defTabSz="457200">
              <a:lnSpc>
                <a:spcPts val="4800"/>
              </a:lnSpc>
              <a:spcBef>
                <a:spcPts val="1200"/>
              </a:spcBef>
              <a:defRPr sz="2700">
                <a:latin typeface="Courier"/>
                <a:ea typeface="Courier"/>
                <a:cs typeface="Courier"/>
                <a:sym typeface="Courier"/>
              </a:defRPr>
            </a:pPr>
            <a:r>
              <a:t>-&gt; 10 </a:t>
            </a:r>
          </a:p>
          <a:p>
            <a:pPr algn="l" defTabSz="457200">
              <a:lnSpc>
                <a:spcPts val="4800"/>
              </a:lnSpc>
              <a:defRPr sz="2700">
                <a:latin typeface="Courier"/>
                <a:ea typeface="Courier"/>
                <a:cs typeface="Courier"/>
                <a:sym typeface="Courier"/>
              </a:defRPr>
            </a:pPr>
            <a:r>
              <a:t>chose.name;</a:t>
            </a:r>
          </a:p>
          <a:p>
            <a:pPr algn="l" defTabSz="457200">
              <a:lnSpc>
                <a:spcPts val="4800"/>
              </a:lnSpc>
              <a:spcBef>
                <a:spcPts val="1200"/>
              </a:spcBef>
              <a:defRPr sz="2700">
                <a:latin typeface="Courier"/>
                <a:ea typeface="Courier"/>
                <a:cs typeface="Courier"/>
                <a:sym typeface="Courier"/>
              </a:defRPr>
            </a:pPr>
            <a:r>
              <a:t>-&gt; coucou </a:t>
            </a:r>
          </a:p>
          <a:p>
            <a:pPr algn="l" defTabSz="457200">
              <a:lnSpc>
                <a:spcPts val="4800"/>
              </a:lnSpc>
              <a:defRPr sz="2700">
                <a:latin typeface="Courier"/>
                <a:ea typeface="Courier"/>
                <a:cs typeface="Courier"/>
                <a:sym typeface="Courier"/>
              </a:defRPr>
            </a:pPr>
            <a:r>
              <a:t>delete chose.hello;</a:t>
            </a:r>
          </a:p>
          <a:p>
            <a:pPr algn="l" defTabSz="457200">
              <a:lnSpc>
                <a:spcPts val="4800"/>
              </a:lnSpc>
              <a:spcBef>
                <a:spcPts val="1200"/>
              </a:spcBef>
              <a:defRPr sz="2700">
                <a:latin typeface="Courier"/>
                <a:ea typeface="Courier"/>
                <a:cs typeface="Courier"/>
                <a:sym typeface="Courier"/>
              </a:defRPr>
            </a:pPr>
            <a:r>
              <a:t>chose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body" idx="4294967295"/>
          </p:nvPr>
        </p:nvSpPr>
        <p:spPr>
          <a:xfrm>
            <a:off x="1248704" y="1110850"/>
            <a:ext cx="7986593" cy="753190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>
                <a:solidFill>
                  <a:srgbClr val="D53BD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"</a:t>
            </a:r>
            <a:r>
              <a:rPr>
                <a:solidFill>
                  <a:srgbClr val="CD7923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": "</a:t>
            </a:r>
            <a:r>
              <a:t>Stéphane</a:t>
            </a:r>
            <a:r>
              <a:rPr>
                <a:solidFill>
                  <a:srgbClr val="000000"/>
                </a:solidFill>
              </a:rPr>
              <a:t>",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>
                <a:solidFill>
                  <a:srgbClr val="CD792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"</a:t>
            </a:r>
            <a:r>
              <a:t>firstName</a:t>
            </a:r>
            <a:r>
              <a:rPr>
                <a:solidFill>
                  <a:srgbClr val="000000"/>
                </a:solidFill>
              </a:rPr>
              <a:t>": "</a:t>
            </a:r>
            <a:r>
              <a:rPr>
                <a:solidFill>
                  <a:srgbClr val="C33720"/>
                </a:solidFill>
              </a:rPr>
              <a:t>Frénot</a:t>
            </a:r>
            <a:r>
              <a:rPr>
                <a:solidFill>
                  <a:srgbClr val="000000"/>
                </a:solidFill>
              </a:rPr>
              <a:t>",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>
                <a:solidFill>
                  <a:srgbClr val="CD792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"</a:t>
            </a:r>
            <a:r>
              <a:t>children</a:t>
            </a:r>
            <a:r>
              <a:rPr>
                <a:solidFill>
                  <a:srgbClr val="000000"/>
                </a:solidFill>
              </a:rPr>
              <a:t>": </a:t>
            </a:r>
            <a:r>
              <a:rPr>
                <a:solidFill>
                  <a:srgbClr val="D53BD3"/>
                </a:solidFill>
              </a:rPr>
              <a:t>[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53BD3"/>
                </a:solidFill>
              </a:rPr>
              <a:t>{</a:t>
            </a:r>
            <a:r>
              <a:rPr>
                <a:solidFill>
                  <a:srgbClr val="000000"/>
                </a:solidFill>
              </a:rPr>
              <a:t> "</a:t>
            </a:r>
            <a:r>
              <a:rPr>
                <a:solidFill>
                  <a:srgbClr val="CD7923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": "</a:t>
            </a:r>
            <a:r>
              <a:t>Albert</a:t>
            </a:r>
            <a:r>
              <a:rPr>
                <a:solidFill>
                  <a:srgbClr val="000000"/>
                </a:solidFill>
              </a:rPr>
              <a:t>" </a:t>
            </a:r>
            <a:r>
              <a:rPr>
                <a:solidFill>
                  <a:srgbClr val="D53BD3"/>
                </a:solidFill>
              </a:rPr>
              <a:t>}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53BD3"/>
                </a:solidFill>
              </a:rPr>
              <a:t>{</a:t>
            </a:r>
            <a:r>
              <a:rPr>
                <a:solidFill>
                  <a:srgbClr val="000000"/>
                </a:solidFill>
              </a:rPr>
              <a:t> "</a:t>
            </a:r>
            <a:r>
              <a:rPr>
                <a:solidFill>
                  <a:srgbClr val="CD7923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": "</a:t>
            </a:r>
            <a:r>
              <a:t>Jeanne</a:t>
            </a:r>
            <a:r>
              <a:rPr>
                <a:solidFill>
                  <a:srgbClr val="000000"/>
                </a:solidFill>
              </a:rPr>
              <a:t>" </a:t>
            </a:r>
            <a:r>
              <a:rPr>
                <a:solidFill>
                  <a:srgbClr val="D53BD3"/>
                </a:solidFill>
              </a:rPr>
              <a:t>}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>
                <a:solidFill>
                  <a:srgbClr val="CD792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53BD3"/>
                </a:solidFill>
              </a:rPr>
              <a:t>{</a:t>
            </a:r>
            <a:r>
              <a:rPr>
                <a:solidFill>
                  <a:srgbClr val="000000"/>
                </a:solidFill>
              </a:rPr>
              <a:t> "</a:t>
            </a:r>
            <a:r>
              <a:t>name</a:t>
            </a:r>
            <a:r>
              <a:rPr>
                <a:solidFill>
                  <a:srgbClr val="000000"/>
                </a:solidFill>
              </a:rPr>
              <a:t>": "</a:t>
            </a:r>
            <a:r>
              <a:rPr>
                <a:solidFill>
                  <a:srgbClr val="C33720"/>
                </a:solidFill>
              </a:rPr>
              <a:t>Leon</a:t>
            </a:r>
            <a:r>
              <a:rPr>
                <a:solidFill>
                  <a:srgbClr val="000000"/>
                </a:solidFill>
              </a:rPr>
              <a:t>" </a:t>
            </a:r>
            <a:r>
              <a:rPr>
                <a:solidFill>
                  <a:srgbClr val="D53BD3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D53BD3"/>
                </a:solidFill>
              </a:rPr>
              <a:t>]</a:t>
            </a:r>
            <a:r>
              <a:t>,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>
                <a:solidFill>
                  <a:srgbClr val="C337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"</a:t>
            </a:r>
            <a:r>
              <a:rPr>
                <a:solidFill>
                  <a:srgbClr val="CD7923"/>
                </a:solidFill>
              </a:rPr>
              <a:t>age</a:t>
            </a:r>
            <a:r>
              <a:rPr>
                <a:solidFill>
                  <a:srgbClr val="000000"/>
                </a:solidFill>
              </a:rPr>
              <a:t>": </a:t>
            </a:r>
            <a:r>
              <a:t>46.3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>
                <a:solidFill>
                  <a:srgbClr val="CD792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"</a:t>
            </a:r>
            <a:r>
              <a:t>isMan</a:t>
            </a:r>
            <a:r>
              <a:rPr>
                <a:solidFill>
                  <a:srgbClr val="000000"/>
                </a:solidFill>
              </a:rPr>
              <a:t>": </a:t>
            </a:r>
            <a:r>
              <a:rPr>
                <a:solidFill>
                  <a:srgbClr val="C33720"/>
                </a:solidFill>
              </a:rPr>
              <a:t>true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>
                <a:solidFill>
                  <a:srgbClr val="D53BD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body" idx="4294967295"/>
          </p:nvPr>
        </p:nvSpPr>
        <p:spPr>
          <a:xfrm>
            <a:off x="1291019" y="772330"/>
            <a:ext cx="10050026" cy="753190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person =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  "name": "Stéphane",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  "firstName": "Frénot",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  "children": </a:t>
            </a:r>
            <a:r>
              <a:rPr>
                <a:solidFill>
                  <a:srgbClr val="33BBC8"/>
                </a:solidFill>
              </a:rPr>
              <a:t>[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33BBC8"/>
                </a:solidFill>
              </a:rPr>
              <a:t>{</a:t>
            </a:r>
            <a:r>
              <a:t> "name": "Albert" </a:t>
            </a:r>
            <a:r>
              <a:rPr>
                <a:solidFill>
                  <a:srgbClr val="33BBC8"/>
                </a:solidFill>
              </a:rPr>
              <a:t>}</a:t>
            </a:r>
            <a:r>
              <a:t>,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33BBC8"/>
                </a:solidFill>
              </a:rPr>
              <a:t>{</a:t>
            </a:r>
            <a:r>
              <a:t> "name": "Jeanne" </a:t>
            </a:r>
            <a:r>
              <a:rPr>
                <a:solidFill>
                  <a:srgbClr val="33BBC8"/>
                </a:solidFill>
              </a:rPr>
              <a:t>}</a:t>
            </a:r>
            <a:r>
              <a:t>,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33BBC8"/>
                </a:solidFill>
              </a:rPr>
              <a:t>{</a:t>
            </a:r>
            <a:r>
              <a:t> "name": "Leon"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]</a:t>
            </a:r>
            <a:r>
              <a:t>,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  "age": 46.3,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  "isMan": </a:t>
            </a:r>
            <a:r>
              <a:rPr>
                <a:solidFill>
                  <a:srgbClr val="C33720"/>
                </a:solidFill>
              </a:rPr>
              <a:t>true</a:t>
            </a:r>
            <a:r>
              <a:t>,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/>
              <a:t>"sayHello": </a:t>
            </a:r>
            <a:r>
              <a:rPr b="1">
                <a:solidFill>
                  <a:srgbClr val="33BBC8"/>
                </a:solidFill>
              </a:rPr>
              <a:t>function</a:t>
            </a:r>
            <a:r>
              <a:rPr b="1"/>
              <a:t> () </a:t>
            </a:r>
            <a:r>
              <a:rPr b="1">
                <a:solidFill>
                  <a:srgbClr val="33BBC8"/>
                </a:solidFill>
              </a:rPr>
              <a:t>{</a:t>
            </a:r>
            <a:r>
              <a:rPr b="1"/>
              <a:t> </a:t>
            </a:r>
            <a:endParaRPr b="1"/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"Bonjour le "+ </a:t>
            </a:r>
            <a:r>
              <a:rPr>
                <a:solidFill>
                  <a:srgbClr val="CD7923"/>
                </a:solidFill>
              </a:rPr>
              <a:t>new</a:t>
            </a:r>
            <a:r>
              <a:t> </a:t>
            </a:r>
            <a:r>
              <a:rPr>
                <a:solidFill>
                  <a:srgbClr val="34BC26"/>
                </a:solidFill>
              </a:rPr>
              <a:t>Date</a:t>
            </a:r>
            <a:r>
              <a:t>();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solidFill>
                  <a:srgbClr val="33BBC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console.log(</a:t>
            </a:r>
            <a:r>
              <a:rPr b="1"/>
              <a:t>person.sayHello()</a:t>
            </a:r>
            <a:r>
              <a:t>)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console.log(</a:t>
            </a:r>
            <a:r>
              <a:rPr b="1"/>
              <a:t>person.name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1297742" y="393865"/>
            <a:ext cx="11009915" cy="820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person =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"name": "Stéphane",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"firstName": "Frénot",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"children": </a:t>
            </a:r>
            <a:r>
              <a:rPr>
                <a:solidFill>
                  <a:srgbClr val="33BBC8"/>
                </a:solidFill>
              </a:rPr>
              <a:t>[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33BBC8"/>
                </a:solidFill>
              </a:rPr>
              <a:t>{</a:t>
            </a:r>
            <a:r>
              <a:t> "name": "Albert" </a:t>
            </a:r>
            <a:r>
              <a:rPr>
                <a:solidFill>
                  <a:srgbClr val="33BBC8"/>
                </a:solidFill>
              </a:rPr>
              <a:t>}</a:t>
            </a:r>
            <a:r>
              <a:t>,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33BBC8"/>
                </a:solidFill>
              </a:rPr>
              <a:t>{</a:t>
            </a:r>
            <a:r>
              <a:t> "name": "Jeanne" </a:t>
            </a:r>
            <a:r>
              <a:rPr>
                <a:solidFill>
                  <a:srgbClr val="33BBC8"/>
                </a:solidFill>
              </a:rPr>
              <a:t>}</a:t>
            </a:r>
            <a:r>
              <a:t>,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33BBC8"/>
                </a:solidFill>
              </a:rPr>
              <a:t>{</a:t>
            </a:r>
            <a:r>
              <a:t> "name": "Leon"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]</a:t>
            </a:r>
            <a:r>
              <a:t>,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"age": 46.3,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"isMan": </a:t>
            </a:r>
            <a:r>
              <a:rPr>
                <a:solidFill>
                  <a:srgbClr val="C33720"/>
                </a:solidFill>
              </a:rPr>
              <a:t>true</a:t>
            </a:r>
            <a:r>
              <a:t>,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"sayHello": </a:t>
            </a:r>
            <a:r>
              <a:rPr>
                <a:solidFill>
                  <a:srgbClr val="33BBC8"/>
                </a:solidFill>
              </a:rPr>
              <a:t>function</a:t>
            </a:r>
            <a:r>
              <a:t> () </a:t>
            </a:r>
            <a:r>
              <a:rPr>
                <a:solidFill>
                  <a:srgbClr val="33BBC8"/>
                </a:solidFill>
              </a:rPr>
              <a:t>{</a:t>
            </a:r>
            <a:r>
              <a:t>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reponse = "Bonjour le "+ </a:t>
            </a:r>
            <a:r>
              <a:rPr>
                <a:solidFill>
                  <a:srgbClr val="CD7923"/>
                </a:solidFill>
              </a:rPr>
              <a:t>new</a:t>
            </a:r>
            <a:r>
              <a:t> </a:t>
            </a:r>
            <a:r>
              <a:rPr>
                <a:solidFill>
                  <a:srgbClr val="34BC26"/>
                </a:solidFill>
              </a:rPr>
              <a:t>Date</a:t>
            </a:r>
            <a:r>
              <a:t>() + "</a:t>
            </a:r>
            <a:r>
              <a:rPr>
                <a:solidFill>
                  <a:srgbClr val="D53BD3"/>
                </a:solidFill>
              </a:rPr>
              <a:t>\n</a:t>
            </a:r>
            <a:r>
              <a:t>";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reponse += "J'ai " + </a:t>
            </a:r>
            <a:r>
              <a:rPr b="1">
                <a:solidFill>
                  <a:srgbClr val="33BBC8"/>
                </a:solidFill>
              </a:rPr>
              <a:t>this</a:t>
            </a:r>
            <a:r>
              <a:rPr b="1"/>
              <a:t>.nbChildren</a:t>
            </a:r>
            <a:r>
              <a:t>() + " enfants";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reponse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  <a:r>
              <a:t>,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 b="1"/>
              <a:t>"nbChildren": </a:t>
            </a:r>
            <a:r>
              <a:rPr b="1">
                <a:solidFill>
                  <a:srgbClr val="33BBC8"/>
                </a:solidFill>
              </a:rPr>
              <a:t>function</a:t>
            </a:r>
            <a:r>
              <a:rPr b="1"/>
              <a:t>() </a:t>
            </a:r>
            <a:r>
              <a:rPr b="1">
                <a:solidFill>
                  <a:srgbClr val="33BBC8"/>
                </a:solidFill>
              </a:rPr>
              <a:t>{</a:t>
            </a:r>
            <a:endParaRPr b="1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5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</a:t>
            </a:r>
            <a:r>
              <a:rPr>
                <a:solidFill>
                  <a:srgbClr val="33BBC8"/>
                </a:solidFill>
              </a:rPr>
              <a:t>this</a:t>
            </a:r>
            <a:r>
              <a:t>.children.</a:t>
            </a:r>
            <a:r>
              <a:rPr>
                <a:solidFill>
                  <a:srgbClr val="D53BD3"/>
                </a:solidFill>
              </a:rPr>
              <a:t>length</a:t>
            </a:r>
            <a: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5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33BBC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console.log(person.sayHello())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console.log(person.name)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JavaScript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670607" y="558799"/>
            <a:ext cx="11950378" cy="863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BBC8"/>
                </a:solidFill>
              </a:rPr>
              <a:t>function</a:t>
            </a:r>
            <a:r>
              <a:t> Person (name, firstname, children)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this</a:t>
            </a:r>
            <a:r>
              <a:t>.</a:t>
            </a:r>
            <a:r>
              <a:rPr>
                <a:solidFill>
                  <a:srgbClr val="D53BD3"/>
                </a:solidFill>
              </a:rPr>
              <a:t>name</a:t>
            </a:r>
            <a:r>
              <a:t> = name;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this</a:t>
            </a:r>
            <a:r>
              <a:t>.firstname = firstname;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this</a:t>
            </a:r>
            <a:r>
              <a:t>.children = children;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this</a:t>
            </a:r>
            <a:r>
              <a:t>.sayHello = </a:t>
            </a:r>
            <a:r>
              <a:rPr>
                <a:solidFill>
                  <a:srgbClr val="33BBC8"/>
                </a:solidFill>
              </a:rPr>
              <a:t>function</a:t>
            </a:r>
            <a:r>
              <a:t> ()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reponse = "Bonjour le "+ </a:t>
            </a:r>
            <a:r>
              <a:rPr>
                <a:solidFill>
                  <a:srgbClr val="CD7923"/>
                </a:solidFill>
              </a:rPr>
              <a:t>new</a:t>
            </a:r>
            <a:r>
              <a:t> </a:t>
            </a:r>
            <a:r>
              <a:rPr>
                <a:solidFill>
                  <a:srgbClr val="34BC26"/>
                </a:solidFill>
              </a:rPr>
              <a:t>Date</a:t>
            </a:r>
            <a:r>
              <a:t>() + "</a:t>
            </a:r>
            <a:r>
              <a:rPr>
                <a:solidFill>
                  <a:srgbClr val="D53BD3"/>
                </a:solidFill>
              </a:rPr>
              <a:t>\n</a:t>
            </a:r>
            <a:r>
              <a:t>";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reponse += "J'ai " + </a:t>
            </a:r>
            <a:r>
              <a:rPr>
                <a:solidFill>
                  <a:srgbClr val="33BBC8"/>
                </a:solidFill>
              </a:rPr>
              <a:t>this</a:t>
            </a:r>
            <a:r>
              <a:t>.nbChildren() + " enfants";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reponse += elemSep;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reponse;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this</a:t>
            </a:r>
            <a:r>
              <a:t>.nbChildren = </a:t>
            </a:r>
            <a:r>
              <a:rPr>
                <a:solidFill>
                  <a:srgbClr val="33BBC8"/>
                </a:solidFill>
              </a:rPr>
              <a:t>function</a:t>
            </a:r>
            <a:r>
              <a:t>()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</a:t>
            </a:r>
            <a:r>
              <a:rPr>
                <a:solidFill>
                  <a:srgbClr val="33BBC8"/>
                </a:solidFill>
              </a:rPr>
              <a:t>this</a:t>
            </a:r>
            <a:r>
              <a:t>.children.</a:t>
            </a:r>
            <a:r>
              <a:rPr>
                <a:solidFill>
                  <a:srgbClr val="D53BD3"/>
                </a:solidFill>
              </a:rPr>
              <a:t>length</a:t>
            </a:r>
            <a: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var</a:t>
            </a:r>
            <a:r>
              <a:t> elemSep = " privé";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3BBC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Person.prototype.toString = </a:t>
            </a:r>
            <a:r>
              <a:rPr>
                <a:solidFill>
                  <a:srgbClr val="33BBC8"/>
                </a:solidFill>
              </a:rPr>
              <a:t>function</a:t>
            </a:r>
            <a:r>
              <a:t>()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'hello' + </a:t>
            </a:r>
            <a:r>
              <a:rPr>
                <a:solidFill>
                  <a:srgbClr val="33BBC8"/>
                </a:solidFill>
              </a:rPr>
              <a:t>this</a:t>
            </a:r>
            <a:r>
              <a:t>.</a:t>
            </a:r>
            <a:r>
              <a:rPr>
                <a:solidFill>
                  <a:srgbClr val="D53BD3"/>
                </a:solidFill>
              </a:rPr>
              <a:t>name</a:t>
            </a:r>
            <a: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3BBC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BBC8"/>
                </a:solidFill>
              </a:rPr>
              <a:t>var</a:t>
            </a:r>
            <a:r>
              <a:t> someOne = </a:t>
            </a:r>
            <a:r>
              <a:rPr>
                <a:solidFill>
                  <a:srgbClr val="CD7923"/>
                </a:solidFill>
              </a:rPr>
              <a:t>new</a:t>
            </a:r>
            <a:r>
              <a:t> Person("Frénot", "Stéphane", </a:t>
            </a:r>
            <a:r>
              <a:rPr>
                <a:solidFill>
                  <a:srgbClr val="33BBC8"/>
                </a:solidFill>
              </a:rPr>
              <a:t>[{</a:t>
            </a:r>
            <a:r>
              <a:t>"name":"Albert"</a:t>
            </a:r>
            <a:r>
              <a:rPr>
                <a:solidFill>
                  <a:srgbClr val="33BBC8"/>
                </a:solidFill>
              </a:rPr>
              <a:t>}</a:t>
            </a:r>
            <a:r>
              <a:t>, </a:t>
            </a:r>
            <a:r>
              <a:rPr>
                <a:solidFill>
                  <a:srgbClr val="33BBC8"/>
                </a:solidFill>
              </a:rPr>
              <a:t>{</a:t>
            </a:r>
            <a:r>
              <a:t>"name":"Leon"</a:t>
            </a:r>
            <a:r>
              <a:rPr>
                <a:solidFill>
                  <a:srgbClr val="33BBC8"/>
                </a:solidFill>
              </a:rPr>
              <a:t>}]</a:t>
            </a:r>
            <a: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console.log("" + someOne);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console.log(</a:t>
            </a:r>
            <a:r>
              <a:rPr>
                <a:solidFill>
                  <a:srgbClr val="34BC26"/>
                </a:solidFill>
              </a:rPr>
              <a:t>Object</a:t>
            </a:r>
            <a:r>
              <a:t>.getOwnPropertyNames(someOne));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console.log("name " + someOne.</a:t>
            </a:r>
            <a:r>
              <a:rPr>
                <a:solidFill>
                  <a:srgbClr val="D53BD3"/>
                </a:solidFill>
              </a:rPr>
              <a:t>name</a:t>
            </a:r>
            <a: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console.log("name " + someOne.privateName);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console.log(Person.prototype);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console.log(someOne.sayHello());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console.log(someOne.elemSep);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855991" y="253999"/>
            <a:ext cx="11292819" cy="924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Person = </a:t>
            </a:r>
            <a:r>
              <a:rPr>
                <a:solidFill>
                  <a:srgbClr val="33BBC8"/>
                </a:solidFill>
              </a:rPr>
              <a:t>function</a:t>
            </a:r>
            <a:r>
              <a:t> () </a:t>
            </a:r>
            <a:r>
              <a:rPr>
                <a:solidFill>
                  <a:srgbClr val="00A6B3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function</a:t>
            </a:r>
            <a:r>
              <a:t> Person (name, firstname, children)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33BBC8"/>
                </a:solidFill>
              </a:rPr>
              <a:t>this</a:t>
            </a:r>
            <a:r>
              <a:t>.</a:t>
            </a:r>
            <a:r>
              <a:rPr>
                <a:solidFill>
                  <a:srgbClr val="D53BD3"/>
                </a:solidFill>
              </a:rPr>
              <a:t>name</a:t>
            </a:r>
            <a:r>
              <a:t> = name;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33BBC8"/>
                </a:solidFill>
              </a:rPr>
              <a:t>this</a:t>
            </a:r>
            <a:r>
              <a:t>.firstname = firstname;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33BBC8"/>
                </a:solidFill>
              </a:rPr>
              <a:t>this</a:t>
            </a:r>
            <a:r>
              <a:t>.children = children;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Person.prototype.sayHello = </a:t>
            </a:r>
            <a:r>
              <a:rPr>
                <a:solidFill>
                  <a:srgbClr val="33BBC8"/>
                </a:solidFill>
              </a:rPr>
              <a:t>function</a:t>
            </a:r>
            <a:r>
              <a:t> ()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BFBFBF"/>
                </a:solidFill>
              </a:rPr>
              <a:t> </a:t>
            </a:r>
            <a:r>
              <a:t> reponse = "Bonjour le "+ </a:t>
            </a:r>
            <a:r>
              <a:rPr>
                <a:solidFill>
                  <a:srgbClr val="CD7923"/>
                </a:solidFill>
              </a:rPr>
              <a:t>new</a:t>
            </a:r>
            <a:r>
              <a:t> </a:t>
            </a:r>
            <a:r>
              <a:rPr>
                <a:solidFill>
                  <a:srgbClr val="34BC26"/>
                </a:solidFill>
              </a:rPr>
              <a:t>Date</a:t>
            </a:r>
            <a:r>
              <a:t>() + "</a:t>
            </a:r>
            <a:r>
              <a:rPr>
                <a:solidFill>
                  <a:srgbClr val="D53BD3"/>
                </a:solidFill>
              </a:rPr>
              <a:t>\n</a:t>
            </a:r>
            <a:r>
              <a:t>";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BFBFBF"/>
                </a:solidFill>
              </a:rPr>
              <a:t> </a:t>
            </a:r>
            <a:r>
              <a:t> reponse += "J'ai " + </a:t>
            </a:r>
            <a:r>
              <a:rPr>
                <a:solidFill>
                  <a:srgbClr val="33BBC8"/>
                </a:solidFill>
              </a:rPr>
              <a:t>this</a:t>
            </a:r>
            <a:r>
              <a:t>.nbChildren() + " enfants";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BFBFBF"/>
                </a:solidFill>
              </a:rPr>
              <a:t> </a:t>
            </a:r>
            <a:r>
              <a:t> reponse += elemSep;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BFBFBF"/>
                </a:solidFill>
              </a:rPr>
              <a:t> </a:t>
            </a:r>
            <a:r>
              <a:t>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reponse;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Person.prototype.nbChildren = </a:t>
            </a:r>
            <a:r>
              <a:rPr>
                <a:solidFill>
                  <a:srgbClr val="33BBC8"/>
                </a:solidFill>
              </a:rPr>
              <a:t>function</a:t>
            </a:r>
            <a:r>
              <a:t>()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BFBFBF"/>
                </a:solidFill>
              </a:rPr>
              <a:t> </a:t>
            </a:r>
            <a:r>
              <a:t>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</a:t>
            </a:r>
            <a:r>
              <a:rPr>
                <a:solidFill>
                  <a:srgbClr val="33BBC8"/>
                </a:solidFill>
              </a:rPr>
              <a:t>this</a:t>
            </a:r>
            <a:r>
              <a:t>.children.</a:t>
            </a:r>
            <a:r>
              <a:rPr>
                <a:solidFill>
                  <a:srgbClr val="D53BD3"/>
                </a:solidFill>
              </a:rPr>
              <a:t>length</a:t>
            </a:r>
            <a: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Person.prototype.toString = </a:t>
            </a:r>
            <a:r>
              <a:rPr>
                <a:solidFill>
                  <a:srgbClr val="33BBC8"/>
                </a:solidFill>
              </a:rPr>
              <a:t>function</a:t>
            </a:r>
            <a:r>
              <a:t>()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'hello' + </a:t>
            </a:r>
            <a:r>
              <a:rPr>
                <a:solidFill>
                  <a:srgbClr val="33BBC8"/>
                </a:solidFill>
              </a:rPr>
              <a:t>this</a:t>
            </a:r>
            <a:r>
              <a:t>.</a:t>
            </a:r>
            <a:r>
              <a:rPr>
                <a:solidFill>
                  <a:srgbClr val="D53BD3"/>
                </a:solidFill>
              </a:rPr>
              <a:t>name</a:t>
            </a:r>
            <a: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var</a:t>
            </a:r>
            <a:r>
              <a:t> elemSep = " privé";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D7923"/>
                </a:solidFill>
              </a:rPr>
              <a:t>return</a:t>
            </a:r>
            <a:r>
              <a:t> Person;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A6B3"/>
                </a:solidFill>
              </a:rPr>
              <a:t>}</a:t>
            </a:r>
            <a:r>
              <a:t>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BBC8"/>
                </a:solidFill>
              </a:rPr>
              <a:t>var</a:t>
            </a:r>
            <a:r>
              <a:t> someOne = </a:t>
            </a:r>
            <a:r>
              <a:rPr>
                <a:solidFill>
                  <a:srgbClr val="CD7923"/>
                </a:solidFill>
              </a:rPr>
              <a:t>new</a:t>
            </a:r>
            <a:r>
              <a:t> Person("Frénot", "Stéphane", </a:t>
            </a:r>
            <a:r>
              <a:rPr>
                <a:solidFill>
                  <a:srgbClr val="33BBC8"/>
                </a:solidFill>
              </a:rPr>
              <a:t>[{</a:t>
            </a:r>
            <a:r>
              <a:t>"name":"Albert"</a:t>
            </a:r>
            <a:r>
              <a:rPr>
                <a:solidFill>
                  <a:srgbClr val="33BBC8"/>
                </a:solidFill>
              </a:rPr>
              <a:t>}</a:t>
            </a:r>
            <a:r>
              <a:t>, </a:t>
            </a:r>
            <a:r>
              <a:rPr>
                <a:solidFill>
                  <a:srgbClr val="33BBC8"/>
                </a:solidFill>
              </a:rPr>
              <a:t>{</a:t>
            </a:r>
            <a:r>
              <a:t>"name":"Leon"</a:t>
            </a:r>
            <a:r>
              <a:rPr>
                <a:solidFill>
                  <a:srgbClr val="33BBC8"/>
                </a:solidFill>
              </a:rPr>
              <a:t>}]</a:t>
            </a:r>
            <a: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console.log("" + someOne);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console.log(</a:t>
            </a:r>
            <a:r>
              <a:rPr>
                <a:solidFill>
                  <a:srgbClr val="34BC26"/>
                </a:solidFill>
              </a:rPr>
              <a:t>Object</a:t>
            </a:r>
            <a:r>
              <a:t>.getOwnPropertyNames(someOne));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console.log("name " + someOne.</a:t>
            </a:r>
            <a:r>
              <a:rPr>
                <a:solidFill>
                  <a:srgbClr val="D53BD3"/>
                </a:solidFill>
              </a:rPr>
              <a:t>name</a:t>
            </a:r>
            <a:r>
              <a:t>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console.log("name " + someOne.privateName);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console.log(Person.prototype);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console.log(someOne.sayHello());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console.log(someOne.elemSep);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It is...</a:t>
            </a:r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 'non pure' functional language, but still functional</a:t>
            </a:r>
          </a:p>
          <a:p>
            <a:pPr lvl="4" marL="0" indent="914400">
              <a:buSzTx/>
              <a:buNone/>
            </a:pPr>
            <a:r>
              <a:t>--&gt; Everything can be seen as a function</a:t>
            </a:r>
          </a:p>
          <a:p>
            <a:pPr marL="0" indent="0">
              <a:buSzTx/>
              <a:buNone/>
            </a:pPr>
            <a:r>
              <a:t>An object oriented language without class keyword</a:t>
            </a:r>
          </a:p>
          <a:p>
            <a:pPr lvl="4" marL="0" indent="914400">
              <a:buSzTx/>
              <a:buNone/>
            </a:pPr>
            <a:r>
              <a:t>--&gt; But with prototype inheritance</a:t>
            </a:r>
          </a:p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A language for 'turn based' programming systems </a:t>
            </a:r>
          </a:p>
          <a:p>
            <a:pPr lvl="4" marL="0" indent="91440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--&gt; As opposed to 'best-effort' systems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xfrm>
            <a:off x="1270000" y="3225800"/>
            <a:ext cx="10938861" cy="3302000"/>
          </a:xfrm>
          <a:prstGeom prst="rect">
            <a:avLst/>
          </a:prstGeom>
        </p:spPr>
        <p:txBody>
          <a:bodyPr/>
          <a:lstStyle/>
          <a:p>
            <a:pPr/>
            <a:r>
              <a:t>What is a web browser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takes care of two elements </a:t>
            </a:r>
          </a:p>
        </p:txBody>
      </p:sp>
      <p:sp>
        <p:nvSpPr>
          <p:cNvPr id="258" name="Shape 258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259" name="Shape 259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26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Capture d’écran 2016-11-15 à 16.57.5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5458" y="2542716"/>
            <a:ext cx="1601760" cy="1601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499271" y="3492542"/>
            <a:ext cx="1574801" cy="1574801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Shape 266"/>
          <p:cNvSpPr/>
          <p:nvPr/>
        </p:nvSpPr>
        <p:spPr>
          <a:xfrm>
            <a:off x="1127676" y="5911510"/>
            <a:ext cx="1807965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30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End-User</a:t>
            </a:r>
          </a:p>
        </p:txBody>
      </p:sp>
      <p:pic>
        <p:nvPicPr>
          <p:cNvPr id="267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82065" y="2797703"/>
            <a:ext cx="5811040" cy="2693545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Shape 268"/>
          <p:cNvSpPr/>
          <p:nvPr/>
        </p:nvSpPr>
        <p:spPr>
          <a:xfrm>
            <a:off x="7392573" y="5911510"/>
            <a:ext cx="4178996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95400">
              <a:defRPr b="1" sz="30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TCP network</a:t>
            </a:r>
          </a:p>
        </p:txBody>
      </p:sp>
      <p:sp>
        <p:nvSpPr>
          <p:cNvPr id="269" name="Shape 269"/>
          <p:cNvSpPr/>
          <p:nvPr/>
        </p:nvSpPr>
        <p:spPr>
          <a:xfrm>
            <a:off x="5667375" y="3436675"/>
            <a:ext cx="509489" cy="1693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11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79729">
              <a:defRPr sz="5200"/>
            </a:pPr>
            <a:r>
              <a:t>Callbacks</a:t>
            </a:r>
          </a:p>
          <a:p>
            <a:pPr defTabSz="379729">
              <a:defRPr sz="5200"/>
            </a:pPr>
          </a:p>
          <a:p>
            <a:pPr defTabSz="379729">
              <a:defRPr i="1" sz="5200">
                <a:latin typeface="Helvetica"/>
                <a:ea typeface="Helvetica"/>
                <a:cs typeface="Helvetica"/>
                <a:sym typeface="Helvetica"/>
              </a:defRPr>
            </a:pPr>
            <a:r>
              <a:t>"Don't wait for me, I will call you  when I am ready !"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475479" y="2510798"/>
            <a:ext cx="12072715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BBC8"/>
                </a:solidFill>
              </a:rPr>
              <a:t>var</a:t>
            </a:r>
            <a:r>
              <a:t> request = </a:t>
            </a:r>
            <a:r>
              <a:rPr>
                <a:solidFill>
                  <a:srgbClr val="D53BD3"/>
                </a:solidFill>
              </a:rPr>
              <a:t>require</a:t>
            </a:r>
            <a:r>
              <a:t>('request');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request('http://www.google.com', </a:t>
            </a:r>
            <a:r>
              <a:rPr b="1">
                <a:solidFill>
                  <a:srgbClr val="33BBC8"/>
                </a:solidFill>
              </a:rPr>
              <a:t>function</a:t>
            </a:r>
            <a:r>
              <a:rPr b="1"/>
              <a:t> (error, response, body)</a:t>
            </a:r>
            <a:r>
              <a:t>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D7923"/>
                </a:solidFill>
              </a:rPr>
              <a:t>if</a:t>
            </a:r>
            <a:r>
              <a:t> (!error &amp;&amp; response.statusCode == 200)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5230E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 console.log(body) </a:t>
            </a:r>
            <a:r>
              <a:t>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BBC8"/>
                </a:solidFill>
              </a:rPr>
              <a:t>}</a:t>
            </a:r>
            <a:r>
              <a:t>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"/>
                <a:ea typeface="Menlo"/>
                <a:cs typeface="Menlo"/>
                <a:sym typeface="Menlo"/>
              </a:defRPr>
            </a:pPr>
            <a:r>
              <a:t>console.log("hello");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14095">
              <a:defRPr sz="7040"/>
            </a:pPr>
            <a:r>
              <a:t>THIS !!</a:t>
            </a:r>
          </a:p>
          <a:p>
            <a:pPr defTabSz="514095">
              <a:defRPr sz="7040"/>
            </a:pPr>
          </a:p>
          <a:p>
            <a:pPr defTabSz="514095">
              <a:defRPr sz="7040"/>
            </a:pPr>
            <a:r>
              <a:t>and... bind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2035898" y="1080216"/>
            <a:ext cx="6751068" cy="429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BBC8"/>
                </a:solidFill>
              </a:rPr>
              <a:t>var</a:t>
            </a:r>
            <a:r>
              <a:t> Counter = </a:t>
            </a:r>
            <a:r>
              <a:rPr>
                <a:solidFill>
                  <a:srgbClr val="33BBC8"/>
                </a:solidFill>
              </a:rPr>
              <a:t>function</a:t>
            </a:r>
            <a:r>
              <a:t> ()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this</a:t>
            </a:r>
            <a:r>
              <a:t>.count = 0;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this</a:t>
            </a:r>
            <a:r>
              <a:t>.tick = </a:t>
            </a:r>
            <a:r>
              <a:rPr>
                <a:solidFill>
                  <a:srgbClr val="33BBC8"/>
                </a:solidFill>
              </a:rPr>
              <a:t>function</a:t>
            </a:r>
            <a:r>
              <a:t> () </a:t>
            </a:r>
            <a:r>
              <a:rPr>
                <a:solidFill>
                  <a:srgbClr val="33BBC8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33BBC8"/>
                </a:solidFill>
              </a:rPr>
              <a:t>this</a:t>
            </a:r>
            <a:r>
              <a:t>.count++;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console.log(</a:t>
            </a:r>
            <a:r>
              <a:rPr>
                <a:solidFill>
                  <a:srgbClr val="33BBC8"/>
                </a:solidFill>
              </a:rPr>
              <a:t>this</a:t>
            </a:r>
            <a:r>
              <a:t>.count);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3BBC8"/>
                </a:solidFill>
              </a:rP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BBC8"/>
                </a:solidFill>
              </a:rPr>
              <a:t>}</a:t>
            </a:r>
            <a:r>
              <a:t>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BBC8"/>
                </a:solidFill>
              </a:rPr>
              <a:t>var</a:t>
            </a:r>
            <a:r>
              <a:t> myCounter = </a:t>
            </a:r>
            <a:r>
              <a:rPr>
                <a:solidFill>
                  <a:srgbClr val="CD7923"/>
                </a:solidFill>
              </a:rPr>
              <a:t>new</a:t>
            </a:r>
            <a:r>
              <a:t> Counter();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t>myCounter.tick()</a:t>
            </a:r>
          </a:p>
        </p:txBody>
      </p:sp>
      <p:sp>
        <p:nvSpPr>
          <p:cNvPr id="282" name="Shape 282"/>
          <p:cNvSpPr/>
          <p:nvPr/>
        </p:nvSpPr>
        <p:spPr>
          <a:xfrm>
            <a:off x="-1343774" y="8029071"/>
            <a:ext cx="1499059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var timeoutID = window.setTimeout(func[, delay, param1, param2, ...]);</a:t>
            </a:r>
          </a:p>
        </p:txBody>
      </p:sp>
      <p:sp>
        <p:nvSpPr>
          <p:cNvPr id="283" name="Shape 283"/>
          <p:cNvSpPr/>
          <p:nvPr/>
        </p:nvSpPr>
        <p:spPr>
          <a:xfrm>
            <a:off x="2075514" y="6377094"/>
            <a:ext cx="70765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 want one tick every second 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Yet another programing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Let's talk about JavaScript</a:t>
            </a:r>
          </a:p>
        </p:txBody>
      </p:sp>
      <p:sp>
        <p:nvSpPr>
          <p:cNvPr id="288" name="Shape 288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289" name="Shape 289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0" name="Shape 290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29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Capture d’écran 2016-11-15 à 16.57.5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Shape 294"/>
          <p:cNvSpPr/>
          <p:nvPr/>
        </p:nvSpPr>
        <p:spPr>
          <a:xfrm>
            <a:off x="717555" y="2011873"/>
            <a:ext cx="6308913" cy="2311401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 am a programming language</a:t>
            </a:r>
          </a:p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single-threaded,</a:t>
            </a:r>
          </a:p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non blocking,</a:t>
            </a:r>
          </a:p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asynchronous,</a:t>
            </a:r>
          </a:p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concurrent.</a:t>
            </a:r>
          </a:p>
        </p:txBody>
      </p:sp>
      <p:sp>
        <p:nvSpPr>
          <p:cNvPr id="295" name="Shape 295"/>
          <p:cNvSpPr/>
          <p:nvPr/>
        </p:nvSpPr>
        <p:spPr>
          <a:xfrm>
            <a:off x="7641673" y="3352799"/>
            <a:ext cx="4194845" cy="30480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…that has</a:t>
            </a:r>
          </a:p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 call stack,</a:t>
            </a:r>
          </a:p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an event loop,</a:t>
            </a:r>
          </a:p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 callback stack,</a:t>
            </a:r>
          </a:p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some API,</a:t>
            </a:r>
          </a:p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and many other things</a:t>
            </a:r>
          </a:p>
        </p:txBody>
      </p:sp>
      <p:sp>
        <p:nvSpPr>
          <p:cNvPr id="296" name="Shape 296"/>
          <p:cNvSpPr/>
          <p:nvPr/>
        </p:nvSpPr>
        <p:spPr>
          <a:xfrm>
            <a:off x="931331" y="6471753"/>
            <a:ext cx="6308913" cy="23114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But</a:t>
            </a:r>
          </a:p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 complex object-oriented approach,</a:t>
            </a:r>
          </a:p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 strange type check mechanism,</a:t>
            </a:r>
          </a:p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 callbacks hell,</a:t>
            </a:r>
          </a:p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and limited to the browser 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301" name="Shape 301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302" name="Shape 302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3" name="Shape 303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30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Shape 307"/>
          <p:cNvSpPr/>
          <p:nvPr/>
        </p:nvSpPr>
        <p:spPr>
          <a:xfrm>
            <a:off x="1910890" y="2256924"/>
            <a:ext cx="9389996" cy="6350555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8" name="Shape 308"/>
          <p:cNvSpPr/>
          <p:nvPr/>
        </p:nvSpPr>
        <p:spPr>
          <a:xfrm>
            <a:off x="2838531" y="2772476"/>
            <a:ext cx="2638480" cy="364194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30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93376" y="2405995"/>
            <a:ext cx="651704" cy="651704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Shape 310"/>
          <p:cNvSpPr/>
          <p:nvPr/>
        </p:nvSpPr>
        <p:spPr>
          <a:xfrm>
            <a:off x="2956471" y="3107585"/>
            <a:ext cx="1121024" cy="318660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1" name="Shape 311"/>
          <p:cNvSpPr/>
          <p:nvPr/>
        </p:nvSpPr>
        <p:spPr>
          <a:xfrm>
            <a:off x="4217685" y="3107585"/>
            <a:ext cx="1121025" cy="318660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2" name="Shape 312"/>
          <p:cNvSpPr/>
          <p:nvPr/>
        </p:nvSpPr>
        <p:spPr>
          <a:xfrm>
            <a:off x="3208536" y="3187853"/>
            <a:ext cx="859632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Heap</a:t>
            </a:r>
          </a:p>
        </p:txBody>
      </p:sp>
      <p:sp>
        <p:nvSpPr>
          <p:cNvPr id="313" name="Shape 313"/>
          <p:cNvSpPr/>
          <p:nvPr/>
        </p:nvSpPr>
        <p:spPr>
          <a:xfrm>
            <a:off x="4421854" y="3187853"/>
            <a:ext cx="92764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Stack</a:t>
            </a:r>
          </a:p>
        </p:txBody>
      </p:sp>
      <p:pic>
        <p:nvPicPr>
          <p:cNvPr id="314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97778" y="1902292"/>
            <a:ext cx="1056659" cy="1056658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Shape 315"/>
          <p:cNvSpPr/>
          <p:nvPr/>
        </p:nvSpPr>
        <p:spPr>
          <a:xfrm>
            <a:off x="3511713" y="4254823"/>
            <a:ext cx="163326" cy="236228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6" name="Shape 316"/>
          <p:cNvSpPr/>
          <p:nvPr/>
        </p:nvSpPr>
        <p:spPr>
          <a:xfrm>
            <a:off x="3122085" y="4758686"/>
            <a:ext cx="163326" cy="236228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3586008" y="5314087"/>
            <a:ext cx="163326" cy="236229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8" name="Shape 318"/>
          <p:cNvSpPr/>
          <p:nvPr/>
        </p:nvSpPr>
        <p:spPr>
          <a:xfrm>
            <a:off x="3122085" y="3777937"/>
            <a:ext cx="163326" cy="236229"/>
          </a:xfrm>
          <a:prstGeom prst="rect">
            <a:avLst/>
          </a:prstGeom>
          <a:blipFill>
            <a:blip r:embed="rId8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9" name="Shape 319"/>
          <p:cNvSpPr/>
          <p:nvPr/>
        </p:nvSpPr>
        <p:spPr>
          <a:xfrm>
            <a:off x="5819761" y="5605629"/>
            <a:ext cx="4939701" cy="2380805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(val)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console.log("val --&gt;" + val);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return;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for</a:t>
            </a:r>
            <a:r>
              <a:t> (i = 0; i &lt; 200000; i++)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call1(i);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320" name="Shape 320"/>
          <p:cNvSpPr/>
          <p:nvPr/>
        </p:nvSpPr>
        <p:spPr>
          <a:xfrm>
            <a:off x="5789060" y="2776467"/>
            <a:ext cx="4939701" cy="272599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&lt;/</a:t>
            </a:r>
            <a:r>
              <a:t>html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34BBC7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  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4BBC7"/>
                </a:solidFill>
              </a:rPr>
              <a:t>&lt;</a:t>
            </a:r>
            <a:r>
              <a:t>body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Hello World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34BBC7"/>
                </a:solidFill>
              </a:rPr>
              <a:t>&lt;</a:t>
            </a:r>
            <a:r>
              <a:rPr>
                <a:solidFill>
                  <a:srgbClr val="CE7924"/>
                </a:solidFill>
              </a:rPr>
              <a:t>script</a:t>
            </a:r>
            <a:r>
              <a:rPr>
                <a:solidFill>
                  <a:srgbClr val="34BBC7"/>
                </a:solidFill>
              </a:rPr>
              <a:t> </a:t>
            </a:r>
            <a:r>
              <a:rPr>
                <a:solidFill>
                  <a:srgbClr val="34BD26"/>
                </a:solidFill>
              </a:rPr>
              <a:t>src</a:t>
            </a:r>
            <a:r>
              <a:rPr>
                <a:solidFill>
                  <a:srgbClr val="34BBC7"/>
                </a:solidFill>
              </a:rPr>
              <a:t>=</a:t>
            </a:r>
            <a:r>
              <a:t>"/test.js"</a:t>
            </a:r>
            <a:r>
              <a:rPr>
                <a:solidFill>
                  <a:srgbClr val="34BBC7"/>
                </a:solidFill>
              </a:rPr>
              <a:t>&gt;&lt;/</a:t>
            </a:r>
            <a:r>
              <a:rPr>
                <a:solidFill>
                  <a:srgbClr val="CE7924"/>
                </a:solidFill>
              </a:rPr>
              <a:t>script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34BBC7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GoodBye World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&lt;/</a:t>
            </a:r>
            <a:r>
              <a:t>body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&lt;/</a:t>
            </a:r>
            <a:r>
              <a:t>html</a:t>
            </a:r>
            <a:r>
              <a:rPr>
                <a:solidFill>
                  <a:srgbClr val="34BBC7"/>
                </a:solidFill>
              </a:rPr>
              <a:t>&gt;</a:t>
            </a:r>
          </a:p>
        </p:txBody>
      </p:sp>
      <p:sp>
        <p:nvSpPr>
          <p:cNvPr id="321" name="Shape 321"/>
          <p:cNvSpPr/>
          <p:nvPr/>
        </p:nvSpPr>
        <p:spPr>
          <a:xfrm>
            <a:off x="9737738" y="7586207"/>
            <a:ext cx="99521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test.js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9" grpId="2"/>
      <p:bldP build="whole" bldLvl="1" animBg="1" rev="0" advAuto="0" spid="321" grpId="3"/>
      <p:bldP build="whole" bldLvl="1" animBg="1" rev="0" advAuto="0" spid="32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324" name="Shape 324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5" name="Shape 325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6" name="Shape 326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32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Shape 329"/>
          <p:cNvSpPr/>
          <p:nvPr/>
        </p:nvSpPr>
        <p:spPr>
          <a:xfrm>
            <a:off x="1910890" y="2256924"/>
            <a:ext cx="9389996" cy="6350555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0" name="Shape 330"/>
          <p:cNvSpPr/>
          <p:nvPr/>
        </p:nvSpPr>
        <p:spPr>
          <a:xfrm>
            <a:off x="2838531" y="2772476"/>
            <a:ext cx="2638480" cy="364194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331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93376" y="2405995"/>
            <a:ext cx="651704" cy="651704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Shape 332"/>
          <p:cNvSpPr/>
          <p:nvPr/>
        </p:nvSpPr>
        <p:spPr>
          <a:xfrm>
            <a:off x="2956471" y="3107585"/>
            <a:ext cx="1121024" cy="318660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3" name="Shape 333"/>
          <p:cNvSpPr/>
          <p:nvPr/>
        </p:nvSpPr>
        <p:spPr>
          <a:xfrm>
            <a:off x="4217685" y="3107585"/>
            <a:ext cx="1121025" cy="318660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4" name="Shape 334"/>
          <p:cNvSpPr/>
          <p:nvPr/>
        </p:nvSpPr>
        <p:spPr>
          <a:xfrm>
            <a:off x="3208536" y="3187853"/>
            <a:ext cx="859632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Heap</a:t>
            </a:r>
          </a:p>
        </p:txBody>
      </p:sp>
      <p:sp>
        <p:nvSpPr>
          <p:cNvPr id="335" name="Shape 335"/>
          <p:cNvSpPr/>
          <p:nvPr/>
        </p:nvSpPr>
        <p:spPr>
          <a:xfrm>
            <a:off x="4472654" y="3187853"/>
            <a:ext cx="92764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Stack</a:t>
            </a:r>
          </a:p>
        </p:txBody>
      </p:sp>
      <p:pic>
        <p:nvPicPr>
          <p:cNvPr id="336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97778" y="1902292"/>
            <a:ext cx="1056659" cy="1056658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Shape 337"/>
          <p:cNvSpPr/>
          <p:nvPr/>
        </p:nvSpPr>
        <p:spPr>
          <a:xfrm>
            <a:off x="3511713" y="4254823"/>
            <a:ext cx="163326" cy="236228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8" name="Shape 338"/>
          <p:cNvSpPr/>
          <p:nvPr/>
        </p:nvSpPr>
        <p:spPr>
          <a:xfrm>
            <a:off x="3122085" y="4758686"/>
            <a:ext cx="163326" cy="236228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9" name="Shape 339"/>
          <p:cNvSpPr/>
          <p:nvPr/>
        </p:nvSpPr>
        <p:spPr>
          <a:xfrm>
            <a:off x="3586008" y="5314087"/>
            <a:ext cx="163326" cy="236229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0" name="Shape 340"/>
          <p:cNvSpPr/>
          <p:nvPr/>
        </p:nvSpPr>
        <p:spPr>
          <a:xfrm>
            <a:off x="4320744" y="5822233"/>
            <a:ext cx="960302" cy="421830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main()</a:t>
            </a:r>
          </a:p>
        </p:txBody>
      </p:sp>
      <p:sp>
        <p:nvSpPr>
          <p:cNvPr id="341" name="Shape 341"/>
          <p:cNvSpPr/>
          <p:nvPr/>
        </p:nvSpPr>
        <p:spPr>
          <a:xfrm>
            <a:off x="5819761" y="5605629"/>
            <a:ext cx="4939701" cy="2380805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(val)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console.log("val --&gt;" + val);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return;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for (i = 0; i &lt; 200000; i++)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call1(i);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342" name="Shape 342"/>
          <p:cNvSpPr/>
          <p:nvPr/>
        </p:nvSpPr>
        <p:spPr>
          <a:xfrm>
            <a:off x="3122085" y="3777937"/>
            <a:ext cx="163326" cy="236229"/>
          </a:xfrm>
          <a:prstGeom prst="rect">
            <a:avLst/>
          </a:prstGeom>
          <a:blipFill>
            <a:blip r:embed="rId8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3" name="Shape 343"/>
          <p:cNvSpPr/>
          <p:nvPr/>
        </p:nvSpPr>
        <p:spPr>
          <a:xfrm>
            <a:off x="9737738" y="7586207"/>
            <a:ext cx="99521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test.js</a:t>
            </a:r>
          </a:p>
        </p:txBody>
      </p:sp>
      <p:sp>
        <p:nvSpPr>
          <p:cNvPr id="344" name="Shape 344"/>
          <p:cNvSpPr/>
          <p:nvPr/>
        </p:nvSpPr>
        <p:spPr>
          <a:xfrm>
            <a:off x="11361676" y="7019001"/>
            <a:ext cx="81736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 -&gt; 0</a:t>
            </a:r>
          </a:p>
        </p:txBody>
      </p:sp>
      <p:sp>
        <p:nvSpPr>
          <p:cNvPr id="345" name="Shape 345"/>
          <p:cNvSpPr/>
          <p:nvPr/>
        </p:nvSpPr>
        <p:spPr>
          <a:xfrm>
            <a:off x="5789060" y="2776467"/>
            <a:ext cx="4939701" cy="272599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&lt;/</a:t>
            </a:r>
            <a:r>
              <a:t>html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34BBC7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  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4BBC7"/>
                </a:solidFill>
              </a:rPr>
              <a:t>&lt;</a:t>
            </a:r>
            <a:r>
              <a:t>body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Hello World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34BBC7"/>
                </a:solidFill>
              </a:rPr>
              <a:t>&lt;</a:t>
            </a:r>
            <a:r>
              <a:rPr>
                <a:solidFill>
                  <a:srgbClr val="CE7924"/>
                </a:solidFill>
              </a:rPr>
              <a:t>script</a:t>
            </a:r>
            <a:r>
              <a:rPr>
                <a:solidFill>
                  <a:srgbClr val="34BBC7"/>
                </a:solidFill>
              </a:rPr>
              <a:t> </a:t>
            </a:r>
            <a:r>
              <a:rPr>
                <a:solidFill>
                  <a:srgbClr val="34BD26"/>
                </a:solidFill>
              </a:rPr>
              <a:t>src</a:t>
            </a:r>
            <a:r>
              <a:rPr>
                <a:solidFill>
                  <a:srgbClr val="34BBC7"/>
                </a:solidFill>
              </a:rPr>
              <a:t>=</a:t>
            </a:r>
            <a:r>
              <a:t>"/test.js"</a:t>
            </a:r>
            <a:r>
              <a:rPr>
                <a:solidFill>
                  <a:srgbClr val="34BBC7"/>
                </a:solidFill>
              </a:rPr>
              <a:t>&gt;&lt;/</a:t>
            </a:r>
            <a:r>
              <a:rPr>
                <a:solidFill>
                  <a:srgbClr val="CE7924"/>
                </a:solidFill>
              </a:rPr>
              <a:t>script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34BBC7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GoodBye World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&lt;/</a:t>
            </a:r>
            <a:r>
              <a:t>body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&lt;/</a:t>
            </a:r>
            <a:r>
              <a:t>html</a:t>
            </a:r>
            <a:r>
              <a:rPr>
                <a:solidFill>
                  <a:srgbClr val="34BBC7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348" name="Shape 348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9" name="Shape 349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0" name="Shape 350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35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Shape 353"/>
          <p:cNvSpPr/>
          <p:nvPr/>
        </p:nvSpPr>
        <p:spPr>
          <a:xfrm>
            <a:off x="1910890" y="2256924"/>
            <a:ext cx="9389996" cy="6350555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4" name="Shape 354"/>
          <p:cNvSpPr/>
          <p:nvPr/>
        </p:nvSpPr>
        <p:spPr>
          <a:xfrm>
            <a:off x="2838531" y="2772476"/>
            <a:ext cx="2638480" cy="364194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355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93376" y="2405995"/>
            <a:ext cx="651704" cy="651704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Shape 356"/>
          <p:cNvSpPr/>
          <p:nvPr/>
        </p:nvSpPr>
        <p:spPr>
          <a:xfrm>
            <a:off x="2956471" y="3107585"/>
            <a:ext cx="1121024" cy="318660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7" name="Shape 357"/>
          <p:cNvSpPr/>
          <p:nvPr/>
        </p:nvSpPr>
        <p:spPr>
          <a:xfrm>
            <a:off x="4217685" y="3107585"/>
            <a:ext cx="1121025" cy="318660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8" name="Shape 358"/>
          <p:cNvSpPr/>
          <p:nvPr/>
        </p:nvSpPr>
        <p:spPr>
          <a:xfrm>
            <a:off x="3208536" y="3187853"/>
            <a:ext cx="61689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Tas</a:t>
            </a:r>
          </a:p>
        </p:txBody>
      </p:sp>
      <p:sp>
        <p:nvSpPr>
          <p:cNvPr id="359" name="Shape 359"/>
          <p:cNvSpPr/>
          <p:nvPr/>
        </p:nvSpPr>
        <p:spPr>
          <a:xfrm>
            <a:off x="4472654" y="3187853"/>
            <a:ext cx="656482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</a:t>
            </a:r>
          </a:p>
        </p:txBody>
      </p:sp>
      <p:pic>
        <p:nvPicPr>
          <p:cNvPr id="360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97778" y="1902292"/>
            <a:ext cx="1056659" cy="1056658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Shape 361"/>
          <p:cNvSpPr/>
          <p:nvPr/>
        </p:nvSpPr>
        <p:spPr>
          <a:xfrm>
            <a:off x="3511713" y="4254823"/>
            <a:ext cx="163326" cy="236228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2" name="Shape 362"/>
          <p:cNvSpPr/>
          <p:nvPr/>
        </p:nvSpPr>
        <p:spPr>
          <a:xfrm>
            <a:off x="3122085" y="4758686"/>
            <a:ext cx="163326" cy="236228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3" name="Shape 363"/>
          <p:cNvSpPr/>
          <p:nvPr/>
        </p:nvSpPr>
        <p:spPr>
          <a:xfrm>
            <a:off x="3586008" y="5314087"/>
            <a:ext cx="163326" cy="236229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4" name="Shape 364"/>
          <p:cNvSpPr/>
          <p:nvPr/>
        </p:nvSpPr>
        <p:spPr>
          <a:xfrm>
            <a:off x="4320744" y="5822233"/>
            <a:ext cx="960302" cy="42183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main()</a:t>
            </a:r>
          </a:p>
        </p:txBody>
      </p:sp>
      <p:sp>
        <p:nvSpPr>
          <p:cNvPr id="365" name="Shape 365"/>
          <p:cNvSpPr/>
          <p:nvPr/>
        </p:nvSpPr>
        <p:spPr>
          <a:xfrm>
            <a:off x="4313649" y="5322887"/>
            <a:ext cx="960303" cy="421830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call1()</a:t>
            </a:r>
          </a:p>
        </p:txBody>
      </p:sp>
      <p:sp>
        <p:nvSpPr>
          <p:cNvPr id="366" name="Shape 366"/>
          <p:cNvSpPr/>
          <p:nvPr/>
        </p:nvSpPr>
        <p:spPr>
          <a:xfrm>
            <a:off x="5819761" y="5605629"/>
            <a:ext cx="4939701" cy="2380805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function call1 (val)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console.log("val --&gt;" + val);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return;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for</a:t>
            </a:r>
            <a:r>
              <a:t> (i = 0; i &lt; 200000; i++)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call1(i);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367" name="Shape 367"/>
          <p:cNvSpPr/>
          <p:nvPr/>
        </p:nvSpPr>
        <p:spPr>
          <a:xfrm>
            <a:off x="3122085" y="3777937"/>
            <a:ext cx="163326" cy="236229"/>
          </a:xfrm>
          <a:prstGeom prst="rect">
            <a:avLst/>
          </a:prstGeom>
          <a:blipFill>
            <a:blip r:embed="rId8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8" name="Shape 368"/>
          <p:cNvSpPr/>
          <p:nvPr/>
        </p:nvSpPr>
        <p:spPr>
          <a:xfrm>
            <a:off x="9737738" y="7586207"/>
            <a:ext cx="99521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test.js</a:t>
            </a:r>
          </a:p>
        </p:txBody>
      </p:sp>
      <p:sp>
        <p:nvSpPr>
          <p:cNvPr id="369" name="Shape 369"/>
          <p:cNvSpPr/>
          <p:nvPr/>
        </p:nvSpPr>
        <p:spPr>
          <a:xfrm>
            <a:off x="11361676" y="7019001"/>
            <a:ext cx="81736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 -&gt; 0</a:t>
            </a:r>
          </a:p>
        </p:txBody>
      </p:sp>
      <p:sp>
        <p:nvSpPr>
          <p:cNvPr id="370" name="Shape 370"/>
          <p:cNvSpPr/>
          <p:nvPr/>
        </p:nvSpPr>
        <p:spPr>
          <a:xfrm>
            <a:off x="5789060" y="2776467"/>
            <a:ext cx="4939701" cy="272599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&lt;/</a:t>
            </a:r>
            <a:r>
              <a:t>html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34BBC7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  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4BBC7"/>
                </a:solidFill>
              </a:rPr>
              <a:t>&lt;</a:t>
            </a:r>
            <a:r>
              <a:t>body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Hello World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34BBC7"/>
                </a:solidFill>
              </a:rPr>
              <a:t>&lt;</a:t>
            </a:r>
            <a:r>
              <a:rPr>
                <a:solidFill>
                  <a:srgbClr val="CE7924"/>
                </a:solidFill>
              </a:rPr>
              <a:t>script</a:t>
            </a:r>
            <a:r>
              <a:rPr>
                <a:solidFill>
                  <a:srgbClr val="34BBC7"/>
                </a:solidFill>
              </a:rPr>
              <a:t> </a:t>
            </a:r>
            <a:r>
              <a:rPr>
                <a:solidFill>
                  <a:srgbClr val="34BD26"/>
                </a:solidFill>
              </a:rPr>
              <a:t>src</a:t>
            </a:r>
            <a:r>
              <a:rPr>
                <a:solidFill>
                  <a:srgbClr val="34BBC7"/>
                </a:solidFill>
              </a:rPr>
              <a:t>=</a:t>
            </a:r>
            <a:r>
              <a:t>"/test.js"</a:t>
            </a:r>
            <a:r>
              <a:rPr>
                <a:solidFill>
                  <a:srgbClr val="34BBC7"/>
                </a:solidFill>
              </a:rPr>
              <a:t>&gt;&lt;/</a:t>
            </a:r>
            <a:r>
              <a:rPr>
                <a:solidFill>
                  <a:srgbClr val="CE7924"/>
                </a:solidFill>
              </a:rPr>
              <a:t>script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34BBC7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GoodBye World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&lt;/</a:t>
            </a:r>
            <a:r>
              <a:t>body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&lt;/</a:t>
            </a:r>
            <a:r>
              <a:t>html</a:t>
            </a:r>
            <a:r>
              <a:rPr>
                <a:solidFill>
                  <a:srgbClr val="34BBC7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373" name="Shape 373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4" name="Shape 374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5" name="Shape 375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37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Shape 378"/>
          <p:cNvSpPr/>
          <p:nvPr/>
        </p:nvSpPr>
        <p:spPr>
          <a:xfrm>
            <a:off x="1910890" y="2256924"/>
            <a:ext cx="9389996" cy="6350555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9" name="Shape 379"/>
          <p:cNvSpPr/>
          <p:nvPr/>
        </p:nvSpPr>
        <p:spPr>
          <a:xfrm>
            <a:off x="2838531" y="2772476"/>
            <a:ext cx="2638480" cy="364194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380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93376" y="2405995"/>
            <a:ext cx="651704" cy="651704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Shape 381"/>
          <p:cNvSpPr/>
          <p:nvPr/>
        </p:nvSpPr>
        <p:spPr>
          <a:xfrm>
            <a:off x="2956471" y="3107585"/>
            <a:ext cx="1121024" cy="318660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2" name="Shape 382"/>
          <p:cNvSpPr/>
          <p:nvPr/>
        </p:nvSpPr>
        <p:spPr>
          <a:xfrm>
            <a:off x="4217685" y="3107585"/>
            <a:ext cx="1121025" cy="318660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3" name="Shape 383"/>
          <p:cNvSpPr/>
          <p:nvPr/>
        </p:nvSpPr>
        <p:spPr>
          <a:xfrm>
            <a:off x="3208536" y="3187853"/>
            <a:ext cx="61689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Tas</a:t>
            </a:r>
          </a:p>
        </p:txBody>
      </p:sp>
      <p:sp>
        <p:nvSpPr>
          <p:cNvPr id="384" name="Shape 384"/>
          <p:cNvSpPr/>
          <p:nvPr/>
        </p:nvSpPr>
        <p:spPr>
          <a:xfrm>
            <a:off x="4472654" y="3187853"/>
            <a:ext cx="656482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</a:t>
            </a:r>
          </a:p>
        </p:txBody>
      </p:sp>
      <p:pic>
        <p:nvPicPr>
          <p:cNvPr id="385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97778" y="1902292"/>
            <a:ext cx="1056659" cy="1056658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Shape 386"/>
          <p:cNvSpPr/>
          <p:nvPr/>
        </p:nvSpPr>
        <p:spPr>
          <a:xfrm>
            <a:off x="3511713" y="4254823"/>
            <a:ext cx="163326" cy="236228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7" name="Shape 387"/>
          <p:cNvSpPr/>
          <p:nvPr/>
        </p:nvSpPr>
        <p:spPr>
          <a:xfrm>
            <a:off x="3122085" y="4758686"/>
            <a:ext cx="163326" cy="236228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8" name="Shape 388"/>
          <p:cNvSpPr/>
          <p:nvPr/>
        </p:nvSpPr>
        <p:spPr>
          <a:xfrm>
            <a:off x="3586008" y="5314087"/>
            <a:ext cx="163326" cy="236229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9" name="Shape 389"/>
          <p:cNvSpPr/>
          <p:nvPr/>
        </p:nvSpPr>
        <p:spPr>
          <a:xfrm>
            <a:off x="4320744" y="5822233"/>
            <a:ext cx="960302" cy="42183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main()</a:t>
            </a:r>
          </a:p>
        </p:txBody>
      </p:sp>
      <p:sp>
        <p:nvSpPr>
          <p:cNvPr id="390" name="Shape 390"/>
          <p:cNvSpPr/>
          <p:nvPr/>
        </p:nvSpPr>
        <p:spPr>
          <a:xfrm>
            <a:off x="4313649" y="5322887"/>
            <a:ext cx="960303" cy="42183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call1()</a:t>
            </a:r>
          </a:p>
        </p:txBody>
      </p:sp>
      <p:sp>
        <p:nvSpPr>
          <p:cNvPr id="391" name="Shape 391"/>
          <p:cNvSpPr/>
          <p:nvPr/>
        </p:nvSpPr>
        <p:spPr>
          <a:xfrm>
            <a:off x="4320744" y="4823540"/>
            <a:ext cx="960302" cy="421830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console()</a:t>
            </a:r>
          </a:p>
        </p:txBody>
      </p:sp>
      <p:sp>
        <p:nvSpPr>
          <p:cNvPr id="392" name="Shape 392"/>
          <p:cNvSpPr/>
          <p:nvPr/>
        </p:nvSpPr>
        <p:spPr>
          <a:xfrm>
            <a:off x="5819761" y="5605629"/>
            <a:ext cx="4939701" cy="2380805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console.log("val --&gt;" + val);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return;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for</a:t>
            </a:r>
            <a:r>
              <a:t> (i = 0; i &lt; 200000; i++)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call1(i);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393" name="Shape 393"/>
          <p:cNvSpPr/>
          <p:nvPr/>
        </p:nvSpPr>
        <p:spPr>
          <a:xfrm>
            <a:off x="3122085" y="3777937"/>
            <a:ext cx="163326" cy="236229"/>
          </a:xfrm>
          <a:prstGeom prst="rect">
            <a:avLst/>
          </a:prstGeom>
          <a:blipFill>
            <a:blip r:embed="rId8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4" name="Shape 394"/>
          <p:cNvSpPr/>
          <p:nvPr/>
        </p:nvSpPr>
        <p:spPr>
          <a:xfrm>
            <a:off x="9737738" y="7586207"/>
            <a:ext cx="99521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test.js</a:t>
            </a:r>
          </a:p>
        </p:txBody>
      </p:sp>
      <p:sp>
        <p:nvSpPr>
          <p:cNvPr id="395" name="Shape 395"/>
          <p:cNvSpPr/>
          <p:nvPr/>
        </p:nvSpPr>
        <p:spPr>
          <a:xfrm>
            <a:off x="11361676" y="7019001"/>
            <a:ext cx="81736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 -&gt; 0</a:t>
            </a:r>
          </a:p>
        </p:txBody>
      </p:sp>
      <p:sp>
        <p:nvSpPr>
          <p:cNvPr id="396" name="Shape 396"/>
          <p:cNvSpPr/>
          <p:nvPr/>
        </p:nvSpPr>
        <p:spPr>
          <a:xfrm>
            <a:off x="5789060" y="2776467"/>
            <a:ext cx="4939701" cy="272599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&lt;/</a:t>
            </a:r>
            <a:r>
              <a:t>html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34BBC7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  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4BBC7"/>
                </a:solidFill>
              </a:rPr>
              <a:t>&lt;</a:t>
            </a:r>
            <a:r>
              <a:t>body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Hello World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34BBC7"/>
                </a:solidFill>
              </a:rPr>
              <a:t>&lt;</a:t>
            </a:r>
            <a:r>
              <a:rPr>
                <a:solidFill>
                  <a:srgbClr val="CE7924"/>
                </a:solidFill>
              </a:rPr>
              <a:t>script</a:t>
            </a:r>
            <a:r>
              <a:rPr>
                <a:solidFill>
                  <a:srgbClr val="34BBC7"/>
                </a:solidFill>
              </a:rPr>
              <a:t> </a:t>
            </a:r>
            <a:r>
              <a:rPr>
                <a:solidFill>
                  <a:srgbClr val="34BD26"/>
                </a:solidFill>
              </a:rPr>
              <a:t>src</a:t>
            </a:r>
            <a:r>
              <a:rPr>
                <a:solidFill>
                  <a:srgbClr val="34BBC7"/>
                </a:solidFill>
              </a:rPr>
              <a:t>=</a:t>
            </a:r>
            <a:r>
              <a:t>"/test.js"</a:t>
            </a:r>
            <a:r>
              <a:rPr>
                <a:solidFill>
                  <a:srgbClr val="34BBC7"/>
                </a:solidFill>
              </a:rPr>
              <a:t>&gt;&lt;/</a:t>
            </a:r>
            <a:r>
              <a:rPr>
                <a:solidFill>
                  <a:srgbClr val="CE7924"/>
                </a:solidFill>
              </a:rPr>
              <a:t>script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34BBC7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GoodBye World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&lt;/</a:t>
            </a:r>
            <a:r>
              <a:t>body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&lt;/</a:t>
            </a:r>
            <a:r>
              <a:t>html</a:t>
            </a:r>
            <a:r>
              <a:rPr>
                <a:solidFill>
                  <a:srgbClr val="34BBC7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399" name="Shape 399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0" name="Shape 400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1" name="Shape 401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40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Shape 404"/>
          <p:cNvSpPr/>
          <p:nvPr/>
        </p:nvSpPr>
        <p:spPr>
          <a:xfrm>
            <a:off x="1910890" y="2256924"/>
            <a:ext cx="9389996" cy="6350555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5" name="Shape 405"/>
          <p:cNvSpPr/>
          <p:nvPr/>
        </p:nvSpPr>
        <p:spPr>
          <a:xfrm>
            <a:off x="2838531" y="2772476"/>
            <a:ext cx="2638480" cy="364194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406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93376" y="2405995"/>
            <a:ext cx="651704" cy="651704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Shape 407"/>
          <p:cNvSpPr/>
          <p:nvPr/>
        </p:nvSpPr>
        <p:spPr>
          <a:xfrm>
            <a:off x="2956471" y="3107585"/>
            <a:ext cx="1121024" cy="318660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8" name="Shape 408"/>
          <p:cNvSpPr/>
          <p:nvPr/>
        </p:nvSpPr>
        <p:spPr>
          <a:xfrm>
            <a:off x="4217685" y="3107585"/>
            <a:ext cx="1121025" cy="318660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9" name="Shape 409"/>
          <p:cNvSpPr/>
          <p:nvPr/>
        </p:nvSpPr>
        <p:spPr>
          <a:xfrm>
            <a:off x="3208536" y="3187853"/>
            <a:ext cx="61689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Tas</a:t>
            </a:r>
          </a:p>
        </p:txBody>
      </p:sp>
      <p:sp>
        <p:nvSpPr>
          <p:cNvPr id="410" name="Shape 410"/>
          <p:cNvSpPr/>
          <p:nvPr/>
        </p:nvSpPr>
        <p:spPr>
          <a:xfrm>
            <a:off x="4472654" y="3187853"/>
            <a:ext cx="656482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</a:t>
            </a:r>
          </a:p>
        </p:txBody>
      </p:sp>
      <p:pic>
        <p:nvPicPr>
          <p:cNvPr id="411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97778" y="1902292"/>
            <a:ext cx="1056659" cy="1056658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Shape 412"/>
          <p:cNvSpPr/>
          <p:nvPr/>
        </p:nvSpPr>
        <p:spPr>
          <a:xfrm>
            <a:off x="3511713" y="4254823"/>
            <a:ext cx="163326" cy="236228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3" name="Shape 413"/>
          <p:cNvSpPr/>
          <p:nvPr/>
        </p:nvSpPr>
        <p:spPr>
          <a:xfrm>
            <a:off x="3122085" y="4758686"/>
            <a:ext cx="163326" cy="236228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4" name="Shape 414"/>
          <p:cNvSpPr/>
          <p:nvPr/>
        </p:nvSpPr>
        <p:spPr>
          <a:xfrm>
            <a:off x="3586008" y="5314087"/>
            <a:ext cx="163326" cy="236229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5" name="Shape 415"/>
          <p:cNvSpPr/>
          <p:nvPr/>
        </p:nvSpPr>
        <p:spPr>
          <a:xfrm>
            <a:off x="4320744" y="5822233"/>
            <a:ext cx="960302" cy="42183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main()</a:t>
            </a:r>
          </a:p>
        </p:txBody>
      </p:sp>
      <p:sp>
        <p:nvSpPr>
          <p:cNvPr id="416" name="Shape 416"/>
          <p:cNvSpPr/>
          <p:nvPr/>
        </p:nvSpPr>
        <p:spPr>
          <a:xfrm>
            <a:off x="4313649" y="5322887"/>
            <a:ext cx="960303" cy="421830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call1()</a:t>
            </a:r>
          </a:p>
        </p:txBody>
      </p:sp>
      <p:sp>
        <p:nvSpPr>
          <p:cNvPr id="417" name="Shape 417"/>
          <p:cNvSpPr/>
          <p:nvPr/>
        </p:nvSpPr>
        <p:spPr>
          <a:xfrm>
            <a:off x="5819761" y="5605629"/>
            <a:ext cx="4939701" cy="2380805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(val)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console.log("val --&gt;" + val);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return;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for</a:t>
            </a:r>
            <a:r>
              <a:t> (i = 0; i &lt; 200000; i++)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call1(i);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418" name="Shape 418"/>
          <p:cNvSpPr/>
          <p:nvPr/>
        </p:nvSpPr>
        <p:spPr>
          <a:xfrm>
            <a:off x="3122085" y="3777937"/>
            <a:ext cx="163326" cy="236229"/>
          </a:xfrm>
          <a:prstGeom prst="rect">
            <a:avLst/>
          </a:prstGeom>
          <a:blipFill>
            <a:blip r:embed="rId8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9" name="Shape 419"/>
          <p:cNvSpPr/>
          <p:nvPr/>
        </p:nvSpPr>
        <p:spPr>
          <a:xfrm>
            <a:off x="11361676" y="7019001"/>
            <a:ext cx="81736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 -&gt; 0</a:t>
            </a:r>
          </a:p>
        </p:txBody>
      </p:sp>
      <p:sp>
        <p:nvSpPr>
          <p:cNvPr id="420" name="Shape 420"/>
          <p:cNvSpPr/>
          <p:nvPr/>
        </p:nvSpPr>
        <p:spPr>
          <a:xfrm>
            <a:off x="9737738" y="7586207"/>
            <a:ext cx="99521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test.js</a:t>
            </a:r>
          </a:p>
        </p:txBody>
      </p:sp>
      <p:sp>
        <p:nvSpPr>
          <p:cNvPr id="421" name="Shape 421"/>
          <p:cNvSpPr/>
          <p:nvPr/>
        </p:nvSpPr>
        <p:spPr>
          <a:xfrm>
            <a:off x="5789060" y="2776467"/>
            <a:ext cx="4939701" cy="272599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&lt;/</a:t>
            </a:r>
            <a:r>
              <a:t>html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34BBC7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  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4BBC7"/>
                </a:solidFill>
              </a:rPr>
              <a:t>&lt;</a:t>
            </a:r>
            <a:r>
              <a:t>body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Hello World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34BBC7"/>
                </a:solidFill>
              </a:rPr>
              <a:t>&lt;</a:t>
            </a:r>
            <a:r>
              <a:rPr>
                <a:solidFill>
                  <a:srgbClr val="CE7924"/>
                </a:solidFill>
              </a:rPr>
              <a:t>script</a:t>
            </a:r>
            <a:r>
              <a:rPr>
                <a:solidFill>
                  <a:srgbClr val="34BBC7"/>
                </a:solidFill>
              </a:rPr>
              <a:t> </a:t>
            </a:r>
            <a:r>
              <a:rPr>
                <a:solidFill>
                  <a:srgbClr val="34BD26"/>
                </a:solidFill>
              </a:rPr>
              <a:t>src</a:t>
            </a:r>
            <a:r>
              <a:rPr>
                <a:solidFill>
                  <a:srgbClr val="34BBC7"/>
                </a:solidFill>
              </a:rPr>
              <a:t>=</a:t>
            </a:r>
            <a:r>
              <a:t>"/test.js"</a:t>
            </a:r>
            <a:r>
              <a:rPr>
                <a:solidFill>
                  <a:srgbClr val="34BBC7"/>
                </a:solidFill>
              </a:rPr>
              <a:t>&gt;&lt;/</a:t>
            </a:r>
            <a:r>
              <a:rPr>
                <a:solidFill>
                  <a:srgbClr val="CE7924"/>
                </a:solidFill>
              </a:rPr>
              <a:t>script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34BBC7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GoodBye World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&lt;/</a:t>
            </a:r>
            <a:r>
              <a:t>body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&lt;/</a:t>
            </a:r>
            <a:r>
              <a:t>html</a:t>
            </a:r>
            <a:r>
              <a:rPr>
                <a:solidFill>
                  <a:srgbClr val="34BBC7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424" name="Shape 424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5" name="Shape 425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6" name="Shape 426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42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Shape 429"/>
          <p:cNvSpPr/>
          <p:nvPr/>
        </p:nvSpPr>
        <p:spPr>
          <a:xfrm>
            <a:off x="1910890" y="2256924"/>
            <a:ext cx="9389996" cy="6350555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0" name="Shape 430"/>
          <p:cNvSpPr/>
          <p:nvPr/>
        </p:nvSpPr>
        <p:spPr>
          <a:xfrm>
            <a:off x="2838531" y="2772476"/>
            <a:ext cx="2638480" cy="364194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431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93376" y="2405995"/>
            <a:ext cx="651704" cy="651704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Shape 432"/>
          <p:cNvSpPr/>
          <p:nvPr/>
        </p:nvSpPr>
        <p:spPr>
          <a:xfrm>
            <a:off x="2956471" y="3107585"/>
            <a:ext cx="1121024" cy="318660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3" name="Shape 433"/>
          <p:cNvSpPr/>
          <p:nvPr/>
        </p:nvSpPr>
        <p:spPr>
          <a:xfrm>
            <a:off x="4217685" y="3107585"/>
            <a:ext cx="1121025" cy="318660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4" name="Shape 434"/>
          <p:cNvSpPr/>
          <p:nvPr/>
        </p:nvSpPr>
        <p:spPr>
          <a:xfrm>
            <a:off x="3208536" y="3187853"/>
            <a:ext cx="61689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Tas</a:t>
            </a:r>
          </a:p>
        </p:txBody>
      </p:sp>
      <p:sp>
        <p:nvSpPr>
          <p:cNvPr id="435" name="Shape 435"/>
          <p:cNvSpPr/>
          <p:nvPr/>
        </p:nvSpPr>
        <p:spPr>
          <a:xfrm>
            <a:off x="4472654" y="3187853"/>
            <a:ext cx="656482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</a:t>
            </a:r>
          </a:p>
        </p:txBody>
      </p:sp>
      <p:pic>
        <p:nvPicPr>
          <p:cNvPr id="436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97778" y="1902292"/>
            <a:ext cx="1056659" cy="1056658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Shape 437"/>
          <p:cNvSpPr/>
          <p:nvPr/>
        </p:nvSpPr>
        <p:spPr>
          <a:xfrm>
            <a:off x="3511713" y="4254823"/>
            <a:ext cx="163326" cy="236228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8" name="Shape 438"/>
          <p:cNvSpPr/>
          <p:nvPr/>
        </p:nvSpPr>
        <p:spPr>
          <a:xfrm>
            <a:off x="3122085" y="4758686"/>
            <a:ext cx="163326" cy="236228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9" name="Shape 439"/>
          <p:cNvSpPr/>
          <p:nvPr/>
        </p:nvSpPr>
        <p:spPr>
          <a:xfrm>
            <a:off x="3586008" y="5314087"/>
            <a:ext cx="163326" cy="236229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0" name="Shape 440"/>
          <p:cNvSpPr/>
          <p:nvPr/>
        </p:nvSpPr>
        <p:spPr>
          <a:xfrm>
            <a:off x="4320744" y="5822233"/>
            <a:ext cx="960302" cy="421830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main()</a:t>
            </a:r>
          </a:p>
        </p:txBody>
      </p:sp>
      <p:sp>
        <p:nvSpPr>
          <p:cNvPr id="441" name="Shape 441"/>
          <p:cNvSpPr/>
          <p:nvPr/>
        </p:nvSpPr>
        <p:spPr>
          <a:xfrm>
            <a:off x="5819761" y="5605629"/>
            <a:ext cx="4939701" cy="2380805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(val)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console.log("val --&gt;" + val);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return;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for (i = 0; i &lt; 200000; i++)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call1(i);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442" name="Shape 442"/>
          <p:cNvSpPr/>
          <p:nvPr/>
        </p:nvSpPr>
        <p:spPr>
          <a:xfrm>
            <a:off x="3122085" y="3777937"/>
            <a:ext cx="163326" cy="236229"/>
          </a:xfrm>
          <a:prstGeom prst="rect">
            <a:avLst/>
          </a:prstGeom>
          <a:blipFill>
            <a:blip r:embed="rId8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3" name="Shape 443"/>
          <p:cNvSpPr/>
          <p:nvPr/>
        </p:nvSpPr>
        <p:spPr>
          <a:xfrm>
            <a:off x="9737738" y="7586207"/>
            <a:ext cx="99521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test.js</a:t>
            </a:r>
          </a:p>
        </p:txBody>
      </p:sp>
      <p:sp>
        <p:nvSpPr>
          <p:cNvPr id="444" name="Shape 444"/>
          <p:cNvSpPr/>
          <p:nvPr/>
        </p:nvSpPr>
        <p:spPr>
          <a:xfrm>
            <a:off x="11361676" y="7019001"/>
            <a:ext cx="81736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 -&gt; 1</a:t>
            </a:r>
          </a:p>
        </p:txBody>
      </p:sp>
      <p:sp>
        <p:nvSpPr>
          <p:cNvPr id="445" name="Shape 445"/>
          <p:cNvSpPr/>
          <p:nvPr/>
        </p:nvSpPr>
        <p:spPr>
          <a:xfrm>
            <a:off x="5789060" y="2776467"/>
            <a:ext cx="4939701" cy="272599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&lt;/</a:t>
            </a:r>
            <a:r>
              <a:t>html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34BBC7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  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4BBC7"/>
                </a:solidFill>
              </a:rPr>
              <a:t>&lt;</a:t>
            </a:r>
            <a:r>
              <a:t>body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Hello World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34BBC7"/>
                </a:solidFill>
              </a:rPr>
              <a:t>&lt;</a:t>
            </a:r>
            <a:r>
              <a:rPr>
                <a:solidFill>
                  <a:srgbClr val="CE7924"/>
                </a:solidFill>
              </a:rPr>
              <a:t>script</a:t>
            </a:r>
            <a:r>
              <a:rPr>
                <a:solidFill>
                  <a:srgbClr val="34BBC7"/>
                </a:solidFill>
              </a:rPr>
              <a:t> </a:t>
            </a:r>
            <a:r>
              <a:rPr>
                <a:solidFill>
                  <a:srgbClr val="34BD26"/>
                </a:solidFill>
              </a:rPr>
              <a:t>src</a:t>
            </a:r>
            <a:r>
              <a:rPr>
                <a:solidFill>
                  <a:srgbClr val="34BBC7"/>
                </a:solidFill>
              </a:rPr>
              <a:t>=</a:t>
            </a:r>
            <a:r>
              <a:t>"/test.js"</a:t>
            </a:r>
            <a:r>
              <a:rPr>
                <a:solidFill>
                  <a:srgbClr val="34BBC7"/>
                </a:solidFill>
              </a:rPr>
              <a:t>&gt;&lt;/</a:t>
            </a:r>
            <a:r>
              <a:rPr>
                <a:solidFill>
                  <a:srgbClr val="CE7924"/>
                </a:solidFill>
              </a:rPr>
              <a:t>script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34BBC7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GoodBye World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&lt;/</a:t>
            </a:r>
            <a:r>
              <a:t>body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&lt;/</a:t>
            </a:r>
            <a:r>
              <a:t>html</a:t>
            </a:r>
            <a:r>
              <a:rPr>
                <a:solidFill>
                  <a:srgbClr val="34BBC7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448" name="Shape 448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9" name="Shape 449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0" name="Shape 450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45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Shape 453"/>
          <p:cNvSpPr/>
          <p:nvPr/>
        </p:nvSpPr>
        <p:spPr>
          <a:xfrm>
            <a:off x="1910890" y="2256924"/>
            <a:ext cx="9389996" cy="6350555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4" name="Shape 454"/>
          <p:cNvSpPr/>
          <p:nvPr/>
        </p:nvSpPr>
        <p:spPr>
          <a:xfrm>
            <a:off x="2838531" y="2772476"/>
            <a:ext cx="2638480" cy="364194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455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93376" y="2405995"/>
            <a:ext cx="651704" cy="651704"/>
          </a:xfrm>
          <a:prstGeom prst="rect">
            <a:avLst/>
          </a:prstGeom>
          <a:ln w="12700">
            <a:miter lim="400000"/>
          </a:ln>
        </p:spPr>
      </p:pic>
      <p:sp>
        <p:nvSpPr>
          <p:cNvPr id="456" name="Shape 456"/>
          <p:cNvSpPr/>
          <p:nvPr/>
        </p:nvSpPr>
        <p:spPr>
          <a:xfrm>
            <a:off x="2956471" y="3107585"/>
            <a:ext cx="1121024" cy="318660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7" name="Shape 457"/>
          <p:cNvSpPr/>
          <p:nvPr/>
        </p:nvSpPr>
        <p:spPr>
          <a:xfrm>
            <a:off x="4217685" y="3107585"/>
            <a:ext cx="1121025" cy="318660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8" name="Shape 458"/>
          <p:cNvSpPr/>
          <p:nvPr/>
        </p:nvSpPr>
        <p:spPr>
          <a:xfrm>
            <a:off x="3208536" y="3187853"/>
            <a:ext cx="61689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Tas</a:t>
            </a:r>
          </a:p>
        </p:txBody>
      </p:sp>
      <p:sp>
        <p:nvSpPr>
          <p:cNvPr id="459" name="Shape 459"/>
          <p:cNvSpPr/>
          <p:nvPr/>
        </p:nvSpPr>
        <p:spPr>
          <a:xfrm>
            <a:off x="4472654" y="3187853"/>
            <a:ext cx="656482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</a:t>
            </a:r>
          </a:p>
        </p:txBody>
      </p:sp>
      <p:pic>
        <p:nvPicPr>
          <p:cNvPr id="460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97778" y="1902292"/>
            <a:ext cx="1056659" cy="1056658"/>
          </a:xfrm>
          <a:prstGeom prst="rect">
            <a:avLst/>
          </a:prstGeom>
          <a:ln w="12700">
            <a:miter lim="400000"/>
          </a:ln>
        </p:spPr>
      </p:pic>
      <p:sp>
        <p:nvSpPr>
          <p:cNvPr id="461" name="Shape 461"/>
          <p:cNvSpPr/>
          <p:nvPr/>
        </p:nvSpPr>
        <p:spPr>
          <a:xfrm>
            <a:off x="3511713" y="4254823"/>
            <a:ext cx="163326" cy="236228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2" name="Shape 462"/>
          <p:cNvSpPr/>
          <p:nvPr/>
        </p:nvSpPr>
        <p:spPr>
          <a:xfrm>
            <a:off x="3122085" y="4758686"/>
            <a:ext cx="163326" cy="236228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3" name="Shape 463"/>
          <p:cNvSpPr/>
          <p:nvPr/>
        </p:nvSpPr>
        <p:spPr>
          <a:xfrm>
            <a:off x="3586008" y="5314087"/>
            <a:ext cx="163326" cy="236229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4" name="Shape 464"/>
          <p:cNvSpPr/>
          <p:nvPr/>
        </p:nvSpPr>
        <p:spPr>
          <a:xfrm>
            <a:off x="4320744" y="5822233"/>
            <a:ext cx="960302" cy="42183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main()</a:t>
            </a:r>
          </a:p>
        </p:txBody>
      </p:sp>
      <p:sp>
        <p:nvSpPr>
          <p:cNvPr id="465" name="Shape 465"/>
          <p:cNvSpPr/>
          <p:nvPr/>
        </p:nvSpPr>
        <p:spPr>
          <a:xfrm>
            <a:off x="4313649" y="5322887"/>
            <a:ext cx="960303" cy="421830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call1()</a:t>
            </a:r>
          </a:p>
        </p:txBody>
      </p:sp>
      <p:sp>
        <p:nvSpPr>
          <p:cNvPr id="466" name="Shape 466"/>
          <p:cNvSpPr/>
          <p:nvPr/>
        </p:nvSpPr>
        <p:spPr>
          <a:xfrm>
            <a:off x="5819761" y="5605629"/>
            <a:ext cx="4939701" cy="2380805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function call1 (val)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console.log("val --&gt;" + val);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return;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for</a:t>
            </a:r>
            <a:r>
              <a:t> (i = 0; i &lt; 200000; i++)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call1(i);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467" name="Shape 467"/>
          <p:cNvSpPr/>
          <p:nvPr/>
        </p:nvSpPr>
        <p:spPr>
          <a:xfrm>
            <a:off x="3122085" y="3777937"/>
            <a:ext cx="163326" cy="236229"/>
          </a:xfrm>
          <a:prstGeom prst="rect">
            <a:avLst/>
          </a:prstGeom>
          <a:blipFill>
            <a:blip r:embed="rId8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8" name="Shape 468"/>
          <p:cNvSpPr/>
          <p:nvPr/>
        </p:nvSpPr>
        <p:spPr>
          <a:xfrm>
            <a:off x="11361676" y="7019001"/>
            <a:ext cx="81736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 -&gt; 1</a:t>
            </a:r>
          </a:p>
        </p:txBody>
      </p:sp>
      <p:sp>
        <p:nvSpPr>
          <p:cNvPr id="469" name="Shape 469"/>
          <p:cNvSpPr/>
          <p:nvPr/>
        </p:nvSpPr>
        <p:spPr>
          <a:xfrm>
            <a:off x="9737738" y="7586207"/>
            <a:ext cx="99521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test.js</a:t>
            </a:r>
          </a:p>
        </p:txBody>
      </p:sp>
      <p:sp>
        <p:nvSpPr>
          <p:cNvPr id="470" name="Shape 470"/>
          <p:cNvSpPr/>
          <p:nvPr/>
        </p:nvSpPr>
        <p:spPr>
          <a:xfrm>
            <a:off x="5789060" y="2776467"/>
            <a:ext cx="4939701" cy="272599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&lt;/</a:t>
            </a:r>
            <a:r>
              <a:t>html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34BBC7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  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4BBC7"/>
                </a:solidFill>
              </a:rPr>
              <a:t>&lt;</a:t>
            </a:r>
            <a:r>
              <a:t>body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Hello World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34BBC7"/>
                </a:solidFill>
              </a:rPr>
              <a:t>&lt;</a:t>
            </a:r>
            <a:r>
              <a:rPr>
                <a:solidFill>
                  <a:srgbClr val="CE7924"/>
                </a:solidFill>
              </a:rPr>
              <a:t>script</a:t>
            </a:r>
            <a:r>
              <a:rPr>
                <a:solidFill>
                  <a:srgbClr val="34BBC7"/>
                </a:solidFill>
              </a:rPr>
              <a:t> </a:t>
            </a:r>
            <a:r>
              <a:rPr>
                <a:solidFill>
                  <a:srgbClr val="34BD26"/>
                </a:solidFill>
              </a:rPr>
              <a:t>src</a:t>
            </a:r>
            <a:r>
              <a:rPr>
                <a:solidFill>
                  <a:srgbClr val="34BBC7"/>
                </a:solidFill>
              </a:rPr>
              <a:t>=</a:t>
            </a:r>
            <a:r>
              <a:t>"/test.js"</a:t>
            </a:r>
            <a:r>
              <a:rPr>
                <a:solidFill>
                  <a:srgbClr val="34BBC7"/>
                </a:solidFill>
              </a:rPr>
              <a:t>&gt;&lt;/</a:t>
            </a:r>
            <a:r>
              <a:rPr>
                <a:solidFill>
                  <a:srgbClr val="CE7924"/>
                </a:solidFill>
              </a:rPr>
              <a:t>script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34BBC7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GoodBye World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&lt;/</a:t>
            </a:r>
            <a:r>
              <a:t>body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&lt;/</a:t>
            </a:r>
            <a:r>
              <a:t>html</a:t>
            </a:r>
            <a:r>
              <a:rPr>
                <a:solidFill>
                  <a:srgbClr val="34BBC7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473" name="Shape 473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74" name="Shape 474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75" name="Shape 475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47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Shape 478"/>
          <p:cNvSpPr/>
          <p:nvPr/>
        </p:nvSpPr>
        <p:spPr>
          <a:xfrm>
            <a:off x="1910890" y="2256924"/>
            <a:ext cx="9389996" cy="6350555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9" name="Shape 479"/>
          <p:cNvSpPr/>
          <p:nvPr/>
        </p:nvSpPr>
        <p:spPr>
          <a:xfrm>
            <a:off x="2838531" y="2772476"/>
            <a:ext cx="2638480" cy="364194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480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93376" y="2405995"/>
            <a:ext cx="651704" cy="651704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Shape 481"/>
          <p:cNvSpPr/>
          <p:nvPr/>
        </p:nvSpPr>
        <p:spPr>
          <a:xfrm>
            <a:off x="2956471" y="3107585"/>
            <a:ext cx="1121024" cy="318660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2" name="Shape 482"/>
          <p:cNvSpPr/>
          <p:nvPr/>
        </p:nvSpPr>
        <p:spPr>
          <a:xfrm>
            <a:off x="4217685" y="3107585"/>
            <a:ext cx="1121025" cy="318660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3" name="Shape 483"/>
          <p:cNvSpPr/>
          <p:nvPr/>
        </p:nvSpPr>
        <p:spPr>
          <a:xfrm>
            <a:off x="3208536" y="3187853"/>
            <a:ext cx="61689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Tas</a:t>
            </a:r>
          </a:p>
        </p:txBody>
      </p:sp>
      <p:sp>
        <p:nvSpPr>
          <p:cNvPr id="484" name="Shape 484"/>
          <p:cNvSpPr/>
          <p:nvPr/>
        </p:nvSpPr>
        <p:spPr>
          <a:xfrm>
            <a:off x="4472654" y="3187853"/>
            <a:ext cx="656482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</a:t>
            </a:r>
          </a:p>
        </p:txBody>
      </p:sp>
      <p:pic>
        <p:nvPicPr>
          <p:cNvPr id="485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97778" y="1902292"/>
            <a:ext cx="1056659" cy="1056658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Shape 486"/>
          <p:cNvSpPr/>
          <p:nvPr/>
        </p:nvSpPr>
        <p:spPr>
          <a:xfrm>
            <a:off x="3511713" y="4254823"/>
            <a:ext cx="163326" cy="236228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7" name="Shape 487"/>
          <p:cNvSpPr/>
          <p:nvPr/>
        </p:nvSpPr>
        <p:spPr>
          <a:xfrm>
            <a:off x="3122085" y="4758686"/>
            <a:ext cx="163326" cy="236228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8" name="Shape 488"/>
          <p:cNvSpPr/>
          <p:nvPr/>
        </p:nvSpPr>
        <p:spPr>
          <a:xfrm>
            <a:off x="3586008" y="5314087"/>
            <a:ext cx="163326" cy="236229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9" name="Shape 489"/>
          <p:cNvSpPr/>
          <p:nvPr/>
        </p:nvSpPr>
        <p:spPr>
          <a:xfrm>
            <a:off x="4320744" y="5822233"/>
            <a:ext cx="960302" cy="42183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main()</a:t>
            </a:r>
          </a:p>
        </p:txBody>
      </p:sp>
      <p:sp>
        <p:nvSpPr>
          <p:cNvPr id="490" name="Shape 490"/>
          <p:cNvSpPr/>
          <p:nvPr/>
        </p:nvSpPr>
        <p:spPr>
          <a:xfrm>
            <a:off x="4313649" y="5322887"/>
            <a:ext cx="960303" cy="42183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call1()</a:t>
            </a:r>
          </a:p>
        </p:txBody>
      </p:sp>
      <p:sp>
        <p:nvSpPr>
          <p:cNvPr id="491" name="Shape 491"/>
          <p:cNvSpPr/>
          <p:nvPr/>
        </p:nvSpPr>
        <p:spPr>
          <a:xfrm>
            <a:off x="4320744" y="4823540"/>
            <a:ext cx="960302" cy="421830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console()</a:t>
            </a:r>
          </a:p>
        </p:txBody>
      </p:sp>
      <p:sp>
        <p:nvSpPr>
          <p:cNvPr id="492" name="Shape 492"/>
          <p:cNvSpPr/>
          <p:nvPr/>
        </p:nvSpPr>
        <p:spPr>
          <a:xfrm>
            <a:off x="5819761" y="5605629"/>
            <a:ext cx="4939701" cy="2380805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(val)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console.log("val --&gt;" + val);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return;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for</a:t>
            </a:r>
            <a:r>
              <a:t> (i = 0; i &lt; 200000; i++)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call1(i);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493" name="Shape 493"/>
          <p:cNvSpPr/>
          <p:nvPr/>
        </p:nvSpPr>
        <p:spPr>
          <a:xfrm>
            <a:off x="3122085" y="3777937"/>
            <a:ext cx="163326" cy="236229"/>
          </a:xfrm>
          <a:prstGeom prst="rect">
            <a:avLst/>
          </a:prstGeom>
          <a:blipFill>
            <a:blip r:embed="rId8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94" name="Shape 494"/>
          <p:cNvSpPr/>
          <p:nvPr/>
        </p:nvSpPr>
        <p:spPr>
          <a:xfrm>
            <a:off x="11361676" y="7019001"/>
            <a:ext cx="81736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 -&gt; 1</a:t>
            </a:r>
          </a:p>
        </p:txBody>
      </p:sp>
      <p:sp>
        <p:nvSpPr>
          <p:cNvPr id="495" name="Shape 495"/>
          <p:cNvSpPr/>
          <p:nvPr/>
        </p:nvSpPr>
        <p:spPr>
          <a:xfrm>
            <a:off x="9737738" y="7586207"/>
            <a:ext cx="99521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test.js</a:t>
            </a:r>
          </a:p>
        </p:txBody>
      </p:sp>
      <p:sp>
        <p:nvSpPr>
          <p:cNvPr id="496" name="Shape 496"/>
          <p:cNvSpPr/>
          <p:nvPr/>
        </p:nvSpPr>
        <p:spPr>
          <a:xfrm>
            <a:off x="5789060" y="2776467"/>
            <a:ext cx="4939701" cy="272599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&lt;/</a:t>
            </a:r>
            <a:r>
              <a:t>html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34BBC7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  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4BBC7"/>
                </a:solidFill>
              </a:rPr>
              <a:t>&lt;</a:t>
            </a:r>
            <a:r>
              <a:t>body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Hello World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34BBC7"/>
                </a:solidFill>
              </a:rPr>
              <a:t>&lt;</a:t>
            </a:r>
            <a:r>
              <a:rPr>
                <a:solidFill>
                  <a:srgbClr val="CE7924"/>
                </a:solidFill>
              </a:rPr>
              <a:t>script</a:t>
            </a:r>
            <a:r>
              <a:rPr>
                <a:solidFill>
                  <a:srgbClr val="34BBC7"/>
                </a:solidFill>
              </a:rPr>
              <a:t> </a:t>
            </a:r>
            <a:r>
              <a:rPr>
                <a:solidFill>
                  <a:srgbClr val="34BD26"/>
                </a:solidFill>
              </a:rPr>
              <a:t>src</a:t>
            </a:r>
            <a:r>
              <a:rPr>
                <a:solidFill>
                  <a:srgbClr val="34BBC7"/>
                </a:solidFill>
              </a:rPr>
              <a:t>=</a:t>
            </a:r>
            <a:r>
              <a:t>"/test.js"</a:t>
            </a:r>
            <a:r>
              <a:rPr>
                <a:solidFill>
                  <a:srgbClr val="34BBC7"/>
                </a:solidFill>
              </a:rPr>
              <a:t>&gt;&lt;/</a:t>
            </a:r>
            <a:r>
              <a:rPr>
                <a:solidFill>
                  <a:srgbClr val="CE7924"/>
                </a:solidFill>
              </a:rPr>
              <a:t>script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34BBC7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GoodBye World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&lt;/</a:t>
            </a:r>
            <a:r>
              <a:t>body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&lt;/</a:t>
            </a:r>
            <a:r>
              <a:t>html</a:t>
            </a:r>
            <a:r>
              <a:rPr>
                <a:solidFill>
                  <a:srgbClr val="34BBC7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499" name="Shape 499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0" name="Shape 500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1" name="Shape 501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50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Shape 504"/>
          <p:cNvSpPr/>
          <p:nvPr/>
        </p:nvSpPr>
        <p:spPr>
          <a:xfrm>
            <a:off x="1910890" y="2256924"/>
            <a:ext cx="9389996" cy="6350555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05" name="Shape 505"/>
          <p:cNvSpPr/>
          <p:nvPr/>
        </p:nvSpPr>
        <p:spPr>
          <a:xfrm>
            <a:off x="2838531" y="2772476"/>
            <a:ext cx="2638480" cy="364194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506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93376" y="2405995"/>
            <a:ext cx="651704" cy="651704"/>
          </a:xfrm>
          <a:prstGeom prst="rect">
            <a:avLst/>
          </a:prstGeom>
          <a:ln w="12700">
            <a:miter lim="400000"/>
          </a:ln>
        </p:spPr>
      </p:pic>
      <p:sp>
        <p:nvSpPr>
          <p:cNvPr id="507" name="Shape 507"/>
          <p:cNvSpPr/>
          <p:nvPr/>
        </p:nvSpPr>
        <p:spPr>
          <a:xfrm>
            <a:off x="2956471" y="3107585"/>
            <a:ext cx="1121024" cy="318660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08" name="Shape 508"/>
          <p:cNvSpPr/>
          <p:nvPr/>
        </p:nvSpPr>
        <p:spPr>
          <a:xfrm>
            <a:off x="4217685" y="3107585"/>
            <a:ext cx="1121025" cy="318660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09" name="Shape 509"/>
          <p:cNvSpPr/>
          <p:nvPr/>
        </p:nvSpPr>
        <p:spPr>
          <a:xfrm>
            <a:off x="3208536" y="3187853"/>
            <a:ext cx="61689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Tas</a:t>
            </a:r>
          </a:p>
        </p:txBody>
      </p:sp>
      <p:sp>
        <p:nvSpPr>
          <p:cNvPr id="510" name="Shape 510"/>
          <p:cNvSpPr/>
          <p:nvPr/>
        </p:nvSpPr>
        <p:spPr>
          <a:xfrm>
            <a:off x="4472654" y="3187853"/>
            <a:ext cx="656482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</a:t>
            </a:r>
          </a:p>
        </p:txBody>
      </p:sp>
      <p:pic>
        <p:nvPicPr>
          <p:cNvPr id="511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97778" y="1902292"/>
            <a:ext cx="1056659" cy="1056658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Shape 512"/>
          <p:cNvSpPr/>
          <p:nvPr/>
        </p:nvSpPr>
        <p:spPr>
          <a:xfrm>
            <a:off x="3511713" y="4254823"/>
            <a:ext cx="163326" cy="236228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13" name="Shape 513"/>
          <p:cNvSpPr/>
          <p:nvPr/>
        </p:nvSpPr>
        <p:spPr>
          <a:xfrm>
            <a:off x="3122085" y="4758686"/>
            <a:ext cx="163326" cy="236228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14" name="Shape 514"/>
          <p:cNvSpPr/>
          <p:nvPr/>
        </p:nvSpPr>
        <p:spPr>
          <a:xfrm>
            <a:off x="3586008" y="5314087"/>
            <a:ext cx="163326" cy="236229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15" name="Shape 515"/>
          <p:cNvSpPr/>
          <p:nvPr/>
        </p:nvSpPr>
        <p:spPr>
          <a:xfrm>
            <a:off x="4320744" y="5822233"/>
            <a:ext cx="960302" cy="42183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main()</a:t>
            </a:r>
          </a:p>
        </p:txBody>
      </p:sp>
      <p:sp>
        <p:nvSpPr>
          <p:cNvPr id="516" name="Shape 516"/>
          <p:cNvSpPr/>
          <p:nvPr/>
        </p:nvSpPr>
        <p:spPr>
          <a:xfrm>
            <a:off x="4313649" y="5322887"/>
            <a:ext cx="960303" cy="421830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call1()</a:t>
            </a:r>
          </a:p>
        </p:txBody>
      </p:sp>
      <p:sp>
        <p:nvSpPr>
          <p:cNvPr id="517" name="Shape 517"/>
          <p:cNvSpPr/>
          <p:nvPr/>
        </p:nvSpPr>
        <p:spPr>
          <a:xfrm>
            <a:off x="5819761" y="5605629"/>
            <a:ext cx="4939701" cy="2380805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(val)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console.log("val --&gt;" + val);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return;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for</a:t>
            </a:r>
            <a:r>
              <a:t> (i = 0; i &lt; 200000; i++)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call1(i);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518" name="Shape 518"/>
          <p:cNvSpPr/>
          <p:nvPr/>
        </p:nvSpPr>
        <p:spPr>
          <a:xfrm>
            <a:off x="3122085" y="3777937"/>
            <a:ext cx="163326" cy="236229"/>
          </a:xfrm>
          <a:prstGeom prst="rect">
            <a:avLst/>
          </a:prstGeom>
          <a:blipFill>
            <a:blip r:embed="rId8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19" name="Shape 519"/>
          <p:cNvSpPr/>
          <p:nvPr/>
        </p:nvSpPr>
        <p:spPr>
          <a:xfrm>
            <a:off x="11361676" y="7019001"/>
            <a:ext cx="81736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 -&gt; 1</a:t>
            </a:r>
          </a:p>
        </p:txBody>
      </p:sp>
      <p:sp>
        <p:nvSpPr>
          <p:cNvPr id="520" name="Shape 520"/>
          <p:cNvSpPr/>
          <p:nvPr/>
        </p:nvSpPr>
        <p:spPr>
          <a:xfrm>
            <a:off x="9737738" y="7586207"/>
            <a:ext cx="99521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test.js</a:t>
            </a:r>
          </a:p>
        </p:txBody>
      </p:sp>
      <p:sp>
        <p:nvSpPr>
          <p:cNvPr id="521" name="Shape 521"/>
          <p:cNvSpPr/>
          <p:nvPr/>
        </p:nvSpPr>
        <p:spPr>
          <a:xfrm>
            <a:off x="5789060" y="2776467"/>
            <a:ext cx="4939701" cy="272599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&lt;/</a:t>
            </a:r>
            <a:r>
              <a:t>html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34BBC7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  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4BBC7"/>
                </a:solidFill>
              </a:rPr>
              <a:t>&lt;</a:t>
            </a:r>
            <a:r>
              <a:t>body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Hello World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34BBC7"/>
                </a:solidFill>
              </a:rPr>
              <a:t>&lt;</a:t>
            </a:r>
            <a:r>
              <a:rPr>
                <a:solidFill>
                  <a:srgbClr val="CE7924"/>
                </a:solidFill>
              </a:rPr>
              <a:t>script</a:t>
            </a:r>
            <a:r>
              <a:rPr>
                <a:solidFill>
                  <a:srgbClr val="34BBC7"/>
                </a:solidFill>
              </a:rPr>
              <a:t> </a:t>
            </a:r>
            <a:r>
              <a:rPr>
                <a:solidFill>
                  <a:srgbClr val="34BD26"/>
                </a:solidFill>
              </a:rPr>
              <a:t>src</a:t>
            </a:r>
            <a:r>
              <a:rPr>
                <a:solidFill>
                  <a:srgbClr val="34BBC7"/>
                </a:solidFill>
              </a:rPr>
              <a:t>=</a:t>
            </a:r>
            <a:r>
              <a:t>"/test.js"</a:t>
            </a:r>
            <a:r>
              <a:rPr>
                <a:solidFill>
                  <a:srgbClr val="34BBC7"/>
                </a:solidFill>
              </a:rPr>
              <a:t>&gt;&lt;/</a:t>
            </a:r>
            <a:r>
              <a:rPr>
                <a:solidFill>
                  <a:srgbClr val="CE7924"/>
                </a:solidFill>
              </a:rPr>
              <a:t>script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34BBC7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GoodBye World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&lt;/</a:t>
            </a:r>
            <a:r>
              <a:t>body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&lt;/</a:t>
            </a:r>
            <a:r>
              <a:t>html</a:t>
            </a:r>
            <a:r>
              <a:rPr>
                <a:solidFill>
                  <a:srgbClr val="34BBC7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Standard things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84886">
              <a:spcBef>
                <a:spcPts val="3400"/>
              </a:spcBef>
              <a:buSzTx/>
              <a:buNone/>
              <a:defRPr sz="1909">
                <a:latin typeface="Courier"/>
                <a:ea typeface="Courier"/>
                <a:cs typeface="Courier"/>
                <a:sym typeface="Courier"/>
              </a:defRPr>
            </a:pPr>
            <a:r>
              <a:t>&gt; console.log("Hello world"); // Comment</a:t>
            </a:r>
          </a:p>
          <a:p>
            <a:pPr marL="0" indent="0" defTabSz="484886">
              <a:spcBef>
                <a:spcPts val="3400"/>
              </a:spcBef>
              <a:buSzTx/>
              <a:buNone/>
              <a:defRPr sz="1909">
                <a:latin typeface="Courier"/>
                <a:ea typeface="Courier"/>
                <a:cs typeface="Courier"/>
                <a:sym typeface="Courier"/>
              </a:defRPr>
            </a:pPr>
            <a:r>
              <a:t>&gt; var i = 10; /* Another Comment */</a:t>
            </a:r>
          </a:p>
          <a:p>
            <a:pPr marL="0" indent="0" defTabSz="484886">
              <a:spcBef>
                <a:spcPts val="3400"/>
              </a:spcBef>
              <a:buSzTx/>
              <a:buNone/>
              <a:defRPr sz="1909">
                <a:latin typeface="Courier"/>
                <a:ea typeface="Courier"/>
                <a:cs typeface="Courier"/>
                <a:sym typeface="Courier"/>
              </a:defRPr>
            </a:pPr>
            <a:r>
              <a:t>&gt; if (i == 10) { console.log("coucou"); }</a:t>
            </a:r>
          </a:p>
          <a:p>
            <a:pPr marL="0" indent="0" defTabSz="484886">
              <a:spcBef>
                <a:spcPts val="3400"/>
              </a:spcBef>
              <a:buSzTx/>
              <a:buNone/>
              <a:defRPr sz="1909">
                <a:latin typeface="Courier"/>
                <a:ea typeface="Courier"/>
                <a:cs typeface="Courier"/>
                <a:sym typeface="Courier"/>
              </a:defRPr>
            </a:pPr>
            <a:r>
              <a:t>&gt; if (i == 100) { console.log("hello"); }</a:t>
            </a:r>
          </a:p>
          <a:p>
            <a:pPr marL="0" indent="0" defTabSz="484886">
              <a:spcBef>
                <a:spcPts val="3400"/>
              </a:spcBef>
              <a:buSzTx/>
              <a:buNone/>
              <a:defRPr sz="1909">
                <a:latin typeface="Courier"/>
                <a:ea typeface="Courier"/>
                <a:cs typeface="Courier"/>
                <a:sym typeface="Courier"/>
              </a:defRPr>
            </a:pPr>
            <a:r>
              <a:t>&gt; while (i &gt; 0) { console.log("Hello"); i--; }</a:t>
            </a:r>
          </a:p>
          <a:p>
            <a:pPr marL="0" indent="0" defTabSz="484886">
              <a:spcBef>
                <a:spcPts val="3400"/>
              </a:spcBef>
              <a:buSzTx/>
              <a:buNone/>
              <a:defRPr sz="1909">
                <a:latin typeface="Courier"/>
                <a:ea typeface="Courier"/>
                <a:cs typeface="Courier"/>
                <a:sym typeface="Courier"/>
              </a:defRPr>
            </a:pPr>
            <a:r>
              <a:t>&gt; function hello(i) { console.log("-&gt;", i); }</a:t>
            </a:r>
          </a:p>
          <a:p>
            <a:pPr marL="0" indent="0" defTabSz="484886">
              <a:spcBef>
                <a:spcPts val="3400"/>
              </a:spcBef>
              <a:buSzTx/>
              <a:buNone/>
              <a:defRPr sz="1909">
                <a:latin typeface="Courier"/>
                <a:ea typeface="Courier"/>
                <a:cs typeface="Courier"/>
                <a:sym typeface="Courier"/>
              </a:defRPr>
            </a:pPr>
            <a:r>
              <a:t>&gt; hello(5)</a:t>
            </a:r>
          </a:p>
          <a:p>
            <a:pPr marL="0" indent="0" defTabSz="484886">
              <a:spcBef>
                <a:spcPts val="3400"/>
              </a:spcBef>
              <a:buSzTx/>
              <a:buNone/>
              <a:defRPr sz="1909">
                <a:latin typeface="Courier"/>
                <a:ea typeface="Courier"/>
                <a:cs typeface="Courier"/>
                <a:sym typeface="Courier"/>
              </a:defRPr>
            </a:pPr>
            <a:r>
              <a:t>&gt; tab = [1, 2, 3]</a:t>
            </a:r>
          </a:p>
          <a:p>
            <a:pPr marL="0" indent="0" defTabSz="484886">
              <a:spcBef>
                <a:spcPts val="3400"/>
              </a:spcBef>
              <a:buSzTx/>
              <a:buNone/>
              <a:defRPr sz="1909">
                <a:latin typeface="Courier"/>
                <a:ea typeface="Courier"/>
                <a:cs typeface="Courier"/>
                <a:sym typeface="Courier"/>
              </a:defRPr>
            </a:pPr>
            <a:r>
              <a:t>&gt; console.log(" ouch " + tab.length)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524" name="Shape 524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5" name="Shape 525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6" name="Shape 526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52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528" name="Capture d’écran 2016-11-15 à 16.57.5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Shape 529"/>
          <p:cNvSpPr/>
          <p:nvPr/>
        </p:nvSpPr>
        <p:spPr>
          <a:xfrm>
            <a:off x="1910890" y="2256924"/>
            <a:ext cx="9389996" cy="6350555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30" name="Shape 530"/>
          <p:cNvSpPr/>
          <p:nvPr/>
        </p:nvSpPr>
        <p:spPr>
          <a:xfrm>
            <a:off x="2838531" y="2772476"/>
            <a:ext cx="2638480" cy="364194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531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93376" y="2405995"/>
            <a:ext cx="651704" cy="651704"/>
          </a:xfrm>
          <a:prstGeom prst="rect">
            <a:avLst/>
          </a:prstGeom>
          <a:ln w="12700">
            <a:miter lim="400000"/>
          </a:ln>
        </p:spPr>
      </p:pic>
      <p:sp>
        <p:nvSpPr>
          <p:cNvPr id="532" name="Shape 532"/>
          <p:cNvSpPr/>
          <p:nvPr/>
        </p:nvSpPr>
        <p:spPr>
          <a:xfrm>
            <a:off x="2956471" y="3107585"/>
            <a:ext cx="1121024" cy="318660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33" name="Shape 533"/>
          <p:cNvSpPr/>
          <p:nvPr/>
        </p:nvSpPr>
        <p:spPr>
          <a:xfrm>
            <a:off x="4217685" y="3107585"/>
            <a:ext cx="1121025" cy="318660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34" name="Shape 534"/>
          <p:cNvSpPr/>
          <p:nvPr/>
        </p:nvSpPr>
        <p:spPr>
          <a:xfrm>
            <a:off x="3208536" y="3187853"/>
            <a:ext cx="61689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Tas</a:t>
            </a:r>
          </a:p>
        </p:txBody>
      </p:sp>
      <p:sp>
        <p:nvSpPr>
          <p:cNvPr id="535" name="Shape 535"/>
          <p:cNvSpPr/>
          <p:nvPr/>
        </p:nvSpPr>
        <p:spPr>
          <a:xfrm>
            <a:off x="4472654" y="3187853"/>
            <a:ext cx="656482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</a:t>
            </a:r>
          </a:p>
        </p:txBody>
      </p:sp>
      <p:pic>
        <p:nvPicPr>
          <p:cNvPr id="536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97778" y="1902292"/>
            <a:ext cx="1056659" cy="1056658"/>
          </a:xfrm>
          <a:prstGeom prst="rect">
            <a:avLst/>
          </a:prstGeom>
          <a:ln w="12700">
            <a:miter lim="400000"/>
          </a:ln>
        </p:spPr>
      </p:pic>
      <p:sp>
        <p:nvSpPr>
          <p:cNvPr id="537" name="Shape 537"/>
          <p:cNvSpPr/>
          <p:nvPr/>
        </p:nvSpPr>
        <p:spPr>
          <a:xfrm>
            <a:off x="3511713" y="4254823"/>
            <a:ext cx="163326" cy="236228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8" name="Shape 538"/>
          <p:cNvSpPr/>
          <p:nvPr/>
        </p:nvSpPr>
        <p:spPr>
          <a:xfrm>
            <a:off x="3122085" y="4758686"/>
            <a:ext cx="163326" cy="236228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9" name="Shape 539"/>
          <p:cNvSpPr/>
          <p:nvPr/>
        </p:nvSpPr>
        <p:spPr>
          <a:xfrm>
            <a:off x="3586008" y="5314087"/>
            <a:ext cx="163326" cy="236229"/>
          </a:xfrm>
          <a:prstGeom prst="rect">
            <a:avLst/>
          </a:prstGeom>
          <a:blipFill>
            <a:blip r:embed="rId8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0" name="Shape 540"/>
          <p:cNvSpPr/>
          <p:nvPr/>
        </p:nvSpPr>
        <p:spPr>
          <a:xfrm>
            <a:off x="4320744" y="5822233"/>
            <a:ext cx="960302" cy="421830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main()</a:t>
            </a:r>
          </a:p>
        </p:txBody>
      </p:sp>
      <p:sp>
        <p:nvSpPr>
          <p:cNvPr id="541" name="Shape 541"/>
          <p:cNvSpPr/>
          <p:nvPr/>
        </p:nvSpPr>
        <p:spPr>
          <a:xfrm>
            <a:off x="5819761" y="5605629"/>
            <a:ext cx="4939701" cy="2380805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(val)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console.log("val --&gt;" + val);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return;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for (i = 0; i &lt; 200000; i++)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call1(i);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542" name="Shape 542"/>
          <p:cNvSpPr/>
          <p:nvPr/>
        </p:nvSpPr>
        <p:spPr>
          <a:xfrm>
            <a:off x="3122085" y="3777937"/>
            <a:ext cx="163326" cy="236229"/>
          </a:xfrm>
          <a:prstGeom prst="rect">
            <a:avLst/>
          </a:prstGeom>
          <a:blipFill>
            <a:blip r:embed="rId9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3" name="Shape 543"/>
          <p:cNvSpPr/>
          <p:nvPr/>
        </p:nvSpPr>
        <p:spPr>
          <a:xfrm>
            <a:off x="11361676" y="7019001"/>
            <a:ext cx="952650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 -&gt; …</a:t>
            </a:r>
          </a:p>
        </p:txBody>
      </p:sp>
      <p:sp>
        <p:nvSpPr>
          <p:cNvPr id="544" name="Shape 544"/>
          <p:cNvSpPr/>
          <p:nvPr/>
        </p:nvSpPr>
        <p:spPr>
          <a:xfrm>
            <a:off x="9737738" y="7586207"/>
            <a:ext cx="99521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test.js</a:t>
            </a:r>
          </a:p>
        </p:txBody>
      </p:sp>
      <p:sp>
        <p:nvSpPr>
          <p:cNvPr id="545" name="Shape 545"/>
          <p:cNvSpPr/>
          <p:nvPr/>
        </p:nvSpPr>
        <p:spPr>
          <a:xfrm>
            <a:off x="5789060" y="2776467"/>
            <a:ext cx="4939701" cy="272599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&lt;/</a:t>
            </a:r>
            <a:r>
              <a:t>html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34BBC7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  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4BBC7"/>
                </a:solidFill>
              </a:rPr>
              <a:t>&lt;</a:t>
            </a:r>
            <a:r>
              <a:t>body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Hello World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34BBC7"/>
                </a:solidFill>
              </a:rPr>
              <a:t>&lt;</a:t>
            </a:r>
            <a:r>
              <a:rPr>
                <a:solidFill>
                  <a:srgbClr val="CE7924"/>
                </a:solidFill>
              </a:rPr>
              <a:t>script</a:t>
            </a:r>
            <a:r>
              <a:rPr>
                <a:solidFill>
                  <a:srgbClr val="34BBC7"/>
                </a:solidFill>
              </a:rPr>
              <a:t> </a:t>
            </a:r>
            <a:r>
              <a:rPr>
                <a:solidFill>
                  <a:srgbClr val="34BD26"/>
                </a:solidFill>
              </a:rPr>
              <a:t>src</a:t>
            </a:r>
            <a:r>
              <a:rPr>
                <a:solidFill>
                  <a:srgbClr val="34BBC7"/>
                </a:solidFill>
              </a:rPr>
              <a:t>=</a:t>
            </a:r>
            <a:r>
              <a:t>"/test.js"</a:t>
            </a:r>
            <a:r>
              <a:rPr>
                <a:solidFill>
                  <a:srgbClr val="34BBC7"/>
                </a:solidFill>
              </a:rPr>
              <a:t>&gt;&lt;/</a:t>
            </a:r>
            <a:r>
              <a:rPr>
                <a:solidFill>
                  <a:srgbClr val="CE7924"/>
                </a:solidFill>
              </a:rPr>
              <a:t>script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34BBC7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GoodBye World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34BBC7"/>
                </a:solidFill>
              </a:rPr>
              <a:t>&lt;/</a:t>
            </a:r>
            <a:r>
              <a:t>body</a:t>
            </a:r>
            <a:r>
              <a:rPr>
                <a:solidFill>
                  <a:srgbClr val="34BBC7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&lt;/</a:t>
            </a:r>
            <a:r>
              <a:t>html</a:t>
            </a:r>
            <a:r>
              <a:rPr>
                <a:solidFill>
                  <a:srgbClr val="34BBC7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type="body" sz="quarter" idx="1"/>
          </p:nvPr>
        </p:nvSpPr>
        <p:spPr>
          <a:xfrm>
            <a:off x="8666699" y="2810595"/>
            <a:ext cx="3254382" cy="413241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effectLst>
            <a:outerShdw sx="100000" sy="100000" kx="0" ky="0" algn="b" rotWithShape="0" blurRad="190500" dist="8455" dir="5400000">
              <a:srgbClr val="000000"/>
            </a:outerShdw>
          </a:effectLst>
        </p:spPr>
        <p:txBody>
          <a:bodyPr/>
          <a:lstStyle/>
          <a:p>
            <a:pPr algn="ctr" defTabSz="584200">
              <a:lnSpc>
                <a:spcPct val="100000"/>
              </a:lnSpc>
              <a:defRPr sz="3400">
                <a:uFillTx/>
              </a:defRPr>
            </a:pPr>
            <a:r>
              <a:t>Never wait </a:t>
            </a:r>
          </a:p>
          <a:p>
            <a:pPr algn="ctr" defTabSz="584200">
              <a:lnSpc>
                <a:spcPct val="100000"/>
              </a:lnSpc>
              <a:defRPr sz="3400">
                <a:uFillTx/>
              </a:defRPr>
            </a:pPr>
            <a:r>
              <a:t>Never block</a:t>
            </a:r>
          </a:p>
          <a:p>
            <a:pPr algn="ctr" defTabSz="584200">
              <a:lnSpc>
                <a:spcPct val="100000"/>
              </a:lnSpc>
              <a:defRPr sz="3400">
                <a:uFillTx/>
              </a:defRPr>
            </a:pPr>
            <a:r>
              <a:t>Finish fast</a:t>
            </a:r>
          </a:p>
        </p:txBody>
      </p:sp>
      <p:sp>
        <p:nvSpPr>
          <p:cNvPr id="550" name="Shape 5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Web Browser isn't javascript</a:t>
            </a:r>
          </a:p>
        </p:txBody>
      </p:sp>
      <p:sp>
        <p:nvSpPr>
          <p:cNvPr id="551" name="Shape 551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552" name="Shape 552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3" name="Shape 553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4" name="Shape 554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55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Capture d’écran 2016-11-15 à 16.57.5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Shape 557"/>
          <p:cNvSpPr/>
          <p:nvPr/>
        </p:nvSpPr>
        <p:spPr>
          <a:xfrm>
            <a:off x="243597" y="2097730"/>
            <a:ext cx="7867614" cy="6596426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58" name="Shape 558"/>
          <p:cNvSpPr/>
          <p:nvPr/>
        </p:nvSpPr>
        <p:spPr>
          <a:xfrm>
            <a:off x="612332" y="2633242"/>
            <a:ext cx="1920010" cy="378294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559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31280" y="2280655"/>
            <a:ext cx="676935" cy="676936"/>
          </a:xfrm>
          <a:prstGeom prst="rect">
            <a:avLst/>
          </a:prstGeom>
          <a:ln w="12700">
            <a:miter lim="400000"/>
          </a:ln>
        </p:spPr>
      </p:pic>
      <p:sp>
        <p:nvSpPr>
          <p:cNvPr id="560" name="Shape 560"/>
          <p:cNvSpPr/>
          <p:nvPr/>
        </p:nvSpPr>
        <p:spPr>
          <a:xfrm>
            <a:off x="1379792" y="3037492"/>
            <a:ext cx="1072169" cy="330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61" name="Shape 561"/>
          <p:cNvSpPr/>
          <p:nvPr/>
        </p:nvSpPr>
        <p:spPr>
          <a:xfrm>
            <a:off x="1528798" y="3022657"/>
            <a:ext cx="681899" cy="464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</a:t>
            </a:r>
          </a:p>
        </p:txBody>
      </p:sp>
      <p:pic>
        <p:nvPicPr>
          <p:cNvPr id="562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234" y="1729367"/>
            <a:ext cx="1097569" cy="10975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5" name="Group 565"/>
          <p:cNvGrpSpPr/>
          <p:nvPr/>
        </p:nvGrpSpPr>
        <p:grpSpPr>
          <a:xfrm>
            <a:off x="594311" y="6718072"/>
            <a:ext cx="2230274" cy="1541192"/>
            <a:chOff x="0" y="0"/>
            <a:chExt cx="2230272" cy="1541191"/>
          </a:xfrm>
        </p:grpSpPr>
        <p:sp>
          <p:nvSpPr>
            <p:cNvPr id="563" name="Shape 563"/>
            <p:cNvSpPr/>
            <p:nvPr/>
          </p:nvSpPr>
          <p:spPr>
            <a:xfrm rot="9971662">
              <a:off x="788043" y="67081"/>
              <a:ext cx="644247" cy="67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15545" fill="norm" stroke="1" extrusionOk="0">
                  <a:moveTo>
                    <a:pt x="131" y="4284"/>
                  </a:moveTo>
                  <a:cubicBezTo>
                    <a:pt x="5500" y="-3067"/>
                    <a:pt x="21600" y="-361"/>
                    <a:pt x="21454" y="7867"/>
                  </a:cubicBezTo>
                  <a:cubicBezTo>
                    <a:pt x="21308" y="16102"/>
                    <a:pt x="5100" y="18533"/>
                    <a:pt x="0" y="11085"/>
                  </a:cubicBezTo>
                </a:path>
              </a:pathLst>
            </a:cu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564" name="Shape 564"/>
            <p:cNvSpPr/>
            <p:nvPr/>
          </p:nvSpPr>
          <p:spPr>
            <a:xfrm>
              <a:off x="0" y="707279"/>
              <a:ext cx="2230273" cy="8339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1295400">
                <a:defRPr b="1"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Event loop</a:t>
              </a:r>
            </a:p>
          </p:txBody>
        </p:sp>
      </p:grpSp>
      <p:grpSp>
        <p:nvGrpSpPr>
          <p:cNvPr id="571" name="Group 571"/>
          <p:cNvGrpSpPr/>
          <p:nvPr/>
        </p:nvGrpSpPr>
        <p:grpSpPr>
          <a:xfrm>
            <a:off x="3149422" y="2633242"/>
            <a:ext cx="4576069" cy="2549980"/>
            <a:chOff x="0" y="0"/>
            <a:chExt cx="4576067" cy="2549979"/>
          </a:xfrm>
        </p:grpSpPr>
        <p:sp>
          <p:nvSpPr>
            <p:cNvPr id="566" name="Shape 566"/>
            <p:cNvSpPr/>
            <p:nvPr/>
          </p:nvSpPr>
          <p:spPr>
            <a:xfrm>
              <a:off x="0" y="0"/>
              <a:ext cx="4576068" cy="2549980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67" name="Shape 567"/>
            <p:cNvSpPr/>
            <p:nvPr/>
          </p:nvSpPr>
          <p:spPr>
            <a:xfrm>
              <a:off x="1720584" y="50493"/>
              <a:ext cx="1291293" cy="4645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1295400">
                <a:defRPr b="1"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WebApi</a:t>
              </a:r>
            </a:p>
          </p:txBody>
        </p:sp>
        <p:sp>
          <p:nvSpPr>
            <p:cNvPr id="568" name="Shape 568"/>
            <p:cNvSpPr/>
            <p:nvPr/>
          </p:nvSpPr>
          <p:spPr>
            <a:xfrm>
              <a:off x="224825" y="697517"/>
              <a:ext cx="4126418" cy="464544"/>
            </a:xfrm>
            <a:prstGeom prst="rect">
              <a:avLst/>
            </a:prstGeom>
            <a:solidFill>
              <a:schemeClr val="accent3">
                <a:satOff val="18648"/>
                <a:lumOff val="5971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1295400">
                <a:defRPr b="1"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DOM(document)</a:t>
              </a:r>
            </a:p>
          </p:txBody>
        </p:sp>
        <p:sp>
          <p:nvSpPr>
            <p:cNvPr id="569" name="Shape 569"/>
            <p:cNvSpPr/>
            <p:nvPr/>
          </p:nvSpPr>
          <p:spPr>
            <a:xfrm>
              <a:off x="217682" y="1228771"/>
              <a:ext cx="4140704" cy="464544"/>
            </a:xfrm>
            <a:prstGeom prst="rect">
              <a:avLst/>
            </a:prstGeom>
            <a:solidFill>
              <a:schemeClr val="accent3">
                <a:satOff val="18648"/>
                <a:lumOff val="5971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1295400">
                <a:defRPr b="1"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Ajax(xmlhttprequest)</a:t>
              </a:r>
            </a:p>
          </p:txBody>
        </p:sp>
        <p:sp>
          <p:nvSpPr>
            <p:cNvPr id="570" name="Shape 570"/>
            <p:cNvSpPr/>
            <p:nvPr/>
          </p:nvSpPr>
          <p:spPr>
            <a:xfrm>
              <a:off x="217687" y="1758382"/>
              <a:ext cx="4140694" cy="464544"/>
            </a:xfrm>
            <a:prstGeom prst="rect">
              <a:avLst/>
            </a:prstGeom>
            <a:solidFill>
              <a:schemeClr val="accent3">
                <a:satOff val="18648"/>
                <a:lumOff val="5971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1295400">
                <a:defRPr b="1"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Timeout</a:t>
              </a:r>
            </a:p>
          </p:txBody>
        </p:sp>
      </p:grpSp>
      <p:grpSp>
        <p:nvGrpSpPr>
          <p:cNvPr id="578" name="Group 578"/>
          <p:cNvGrpSpPr/>
          <p:nvPr/>
        </p:nvGrpSpPr>
        <p:grpSpPr>
          <a:xfrm>
            <a:off x="2826340" y="6289039"/>
            <a:ext cx="4967563" cy="1840993"/>
            <a:chOff x="0" y="0"/>
            <a:chExt cx="4967562" cy="1840992"/>
          </a:xfrm>
        </p:grpSpPr>
        <p:sp>
          <p:nvSpPr>
            <p:cNvPr id="572" name="Shape 572"/>
            <p:cNvSpPr/>
            <p:nvPr/>
          </p:nvSpPr>
          <p:spPr>
            <a:xfrm>
              <a:off x="84903" y="126556"/>
              <a:ext cx="1319171" cy="1066058"/>
            </a:xfrm>
            <a:prstGeom prst="rect">
              <a:avLst/>
            </a:prstGeom>
            <a:solidFill>
              <a:schemeClr val="accent3">
                <a:satOff val="18648"/>
                <a:lumOff val="5971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/>
              </a:lvl1pPr>
            </a:lstStyle>
            <a:p>
              <a:pPr/>
              <a:r>
                <a:t>refresh</a:t>
              </a:r>
            </a:p>
          </p:txBody>
        </p:sp>
        <p:sp>
          <p:nvSpPr>
            <p:cNvPr id="573" name="Shape 573"/>
            <p:cNvSpPr/>
            <p:nvPr/>
          </p:nvSpPr>
          <p:spPr>
            <a:xfrm>
              <a:off x="1556074" y="126556"/>
              <a:ext cx="1351572" cy="1066058"/>
            </a:xfrm>
            <a:prstGeom prst="rect">
              <a:avLst/>
            </a:prstGeom>
            <a:solidFill>
              <a:schemeClr val="accent3">
                <a:satOff val="18648"/>
                <a:lumOff val="5971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/>
              </a:lvl1pPr>
            </a:lstStyle>
            <a:p>
              <a:pPr/>
              <a:r>
                <a:t>main</a:t>
              </a:r>
            </a:p>
          </p:txBody>
        </p:sp>
        <p:grpSp>
          <p:nvGrpSpPr>
            <p:cNvPr id="577" name="Group 577"/>
            <p:cNvGrpSpPr/>
            <p:nvPr/>
          </p:nvGrpSpPr>
          <p:grpSpPr>
            <a:xfrm>
              <a:off x="0" y="0"/>
              <a:ext cx="4967563" cy="1840993"/>
              <a:chOff x="0" y="0"/>
              <a:chExt cx="4967562" cy="1840992"/>
            </a:xfrm>
          </p:grpSpPr>
          <p:sp>
            <p:nvSpPr>
              <p:cNvPr id="574" name="Shape 574"/>
              <p:cNvSpPr/>
              <p:nvPr/>
            </p:nvSpPr>
            <p:spPr>
              <a:xfrm>
                <a:off x="0" y="0"/>
                <a:ext cx="4967563" cy="131917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75" name="Shape 575"/>
              <p:cNvSpPr/>
              <p:nvPr/>
            </p:nvSpPr>
            <p:spPr>
              <a:xfrm>
                <a:off x="3085337" y="126556"/>
                <a:ext cx="1319171" cy="1066058"/>
              </a:xfrm>
              <a:prstGeom prst="rect">
                <a:avLst/>
              </a:prstGeom>
              <a:solidFill>
                <a:schemeClr val="accent3">
                  <a:satOff val="18648"/>
                  <a:lumOff val="5971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/>
                </a:lvl1pPr>
              </a:lstStyle>
              <a:p>
                <a:pPr/>
                <a:r>
                  <a:t>on_click</a:t>
                </a:r>
              </a:p>
            </p:txBody>
          </p:sp>
          <p:sp>
            <p:nvSpPr>
              <p:cNvPr id="576" name="Shape 576"/>
              <p:cNvSpPr/>
              <p:nvPr/>
            </p:nvSpPr>
            <p:spPr>
              <a:xfrm>
                <a:off x="454088" y="1376448"/>
                <a:ext cx="4059386" cy="4645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1295400">
                  <a:defRPr b="1" sz="24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Event Stack</a:t>
                </a:r>
              </a:p>
            </p:txBody>
          </p:sp>
        </p:grpSp>
      </p:grpSp>
      <p:sp>
        <p:nvSpPr>
          <p:cNvPr id="579" name="Shape 579"/>
          <p:cNvSpPr/>
          <p:nvPr/>
        </p:nvSpPr>
        <p:spPr>
          <a:xfrm>
            <a:off x="679187" y="3014248"/>
            <a:ext cx="605092" cy="334510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80" name="Shape 580"/>
          <p:cNvSpPr/>
          <p:nvPr/>
        </p:nvSpPr>
        <p:spPr>
          <a:xfrm>
            <a:off x="889092" y="4218547"/>
            <a:ext cx="171450" cy="247979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81" name="Shape 581"/>
          <p:cNvSpPr/>
          <p:nvPr/>
        </p:nvSpPr>
        <p:spPr>
          <a:xfrm>
            <a:off x="822984" y="4747472"/>
            <a:ext cx="171450" cy="247978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82" name="Shape 582"/>
          <p:cNvSpPr/>
          <p:nvPr/>
        </p:nvSpPr>
        <p:spPr>
          <a:xfrm>
            <a:off x="801982" y="5330499"/>
            <a:ext cx="171450" cy="247978"/>
          </a:xfrm>
          <a:prstGeom prst="rect">
            <a:avLst/>
          </a:prstGeom>
          <a:blipFill>
            <a:blip r:embed="rId8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83" name="Shape 583"/>
          <p:cNvSpPr/>
          <p:nvPr/>
        </p:nvSpPr>
        <p:spPr>
          <a:xfrm>
            <a:off x="810284" y="3667142"/>
            <a:ext cx="171450" cy="247979"/>
          </a:xfrm>
          <a:prstGeom prst="rect">
            <a:avLst/>
          </a:prstGeom>
          <a:blipFill>
            <a:blip r:embed="rId9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84" name="Shape 584"/>
          <p:cNvSpPr/>
          <p:nvPr/>
        </p:nvSpPr>
        <p:spPr>
          <a:xfrm>
            <a:off x="8825179" y="3368904"/>
            <a:ext cx="2937421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Turn Based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5" grpId="2"/>
      <p:bldP build="whole" bldLvl="1" animBg="1" rev="0" advAuto="0" spid="578" grpId="1"/>
      <p:bldP build="whole" bldLvl="1" animBg="1" rev="0" advAuto="0" spid="549" grpId="4"/>
      <p:bldP build="whole" bldLvl="1" animBg="1" rev="0" advAuto="0" spid="584" grpId="3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589" name="Shape 589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0" name="Shape 590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1" name="Shape 591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59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593" name="Capture d’écran 2016-11-15 à 16.57.5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594" name="Shape 594"/>
          <p:cNvSpPr/>
          <p:nvPr/>
        </p:nvSpPr>
        <p:spPr>
          <a:xfrm>
            <a:off x="243597" y="2097730"/>
            <a:ext cx="7867614" cy="6596426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95" name="Shape 595"/>
          <p:cNvSpPr/>
          <p:nvPr/>
        </p:nvSpPr>
        <p:spPr>
          <a:xfrm>
            <a:off x="1207153" y="2633242"/>
            <a:ext cx="1325189" cy="378294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596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31280" y="2280655"/>
            <a:ext cx="676935" cy="676936"/>
          </a:xfrm>
          <a:prstGeom prst="rect">
            <a:avLst/>
          </a:prstGeom>
          <a:ln w="12700">
            <a:miter lim="400000"/>
          </a:ln>
        </p:spPr>
      </p:pic>
      <p:sp>
        <p:nvSpPr>
          <p:cNvPr id="597" name="Shape 597"/>
          <p:cNvSpPr/>
          <p:nvPr/>
        </p:nvSpPr>
        <p:spPr>
          <a:xfrm>
            <a:off x="1287534" y="3037492"/>
            <a:ext cx="1164427" cy="330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98" name="Shape 598"/>
          <p:cNvSpPr/>
          <p:nvPr/>
        </p:nvSpPr>
        <p:spPr>
          <a:xfrm>
            <a:off x="1552374" y="3120868"/>
            <a:ext cx="681899" cy="464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</a:t>
            </a:r>
          </a:p>
        </p:txBody>
      </p:sp>
      <p:pic>
        <p:nvPicPr>
          <p:cNvPr id="599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234" y="1729367"/>
            <a:ext cx="1097569" cy="1097569"/>
          </a:xfrm>
          <a:prstGeom prst="rect">
            <a:avLst/>
          </a:prstGeom>
          <a:ln w="12700">
            <a:miter lim="400000"/>
          </a:ln>
        </p:spPr>
      </p:pic>
      <p:sp>
        <p:nvSpPr>
          <p:cNvPr id="600" name="Shape 600"/>
          <p:cNvSpPr/>
          <p:nvPr/>
        </p:nvSpPr>
        <p:spPr>
          <a:xfrm rot="9971662">
            <a:off x="1382354" y="6785154"/>
            <a:ext cx="644248" cy="677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15545" fill="norm" stroke="1" extrusionOk="0">
                <a:moveTo>
                  <a:pt x="131" y="4284"/>
                </a:moveTo>
                <a:cubicBezTo>
                  <a:pt x="5500" y="-3067"/>
                  <a:pt x="21600" y="-361"/>
                  <a:pt x="21454" y="7867"/>
                </a:cubicBezTo>
                <a:cubicBezTo>
                  <a:pt x="21308" y="16102"/>
                  <a:pt x="5100" y="18533"/>
                  <a:pt x="0" y="11085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>
              <a:defRPr sz="1200"/>
            </a:pPr>
          </a:p>
        </p:txBody>
      </p:sp>
      <p:sp>
        <p:nvSpPr>
          <p:cNvPr id="601" name="Shape 601"/>
          <p:cNvSpPr/>
          <p:nvPr/>
        </p:nvSpPr>
        <p:spPr>
          <a:xfrm>
            <a:off x="2826340" y="6289038"/>
            <a:ext cx="4967563" cy="131917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02" name="Shape 602"/>
          <p:cNvSpPr/>
          <p:nvPr/>
        </p:nvSpPr>
        <p:spPr>
          <a:xfrm>
            <a:off x="3149422" y="2633242"/>
            <a:ext cx="4576069" cy="254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03" name="Shape 603"/>
          <p:cNvSpPr/>
          <p:nvPr/>
        </p:nvSpPr>
        <p:spPr>
          <a:xfrm>
            <a:off x="594311" y="7425352"/>
            <a:ext cx="2230274" cy="83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Event Loop</a:t>
            </a:r>
          </a:p>
        </p:txBody>
      </p:sp>
      <p:sp>
        <p:nvSpPr>
          <p:cNvPr id="604" name="Shape 604"/>
          <p:cNvSpPr/>
          <p:nvPr/>
        </p:nvSpPr>
        <p:spPr>
          <a:xfrm>
            <a:off x="4870007" y="2683736"/>
            <a:ext cx="1291293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WebApi</a:t>
            </a:r>
          </a:p>
        </p:txBody>
      </p:sp>
      <p:sp>
        <p:nvSpPr>
          <p:cNvPr id="605" name="Shape 605"/>
          <p:cNvSpPr/>
          <p:nvPr/>
        </p:nvSpPr>
        <p:spPr>
          <a:xfrm>
            <a:off x="3374248" y="3330760"/>
            <a:ext cx="4126418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DOM(document)</a:t>
            </a:r>
          </a:p>
        </p:txBody>
      </p:sp>
      <p:sp>
        <p:nvSpPr>
          <p:cNvPr id="606" name="Shape 606"/>
          <p:cNvSpPr/>
          <p:nvPr/>
        </p:nvSpPr>
        <p:spPr>
          <a:xfrm>
            <a:off x="3367105" y="3862014"/>
            <a:ext cx="4140704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Ajax(xmlhttprequest)</a:t>
            </a:r>
          </a:p>
        </p:txBody>
      </p:sp>
      <p:sp>
        <p:nvSpPr>
          <p:cNvPr id="607" name="Shape 607"/>
          <p:cNvSpPr/>
          <p:nvPr/>
        </p:nvSpPr>
        <p:spPr>
          <a:xfrm>
            <a:off x="3367110" y="4391624"/>
            <a:ext cx="4140694" cy="46454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Timeout</a:t>
            </a:r>
          </a:p>
        </p:txBody>
      </p:sp>
      <p:sp>
        <p:nvSpPr>
          <p:cNvPr id="608" name="Shape 608"/>
          <p:cNvSpPr/>
          <p:nvPr/>
        </p:nvSpPr>
        <p:spPr>
          <a:xfrm>
            <a:off x="3280429" y="7665487"/>
            <a:ext cx="4059386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Event Stack</a:t>
            </a:r>
          </a:p>
        </p:txBody>
      </p:sp>
      <p:sp>
        <p:nvSpPr>
          <p:cNvPr id="609" name="Shape 609"/>
          <p:cNvSpPr/>
          <p:nvPr/>
        </p:nvSpPr>
        <p:spPr>
          <a:xfrm>
            <a:off x="8342572" y="2162738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(val)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console.log("val --&gt;" + val);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for</a:t>
            </a:r>
            <a:r>
              <a:t> (i = 0; i &lt; 200000; i++)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call1(i);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pic>
        <p:nvPicPr>
          <p:cNvPr id="610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9099885">
            <a:off x="8057138" y="3211091"/>
            <a:ext cx="4664717" cy="76201"/>
          </a:xfrm>
          <a:prstGeom prst="rect">
            <a:avLst/>
          </a:prstGeom>
        </p:spPr>
      </p:pic>
      <p:sp>
        <p:nvSpPr>
          <p:cNvPr id="612" name="Shape 612"/>
          <p:cNvSpPr/>
          <p:nvPr/>
        </p:nvSpPr>
        <p:spPr>
          <a:xfrm>
            <a:off x="8342572" y="5319621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(i)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 (i &lt; 200000)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i++;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console.log(i);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setTimeout</a:t>
            </a:r>
            <a:r>
              <a:t>(call1, 0, 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call1(0);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2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617" name="Shape 617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18" name="Shape 618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19" name="Shape 619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62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621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Shape 622"/>
          <p:cNvSpPr/>
          <p:nvPr/>
        </p:nvSpPr>
        <p:spPr>
          <a:xfrm>
            <a:off x="243597" y="2097730"/>
            <a:ext cx="7867614" cy="6596426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23" name="Shape 623"/>
          <p:cNvSpPr/>
          <p:nvPr/>
        </p:nvSpPr>
        <p:spPr>
          <a:xfrm>
            <a:off x="1207153" y="2633242"/>
            <a:ext cx="1325189" cy="378294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624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1280" y="2280655"/>
            <a:ext cx="676935" cy="676936"/>
          </a:xfrm>
          <a:prstGeom prst="rect">
            <a:avLst/>
          </a:prstGeom>
          <a:ln w="12700">
            <a:miter lim="400000"/>
          </a:ln>
        </p:spPr>
      </p:pic>
      <p:sp>
        <p:nvSpPr>
          <p:cNvPr id="625" name="Shape 625"/>
          <p:cNvSpPr/>
          <p:nvPr/>
        </p:nvSpPr>
        <p:spPr>
          <a:xfrm>
            <a:off x="1287534" y="3037492"/>
            <a:ext cx="1164427" cy="330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26" name="Shape 626"/>
          <p:cNvSpPr/>
          <p:nvPr/>
        </p:nvSpPr>
        <p:spPr>
          <a:xfrm>
            <a:off x="1552374" y="3120868"/>
            <a:ext cx="681899" cy="464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</a:t>
            </a:r>
          </a:p>
        </p:txBody>
      </p:sp>
      <p:pic>
        <p:nvPicPr>
          <p:cNvPr id="627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34" y="1729367"/>
            <a:ext cx="1097569" cy="1097569"/>
          </a:xfrm>
          <a:prstGeom prst="rect">
            <a:avLst/>
          </a:prstGeom>
          <a:ln w="12700">
            <a:miter lim="400000"/>
          </a:ln>
        </p:spPr>
      </p:pic>
      <p:sp>
        <p:nvSpPr>
          <p:cNvPr id="628" name="Shape 628"/>
          <p:cNvSpPr/>
          <p:nvPr/>
        </p:nvSpPr>
        <p:spPr>
          <a:xfrm rot="9971662">
            <a:off x="1382354" y="6785154"/>
            <a:ext cx="644248" cy="677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15545" fill="norm" stroke="1" extrusionOk="0">
                <a:moveTo>
                  <a:pt x="131" y="4284"/>
                </a:moveTo>
                <a:cubicBezTo>
                  <a:pt x="5500" y="-3067"/>
                  <a:pt x="21600" y="-361"/>
                  <a:pt x="21454" y="7867"/>
                </a:cubicBezTo>
                <a:cubicBezTo>
                  <a:pt x="21308" y="16102"/>
                  <a:pt x="5100" y="18533"/>
                  <a:pt x="0" y="11085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>
              <a:defRPr sz="1200"/>
            </a:pPr>
          </a:p>
        </p:txBody>
      </p:sp>
      <p:sp>
        <p:nvSpPr>
          <p:cNvPr id="629" name="Shape 629"/>
          <p:cNvSpPr/>
          <p:nvPr/>
        </p:nvSpPr>
        <p:spPr>
          <a:xfrm>
            <a:off x="2826340" y="6289038"/>
            <a:ext cx="4967563" cy="131917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30" name="Shape 630"/>
          <p:cNvSpPr/>
          <p:nvPr/>
        </p:nvSpPr>
        <p:spPr>
          <a:xfrm>
            <a:off x="3149422" y="2633242"/>
            <a:ext cx="4576069" cy="254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31" name="Shape 631"/>
          <p:cNvSpPr/>
          <p:nvPr/>
        </p:nvSpPr>
        <p:spPr>
          <a:xfrm>
            <a:off x="594311" y="7425352"/>
            <a:ext cx="2230274" cy="83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Event Loop</a:t>
            </a:r>
          </a:p>
        </p:txBody>
      </p:sp>
      <p:sp>
        <p:nvSpPr>
          <p:cNvPr id="632" name="Shape 632"/>
          <p:cNvSpPr/>
          <p:nvPr/>
        </p:nvSpPr>
        <p:spPr>
          <a:xfrm>
            <a:off x="4870007" y="2683736"/>
            <a:ext cx="1291293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WebApi</a:t>
            </a:r>
          </a:p>
        </p:txBody>
      </p:sp>
      <p:sp>
        <p:nvSpPr>
          <p:cNvPr id="633" name="Shape 633"/>
          <p:cNvSpPr/>
          <p:nvPr/>
        </p:nvSpPr>
        <p:spPr>
          <a:xfrm>
            <a:off x="3374248" y="3330760"/>
            <a:ext cx="4126418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DOM(document)</a:t>
            </a:r>
          </a:p>
        </p:txBody>
      </p:sp>
      <p:sp>
        <p:nvSpPr>
          <p:cNvPr id="634" name="Shape 634"/>
          <p:cNvSpPr/>
          <p:nvPr/>
        </p:nvSpPr>
        <p:spPr>
          <a:xfrm>
            <a:off x="3367105" y="3862014"/>
            <a:ext cx="4140704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Ajax(xmlhttprequest)</a:t>
            </a:r>
          </a:p>
        </p:txBody>
      </p:sp>
      <p:sp>
        <p:nvSpPr>
          <p:cNvPr id="635" name="Shape 635"/>
          <p:cNvSpPr/>
          <p:nvPr/>
        </p:nvSpPr>
        <p:spPr>
          <a:xfrm>
            <a:off x="3367110" y="4391624"/>
            <a:ext cx="4140694" cy="46454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Timeout</a:t>
            </a:r>
          </a:p>
        </p:txBody>
      </p:sp>
      <p:sp>
        <p:nvSpPr>
          <p:cNvPr id="636" name="Shape 636"/>
          <p:cNvSpPr/>
          <p:nvPr/>
        </p:nvSpPr>
        <p:spPr>
          <a:xfrm>
            <a:off x="3280429" y="7665487"/>
            <a:ext cx="4059386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Event Stack</a:t>
            </a:r>
          </a:p>
        </p:txBody>
      </p:sp>
      <p:sp>
        <p:nvSpPr>
          <p:cNvPr id="637" name="Shape 637"/>
          <p:cNvSpPr/>
          <p:nvPr/>
        </p:nvSpPr>
        <p:spPr>
          <a:xfrm>
            <a:off x="8342572" y="2162738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(val)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console.log("val --&gt;" + val);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for</a:t>
            </a:r>
            <a:r>
              <a:t> (i = 0; i &lt; 200000; i++)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call1(i);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pic>
        <p:nvPicPr>
          <p:cNvPr id="638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9099885">
            <a:off x="8057138" y="3211091"/>
            <a:ext cx="4664717" cy="76201"/>
          </a:xfrm>
          <a:prstGeom prst="rect">
            <a:avLst/>
          </a:prstGeom>
        </p:spPr>
      </p:pic>
      <p:sp>
        <p:nvSpPr>
          <p:cNvPr id="640" name="Shape 640"/>
          <p:cNvSpPr/>
          <p:nvPr/>
        </p:nvSpPr>
        <p:spPr>
          <a:xfrm>
            <a:off x="8342572" y="5319621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(i)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 (i &lt; 200000)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i++;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console.log(i);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setTimeout(call1, 0, 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call1(0);</a:t>
            </a:r>
          </a:p>
        </p:txBody>
      </p:sp>
      <p:sp>
        <p:nvSpPr>
          <p:cNvPr id="641" name="Shape 641"/>
          <p:cNvSpPr/>
          <p:nvPr/>
        </p:nvSpPr>
        <p:spPr>
          <a:xfrm>
            <a:off x="1355469" y="5847881"/>
            <a:ext cx="960303" cy="42182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main()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644" name="Shape 644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5" name="Shape 645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6" name="Shape 646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64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648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649" name="Shape 649"/>
          <p:cNvSpPr/>
          <p:nvPr/>
        </p:nvSpPr>
        <p:spPr>
          <a:xfrm>
            <a:off x="243597" y="2097730"/>
            <a:ext cx="7867614" cy="6596426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50" name="Shape 650"/>
          <p:cNvSpPr/>
          <p:nvPr/>
        </p:nvSpPr>
        <p:spPr>
          <a:xfrm>
            <a:off x="1207153" y="2633242"/>
            <a:ext cx="1325189" cy="378294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651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1280" y="2280655"/>
            <a:ext cx="676935" cy="676936"/>
          </a:xfrm>
          <a:prstGeom prst="rect">
            <a:avLst/>
          </a:prstGeom>
          <a:ln w="12700">
            <a:miter lim="400000"/>
          </a:ln>
        </p:spPr>
      </p:pic>
      <p:sp>
        <p:nvSpPr>
          <p:cNvPr id="652" name="Shape 652"/>
          <p:cNvSpPr/>
          <p:nvPr/>
        </p:nvSpPr>
        <p:spPr>
          <a:xfrm>
            <a:off x="1287534" y="3037492"/>
            <a:ext cx="1164427" cy="330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53" name="Shape 653"/>
          <p:cNvSpPr/>
          <p:nvPr/>
        </p:nvSpPr>
        <p:spPr>
          <a:xfrm>
            <a:off x="1552374" y="3120868"/>
            <a:ext cx="681899" cy="464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</a:t>
            </a:r>
          </a:p>
        </p:txBody>
      </p:sp>
      <p:pic>
        <p:nvPicPr>
          <p:cNvPr id="654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34" y="1729367"/>
            <a:ext cx="1097569" cy="1097569"/>
          </a:xfrm>
          <a:prstGeom prst="rect">
            <a:avLst/>
          </a:prstGeom>
          <a:ln w="12700">
            <a:miter lim="400000"/>
          </a:ln>
        </p:spPr>
      </p:pic>
      <p:sp>
        <p:nvSpPr>
          <p:cNvPr id="655" name="Shape 655"/>
          <p:cNvSpPr/>
          <p:nvPr/>
        </p:nvSpPr>
        <p:spPr>
          <a:xfrm rot="9971662">
            <a:off x="1382354" y="6785154"/>
            <a:ext cx="644248" cy="677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15545" fill="norm" stroke="1" extrusionOk="0">
                <a:moveTo>
                  <a:pt x="131" y="4284"/>
                </a:moveTo>
                <a:cubicBezTo>
                  <a:pt x="5500" y="-3067"/>
                  <a:pt x="21600" y="-361"/>
                  <a:pt x="21454" y="7867"/>
                </a:cubicBezTo>
                <a:cubicBezTo>
                  <a:pt x="21308" y="16102"/>
                  <a:pt x="5100" y="18533"/>
                  <a:pt x="0" y="11085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>
              <a:defRPr sz="1200"/>
            </a:pPr>
          </a:p>
        </p:txBody>
      </p:sp>
      <p:sp>
        <p:nvSpPr>
          <p:cNvPr id="656" name="Shape 656"/>
          <p:cNvSpPr/>
          <p:nvPr/>
        </p:nvSpPr>
        <p:spPr>
          <a:xfrm>
            <a:off x="2826340" y="6289038"/>
            <a:ext cx="4967563" cy="131917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57" name="Shape 657"/>
          <p:cNvSpPr/>
          <p:nvPr/>
        </p:nvSpPr>
        <p:spPr>
          <a:xfrm>
            <a:off x="3149422" y="2633242"/>
            <a:ext cx="4576069" cy="254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58" name="Shape 658"/>
          <p:cNvSpPr/>
          <p:nvPr/>
        </p:nvSpPr>
        <p:spPr>
          <a:xfrm>
            <a:off x="594311" y="7425352"/>
            <a:ext cx="2230274" cy="83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Event Loop</a:t>
            </a:r>
          </a:p>
        </p:txBody>
      </p:sp>
      <p:sp>
        <p:nvSpPr>
          <p:cNvPr id="659" name="Shape 659"/>
          <p:cNvSpPr/>
          <p:nvPr/>
        </p:nvSpPr>
        <p:spPr>
          <a:xfrm>
            <a:off x="4870007" y="2683736"/>
            <a:ext cx="1291293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WebApi</a:t>
            </a:r>
          </a:p>
        </p:txBody>
      </p:sp>
      <p:sp>
        <p:nvSpPr>
          <p:cNvPr id="660" name="Shape 660"/>
          <p:cNvSpPr/>
          <p:nvPr/>
        </p:nvSpPr>
        <p:spPr>
          <a:xfrm>
            <a:off x="3374248" y="3330760"/>
            <a:ext cx="4126418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DOM(document)</a:t>
            </a:r>
          </a:p>
        </p:txBody>
      </p:sp>
      <p:sp>
        <p:nvSpPr>
          <p:cNvPr id="661" name="Shape 661"/>
          <p:cNvSpPr/>
          <p:nvPr/>
        </p:nvSpPr>
        <p:spPr>
          <a:xfrm>
            <a:off x="3367105" y="3862014"/>
            <a:ext cx="4140704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Ajax(xmlhttprequest)</a:t>
            </a:r>
          </a:p>
        </p:txBody>
      </p:sp>
      <p:sp>
        <p:nvSpPr>
          <p:cNvPr id="662" name="Shape 662"/>
          <p:cNvSpPr/>
          <p:nvPr/>
        </p:nvSpPr>
        <p:spPr>
          <a:xfrm>
            <a:off x="3367110" y="4391624"/>
            <a:ext cx="4140694" cy="46454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Timeout</a:t>
            </a:r>
          </a:p>
        </p:txBody>
      </p:sp>
      <p:sp>
        <p:nvSpPr>
          <p:cNvPr id="663" name="Shape 663"/>
          <p:cNvSpPr/>
          <p:nvPr/>
        </p:nvSpPr>
        <p:spPr>
          <a:xfrm>
            <a:off x="3280429" y="7665487"/>
            <a:ext cx="4059386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Event Stack</a:t>
            </a:r>
          </a:p>
        </p:txBody>
      </p:sp>
      <p:pic>
        <p:nvPicPr>
          <p:cNvPr id="664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9099885">
            <a:off x="8057138" y="3211091"/>
            <a:ext cx="4664717" cy="76201"/>
          </a:xfrm>
          <a:prstGeom prst="rect">
            <a:avLst/>
          </a:prstGeom>
        </p:spPr>
      </p:pic>
      <p:sp>
        <p:nvSpPr>
          <p:cNvPr id="666" name="Shape 666"/>
          <p:cNvSpPr/>
          <p:nvPr/>
        </p:nvSpPr>
        <p:spPr>
          <a:xfrm>
            <a:off x="8342572" y="5319621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function call1 (i)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 (i &lt; 200000)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i++;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console.log(i);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setTimeout(call1, 0, 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call1(0);</a:t>
            </a:r>
          </a:p>
        </p:txBody>
      </p:sp>
      <p:sp>
        <p:nvSpPr>
          <p:cNvPr id="667" name="Shape 667"/>
          <p:cNvSpPr/>
          <p:nvPr/>
        </p:nvSpPr>
        <p:spPr>
          <a:xfrm>
            <a:off x="1393143" y="5851223"/>
            <a:ext cx="960303" cy="421829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main()</a:t>
            </a:r>
          </a:p>
        </p:txBody>
      </p:sp>
      <p:sp>
        <p:nvSpPr>
          <p:cNvPr id="668" name="Shape 668"/>
          <p:cNvSpPr/>
          <p:nvPr/>
        </p:nvSpPr>
        <p:spPr>
          <a:xfrm>
            <a:off x="1386049" y="5351877"/>
            <a:ext cx="960303" cy="42182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call1(0)</a:t>
            </a:r>
          </a:p>
        </p:txBody>
      </p:sp>
      <p:sp>
        <p:nvSpPr>
          <p:cNvPr id="669" name="Shape 669"/>
          <p:cNvSpPr/>
          <p:nvPr/>
        </p:nvSpPr>
        <p:spPr>
          <a:xfrm>
            <a:off x="8342572" y="2162738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(val)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console.log("val --&gt;" + val);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for</a:t>
            </a:r>
            <a:r>
              <a:t> (i = 0; i &lt; 200000; i++)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call1(i);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672" name="Shape 672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73" name="Shape 673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74" name="Shape 674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67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676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677" name="Shape 677"/>
          <p:cNvSpPr/>
          <p:nvPr/>
        </p:nvSpPr>
        <p:spPr>
          <a:xfrm>
            <a:off x="243597" y="2097730"/>
            <a:ext cx="7867614" cy="6596426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78" name="Shape 678"/>
          <p:cNvSpPr/>
          <p:nvPr/>
        </p:nvSpPr>
        <p:spPr>
          <a:xfrm>
            <a:off x="1207153" y="2633242"/>
            <a:ext cx="1325189" cy="378294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67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1280" y="2280655"/>
            <a:ext cx="676935" cy="676936"/>
          </a:xfrm>
          <a:prstGeom prst="rect">
            <a:avLst/>
          </a:prstGeom>
          <a:ln w="12700">
            <a:miter lim="400000"/>
          </a:ln>
        </p:spPr>
      </p:pic>
      <p:sp>
        <p:nvSpPr>
          <p:cNvPr id="680" name="Shape 680"/>
          <p:cNvSpPr/>
          <p:nvPr/>
        </p:nvSpPr>
        <p:spPr>
          <a:xfrm>
            <a:off x="1287534" y="3037492"/>
            <a:ext cx="1164427" cy="330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81" name="Shape 681"/>
          <p:cNvSpPr/>
          <p:nvPr/>
        </p:nvSpPr>
        <p:spPr>
          <a:xfrm>
            <a:off x="1552374" y="3120868"/>
            <a:ext cx="681899" cy="464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</a:t>
            </a:r>
          </a:p>
        </p:txBody>
      </p:sp>
      <p:pic>
        <p:nvPicPr>
          <p:cNvPr id="682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34" y="1729367"/>
            <a:ext cx="1097569" cy="1097569"/>
          </a:xfrm>
          <a:prstGeom prst="rect">
            <a:avLst/>
          </a:prstGeom>
          <a:ln w="12700">
            <a:miter lim="400000"/>
          </a:ln>
        </p:spPr>
      </p:pic>
      <p:sp>
        <p:nvSpPr>
          <p:cNvPr id="683" name="Shape 683"/>
          <p:cNvSpPr/>
          <p:nvPr/>
        </p:nvSpPr>
        <p:spPr>
          <a:xfrm rot="9971662">
            <a:off x="1382354" y="6785154"/>
            <a:ext cx="644248" cy="677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15545" fill="norm" stroke="1" extrusionOk="0">
                <a:moveTo>
                  <a:pt x="131" y="4284"/>
                </a:moveTo>
                <a:cubicBezTo>
                  <a:pt x="5500" y="-3067"/>
                  <a:pt x="21600" y="-361"/>
                  <a:pt x="21454" y="7867"/>
                </a:cubicBezTo>
                <a:cubicBezTo>
                  <a:pt x="21308" y="16102"/>
                  <a:pt x="5100" y="18533"/>
                  <a:pt x="0" y="11085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>
              <a:defRPr sz="1200"/>
            </a:pPr>
          </a:p>
        </p:txBody>
      </p:sp>
      <p:sp>
        <p:nvSpPr>
          <p:cNvPr id="684" name="Shape 684"/>
          <p:cNvSpPr/>
          <p:nvPr/>
        </p:nvSpPr>
        <p:spPr>
          <a:xfrm>
            <a:off x="2826340" y="6289038"/>
            <a:ext cx="4967563" cy="131917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85" name="Shape 685"/>
          <p:cNvSpPr/>
          <p:nvPr/>
        </p:nvSpPr>
        <p:spPr>
          <a:xfrm>
            <a:off x="3149422" y="2633242"/>
            <a:ext cx="4576069" cy="254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86" name="Shape 686"/>
          <p:cNvSpPr/>
          <p:nvPr/>
        </p:nvSpPr>
        <p:spPr>
          <a:xfrm>
            <a:off x="594311" y="7425352"/>
            <a:ext cx="2230274" cy="83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Event Loop</a:t>
            </a:r>
          </a:p>
        </p:txBody>
      </p:sp>
      <p:sp>
        <p:nvSpPr>
          <p:cNvPr id="687" name="Shape 687"/>
          <p:cNvSpPr/>
          <p:nvPr/>
        </p:nvSpPr>
        <p:spPr>
          <a:xfrm>
            <a:off x="4870007" y="2683736"/>
            <a:ext cx="1291293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WebApi</a:t>
            </a:r>
          </a:p>
        </p:txBody>
      </p:sp>
      <p:sp>
        <p:nvSpPr>
          <p:cNvPr id="688" name="Shape 688"/>
          <p:cNvSpPr/>
          <p:nvPr/>
        </p:nvSpPr>
        <p:spPr>
          <a:xfrm>
            <a:off x="3374248" y="3330760"/>
            <a:ext cx="4126418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DOM(document)</a:t>
            </a:r>
          </a:p>
        </p:txBody>
      </p:sp>
      <p:sp>
        <p:nvSpPr>
          <p:cNvPr id="689" name="Shape 689"/>
          <p:cNvSpPr/>
          <p:nvPr/>
        </p:nvSpPr>
        <p:spPr>
          <a:xfrm>
            <a:off x="3367105" y="3862014"/>
            <a:ext cx="4140704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Ajax(xmlhttprequest)</a:t>
            </a:r>
          </a:p>
        </p:txBody>
      </p:sp>
      <p:sp>
        <p:nvSpPr>
          <p:cNvPr id="690" name="Shape 690"/>
          <p:cNvSpPr/>
          <p:nvPr/>
        </p:nvSpPr>
        <p:spPr>
          <a:xfrm>
            <a:off x="3367110" y="4391624"/>
            <a:ext cx="4140694" cy="46454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Timeout</a:t>
            </a:r>
          </a:p>
        </p:txBody>
      </p:sp>
      <p:sp>
        <p:nvSpPr>
          <p:cNvPr id="691" name="Shape 691"/>
          <p:cNvSpPr/>
          <p:nvPr/>
        </p:nvSpPr>
        <p:spPr>
          <a:xfrm>
            <a:off x="3280429" y="7665487"/>
            <a:ext cx="4059386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Event Stack</a:t>
            </a:r>
          </a:p>
        </p:txBody>
      </p:sp>
      <p:pic>
        <p:nvPicPr>
          <p:cNvPr id="692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9099885">
            <a:off x="8057138" y="3211091"/>
            <a:ext cx="4664717" cy="76201"/>
          </a:xfrm>
          <a:prstGeom prst="rect">
            <a:avLst/>
          </a:prstGeom>
        </p:spPr>
      </p:pic>
      <p:sp>
        <p:nvSpPr>
          <p:cNvPr id="694" name="Shape 694"/>
          <p:cNvSpPr/>
          <p:nvPr/>
        </p:nvSpPr>
        <p:spPr>
          <a:xfrm>
            <a:off x="8342572" y="5319621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(i)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 (i &lt; 200000)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i++;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console.log(i);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setTimeout(call1, 0, 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call1(0);</a:t>
            </a:r>
          </a:p>
        </p:txBody>
      </p:sp>
      <p:sp>
        <p:nvSpPr>
          <p:cNvPr id="695" name="Shape 695"/>
          <p:cNvSpPr/>
          <p:nvPr/>
        </p:nvSpPr>
        <p:spPr>
          <a:xfrm>
            <a:off x="1393143" y="5793814"/>
            <a:ext cx="960303" cy="421829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main()</a:t>
            </a:r>
          </a:p>
        </p:txBody>
      </p:sp>
      <p:sp>
        <p:nvSpPr>
          <p:cNvPr id="696" name="Shape 696"/>
          <p:cNvSpPr/>
          <p:nvPr/>
        </p:nvSpPr>
        <p:spPr>
          <a:xfrm>
            <a:off x="1386049" y="5294467"/>
            <a:ext cx="960303" cy="42183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call1(0)</a:t>
            </a:r>
          </a:p>
        </p:txBody>
      </p:sp>
      <p:sp>
        <p:nvSpPr>
          <p:cNvPr id="697" name="Shape 697"/>
          <p:cNvSpPr/>
          <p:nvPr/>
        </p:nvSpPr>
        <p:spPr>
          <a:xfrm>
            <a:off x="1393143" y="4795121"/>
            <a:ext cx="960303" cy="42182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console()</a:t>
            </a:r>
          </a:p>
        </p:txBody>
      </p:sp>
      <p:sp>
        <p:nvSpPr>
          <p:cNvPr id="698" name="Shape 698"/>
          <p:cNvSpPr/>
          <p:nvPr/>
        </p:nvSpPr>
        <p:spPr>
          <a:xfrm>
            <a:off x="2911244" y="6415595"/>
            <a:ext cx="1319171" cy="106605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on_click</a:t>
            </a:r>
          </a:p>
        </p:txBody>
      </p:sp>
      <p:sp>
        <p:nvSpPr>
          <p:cNvPr id="699" name="Shape 699"/>
          <p:cNvSpPr/>
          <p:nvPr/>
        </p:nvSpPr>
        <p:spPr>
          <a:xfrm>
            <a:off x="8342572" y="2162738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(val)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console.log("val --&gt;" + val);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for</a:t>
            </a:r>
            <a:r>
              <a:t> (i = 0; i &lt; 200000; i++)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call1(i);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702" name="Shape 702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03" name="Shape 703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04" name="Shape 704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70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706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707" name="Shape 707"/>
          <p:cNvSpPr/>
          <p:nvPr/>
        </p:nvSpPr>
        <p:spPr>
          <a:xfrm>
            <a:off x="243597" y="2097730"/>
            <a:ext cx="7867614" cy="6596426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08" name="Shape 708"/>
          <p:cNvSpPr/>
          <p:nvPr/>
        </p:nvSpPr>
        <p:spPr>
          <a:xfrm>
            <a:off x="1207153" y="2633242"/>
            <a:ext cx="1325189" cy="378294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70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1280" y="2280655"/>
            <a:ext cx="676935" cy="676936"/>
          </a:xfrm>
          <a:prstGeom prst="rect">
            <a:avLst/>
          </a:prstGeom>
          <a:ln w="12700">
            <a:miter lim="400000"/>
          </a:ln>
        </p:spPr>
      </p:pic>
      <p:sp>
        <p:nvSpPr>
          <p:cNvPr id="710" name="Shape 710"/>
          <p:cNvSpPr/>
          <p:nvPr/>
        </p:nvSpPr>
        <p:spPr>
          <a:xfrm>
            <a:off x="1287534" y="3037492"/>
            <a:ext cx="1164427" cy="330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11" name="Shape 711"/>
          <p:cNvSpPr/>
          <p:nvPr/>
        </p:nvSpPr>
        <p:spPr>
          <a:xfrm>
            <a:off x="1552374" y="3120868"/>
            <a:ext cx="681899" cy="464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</a:t>
            </a:r>
          </a:p>
        </p:txBody>
      </p:sp>
      <p:pic>
        <p:nvPicPr>
          <p:cNvPr id="712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34" y="1729367"/>
            <a:ext cx="1097569" cy="1097569"/>
          </a:xfrm>
          <a:prstGeom prst="rect">
            <a:avLst/>
          </a:prstGeom>
          <a:ln w="12700">
            <a:miter lim="400000"/>
          </a:ln>
        </p:spPr>
      </p:pic>
      <p:sp>
        <p:nvSpPr>
          <p:cNvPr id="713" name="Shape 713"/>
          <p:cNvSpPr/>
          <p:nvPr/>
        </p:nvSpPr>
        <p:spPr>
          <a:xfrm rot="9971662">
            <a:off x="1382354" y="6785154"/>
            <a:ext cx="644248" cy="677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15545" fill="norm" stroke="1" extrusionOk="0">
                <a:moveTo>
                  <a:pt x="131" y="4284"/>
                </a:moveTo>
                <a:cubicBezTo>
                  <a:pt x="5500" y="-3067"/>
                  <a:pt x="21600" y="-361"/>
                  <a:pt x="21454" y="7867"/>
                </a:cubicBezTo>
                <a:cubicBezTo>
                  <a:pt x="21308" y="16102"/>
                  <a:pt x="5100" y="18533"/>
                  <a:pt x="0" y="11085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>
              <a:defRPr sz="1200"/>
            </a:pPr>
          </a:p>
        </p:txBody>
      </p:sp>
      <p:sp>
        <p:nvSpPr>
          <p:cNvPr id="714" name="Shape 714"/>
          <p:cNvSpPr/>
          <p:nvPr/>
        </p:nvSpPr>
        <p:spPr>
          <a:xfrm>
            <a:off x="2826340" y="6289038"/>
            <a:ext cx="4967563" cy="131917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15" name="Shape 715"/>
          <p:cNvSpPr/>
          <p:nvPr/>
        </p:nvSpPr>
        <p:spPr>
          <a:xfrm>
            <a:off x="3149422" y="2633242"/>
            <a:ext cx="4576069" cy="254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16" name="Shape 716"/>
          <p:cNvSpPr/>
          <p:nvPr/>
        </p:nvSpPr>
        <p:spPr>
          <a:xfrm>
            <a:off x="594311" y="7425352"/>
            <a:ext cx="2230274" cy="83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boucle</a:t>
            </a:r>
          </a:p>
          <a:p>
            <a: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d’événements</a:t>
            </a:r>
          </a:p>
        </p:txBody>
      </p:sp>
      <p:sp>
        <p:nvSpPr>
          <p:cNvPr id="717" name="Shape 717"/>
          <p:cNvSpPr/>
          <p:nvPr/>
        </p:nvSpPr>
        <p:spPr>
          <a:xfrm>
            <a:off x="4870007" y="2683736"/>
            <a:ext cx="1291293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WebApi</a:t>
            </a:r>
          </a:p>
        </p:txBody>
      </p:sp>
      <p:sp>
        <p:nvSpPr>
          <p:cNvPr id="718" name="Shape 718"/>
          <p:cNvSpPr/>
          <p:nvPr/>
        </p:nvSpPr>
        <p:spPr>
          <a:xfrm>
            <a:off x="3374248" y="3330760"/>
            <a:ext cx="4126418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DOM(document)</a:t>
            </a:r>
          </a:p>
        </p:txBody>
      </p:sp>
      <p:sp>
        <p:nvSpPr>
          <p:cNvPr id="719" name="Shape 719"/>
          <p:cNvSpPr/>
          <p:nvPr/>
        </p:nvSpPr>
        <p:spPr>
          <a:xfrm>
            <a:off x="3367105" y="3862014"/>
            <a:ext cx="4140704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Ajax(xmlhttprequest)</a:t>
            </a:r>
          </a:p>
        </p:txBody>
      </p:sp>
      <p:sp>
        <p:nvSpPr>
          <p:cNvPr id="720" name="Shape 720"/>
          <p:cNvSpPr/>
          <p:nvPr/>
        </p:nvSpPr>
        <p:spPr>
          <a:xfrm>
            <a:off x="3367110" y="4391624"/>
            <a:ext cx="4140694" cy="46454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Timeout</a:t>
            </a:r>
          </a:p>
        </p:txBody>
      </p:sp>
      <p:sp>
        <p:nvSpPr>
          <p:cNvPr id="721" name="Shape 721"/>
          <p:cNvSpPr/>
          <p:nvPr/>
        </p:nvSpPr>
        <p:spPr>
          <a:xfrm>
            <a:off x="3280429" y="7665487"/>
            <a:ext cx="4059386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 d’événements</a:t>
            </a:r>
          </a:p>
        </p:txBody>
      </p:sp>
      <p:pic>
        <p:nvPicPr>
          <p:cNvPr id="722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9099885">
            <a:off x="8057138" y="3211091"/>
            <a:ext cx="4664717" cy="76201"/>
          </a:xfrm>
          <a:prstGeom prst="rect">
            <a:avLst/>
          </a:prstGeom>
        </p:spPr>
      </p:pic>
      <p:sp>
        <p:nvSpPr>
          <p:cNvPr id="724" name="Shape 724"/>
          <p:cNvSpPr/>
          <p:nvPr/>
        </p:nvSpPr>
        <p:spPr>
          <a:xfrm>
            <a:off x="8342572" y="5319621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(i)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 (i &lt; 200000)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i++;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console.log(i);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setTimeout(call1, 0, 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call1(0);</a:t>
            </a:r>
          </a:p>
        </p:txBody>
      </p:sp>
      <p:sp>
        <p:nvSpPr>
          <p:cNvPr id="725" name="Shape 725"/>
          <p:cNvSpPr/>
          <p:nvPr/>
        </p:nvSpPr>
        <p:spPr>
          <a:xfrm>
            <a:off x="1393143" y="5793814"/>
            <a:ext cx="960303" cy="421829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main()</a:t>
            </a:r>
          </a:p>
        </p:txBody>
      </p:sp>
      <p:sp>
        <p:nvSpPr>
          <p:cNvPr id="726" name="Shape 726"/>
          <p:cNvSpPr/>
          <p:nvPr/>
        </p:nvSpPr>
        <p:spPr>
          <a:xfrm>
            <a:off x="1386049" y="5294467"/>
            <a:ext cx="960303" cy="42183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call1(0)</a:t>
            </a:r>
          </a:p>
        </p:txBody>
      </p:sp>
      <p:sp>
        <p:nvSpPr>
          <p:cNvPr id="727" name="Shape 727"/>
          <p:cNvSpPr/>
          <p:nvPr/>
        </p:nvSpPr>
        <p:spPr>
          <a:xfrm>
            <a:off x="1393143" y="4795121"/>
            <a:ext cx="960303" cy="421829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console()</a:t>
            </a:r>
          </a:p>
        </p:txBody>
      </p:sp>
      <p:sp>
        <p:nvSpPr>
          <p:cNvPr id="728" name="Shape 728"/>
          <p:cNvSpPr/>
          <p:nvPr/>
        </p:nvSpPr>
        <p:spPr>
          <a:xfrm>
            <a:off x="1389596" y="4313801"/>
            <a:ext cx="960303" cy="42182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timeout()</a:t>
            </a:r>
          </a:p>
        </p:txBody>
      </p:sp>
      <p:sp>
        <p:nvSpPr>
          <p:cNvPr id="729" name="Shape 729"/>
          <p:cNvSpPr/>
          <p:nvPr/>
        </p:nvSpPr>
        <p:spPr>
          <a:xfrm>
            <a:off x="2911244" y="6415595"/>
            <a:ext cx="1319171" cy="106605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on_click</a:t>
            </a:r>
          </a:p>
        </p:txBody>
      </p:sp>
      <p:sp>
        <p:nvSpPr>
          <p:cNvPr id="730" name="Shape 730"/>
          <p:cNvSpPr/>
          <p:nvPr/>
        </p:nvSpPr>
        <p:spPr>
          <a:xfrm>
            <a:off x="4317074" y="6415595"/>
            <a:ext cx="1319170" cy="106605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refresh</a:t>
            </a:r>
          </a:p>
        </p:txBody>
      </p:sp>
      <p:sp>
        <p:nvSpPr>
          <p:cNvPr id="731" name="Shape 731"/>
          <p:cNvSpPr/>
          <p:nvPr/>
        </p:nvSpPr>
        <p:spPr>
          <a:xfrm>
            <a:off x="8342572" y="2162738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(val)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console.log("val --&gt;" + val);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for</a:t>
            </a:r>
            <a:r>
              <a:t> (i = 0; i &lt; 200000; i++)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call1(i);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734" name="Shape 734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5" name="Shape 735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6" name="Shape 736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73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738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739" name="Shape 739"/>
          <p:cNvSpPr/>
          <p:nvPr/>
        </p:nvSpPr>
        <p:spPr>
          <a:xfrm>
            <a:off x="243597" y="2097730"/>
            <a:ext cx="7867614" cy="6596426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40" name="Shape 740"/>
          <p:cNvSpPr/>
          <p:nvPr/>
        </p:nvSpPr>
        <p:spPr>
          <a:xfrm>
            <a:off x="1207153" y="2633242"/>
            <a:ext cx="1325189" cy="378294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741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1280" y="2280655"/>
            <a:ext cx="676935" cy="676936"/>
          </a:xfrm>
          <a:prstGeom prst="rect">
            <a:avLst/>
          </a:prstGeom>
          <a:ln w="12700">
            <a:miter lim="400000"/>
          </a:ln>
        </p:spPr>
      </p:pic>
      <p:sp>
        <p:nvSpPr>
          <p:cNvPr id="742" name="Shape 742"/>
          <p:cNvSpPr/>
          <p:nvPr/>
        </p:nvSpPr>
        <p:spPr>
          <a:xfrm>
            <a:off x="1287534" y="3037492"/>
            <a:ext cx="1164427" cy="330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43" name="Shape 743"/>
          <p:cNvSpPr/>
          <p:nvPr/>
        </p:nvSpPr>
        <p:spPr>
          <a:xfrm>
            <a:off x="1552374" y="3120868"/>
            <a:ext cx="681899" cy="464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</a:t>
            </a:r>
          </a:p>
        </p:txBody>
      </p:sp>
      <p:pic>
        <p:nvPicPr>
          <p:cNvPr id="744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34" y="1729367"/>
            <a:ext cx="1097569" cy="1097569"/>
          </a:xfrm>
          <a:prstGeom prst="rect">
            <a:avLst/>
          </a:prstGeom>
          <a:ln w="12700">
            <a:miter lim="400000"/>
          </a:ln>
        </p:spPr>
      </p:pic>
      <p:sp>
        <p:nvSpPr>
          <p:cNvPr id="745" name="Shape 745"/>
          <p:cNvSpPr/>
          <p:nvPr/>
        </p:nvSpPr>
        <p:spPr>
          <a:xfrm rot="9971662">
            <a:off x="1382354" y="6785154"/>
            <a:ext cx="644248" cy="677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15545" fill="norm" stroke="1" extrusionOk="0">
                <a:moveTo>
                  <a:pt x="131" y="4284"/>
                </a:moveTo>
                <a:cubicBezTo>
                  <a:pt x="5500" y="-3067"/>
                  <a:pt x="21600" y="-361"/>
                  <a:pt x="21454" y="7867"/>
                </a:cubicBezTo>
                <a:cubicBezTo>
                  <a:pt x="21308" y="16102"/>
                  <a:pt x="5100" y="18533"/>
                  <a:pt x="0" y="11085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>
              <a:defRPr sz="1200"/>
            </a:pPr>
          </a:p>
        </p:txBody>
      </p:sp>
      <p:sp>
        <p:nvSpPr>
          <p:cNvPr id="746" name="Shape 746"/>
          <p:cNvSpPr/>
          <p:nvPr/>
        </p:nvSpPr>
        <p:spPr>
          <a:xfrm>
            <a:off x="2826340" y="6289038"/>
            <a:ext cx="4967563" cy="131917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47" name="Shape 747"/>
          <p:cNvSpPr/>
          <p:nvPr/>
        </p:nvSpPr>
        <p:spPr>
          <a:xfrm>
            <a:off x="3149422" y="2633242"/>
            <a:ext cx="4576069" cy="254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48" name="Shape 748"/>
          <p:cNvSpPr/>
          <p:nvPr/>
        </p:nvSpPr>
        <p:spPr>
          <a:xfrm>
            <a:off x="594311" y="7425352"/>
            <a:ext cx="2230274" cy="83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boucle</a:t>
            </a:r>
          </a:p>
          <a:p>
            <a: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d’événements</a:t>
            </a:r>
          </a:p>
        </p:txBody>
      </p:sp>
      <p:sp>
        <p:nvSpPr>
          <p:cNvPr id="749" name="Shape 749"/>
          <p:cNvSpPr/>
          <p:nvPr/>
        </p:nvSpPr>
        <p:spPr>
          <a:xfrm>
            <a:off x="4870007" y="2683736"/>
            <a:ext cx="1291293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WebApi</a:t>
            </a:r>
          </a:p>
        </p:txBody>
      </p:sp>
      <p:sp>
        <p:nvSpPr>
          <p:cNvPr id="750" name="Shape 750"/>
          <p:cNvSpPr/>
          <p:nvPr/>
        </p:nvSpPr>
        <p:spPr>
          <a:xfrm>
            <a:off x="3374248" y="3330760"/>
            <a:ext cx="4126418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DOM(document)</a:t>
            </a:r>
          </a:p>
        </p:txBody>
      </p:sp>
      <p:sp>
        <p:nvSpPr>
          <p:cNvPr id="751" name="Shape 751"/>
          <p:cNvSpPr/>
          <p:nvPr/>
        </p:nvSpPr>
        <p:spPr>
          <a:xfrm>
            <a:off x="3367105" y="3862014"/>
            <a:ext cx="4140704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Ajax(xmlhttprequest)</a:t>
            </a:r>
          </a:p>
        </p:txBody>
      </p:sp>
      <p:sp>
        <p:nvSpPr>
          <p:cNvPr id="752" name="Shape 752"/>
          <p:cNvSpPr/>
          <p:nvPr/>
        </p:nvSpPr>
        <p:spPr>
          <a:xfrm>
            <a:off x="3367110" y="4391624"/>
            <a:ext cx="4140694" cy="46454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Timeout</a:t>
            </a:r>
          </a:p>
        </p:txBody>
      </p:sp>
      <p:sp>
        <p:nvSpPr>
          <p:cNvPr id="753" name="Shape 753"/>
          <p:cNvSpPr/>
          <p:nvPr/>
        </p:nvSpPr>
        <p:spPr>
          <a:xfrm>
            <a:off x="3280429" y="7665487"/>
            <a:ext cx="4059386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 d’événements</a:t>
            </a:r>
          </a:p>
        </p:txBody>
      </p:sp>
      <p:pic>
        <p:nvPicPr>
          <p:cNvPr id="754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9099885">
            <a:off x="8057138" y="3211091"/>
            <a:ext cx="4664717" cy="76201"/>
          </a:xfrm>
          <a:prstGeom prst="rect">
            <a:avLst/>
          </a:prstGeom>
        </p:spPr>
      </p:pic>
      <p:sp>
        <p:nvSpPr>
          <p:cNvPr id="756" name="Shape 756"/>
          <p:cNvSpPr/>
          <p:nvPr/>
        </p:nvSpPr>
        <p:spPr>
          <a:xfrm>
            <a:off x="2911244" y="6415595"/>
            <a:ext cx="1319171" cy="106605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on_click</a:t>
            </a:r>
          </a:p>
        </p:txBody>
      </p:sp>
      <p:sp>
        <p:nvSpPr>
          <p:cNvPr id="757" name="Shape 757"/>
          <p:cNvSpPr/>
          <p:nvPr/>
        </p:nvSpPr>
        <p:spPr>
          <a:xfrm>
            <a:off x="4317074" y="6415595"/>
            <a:ext cx="1319170" cy="106605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refresh</a:t>
            </a:r>
          </a:p>
        </p:txBody>
      </p:sp>
      <p:sp>
        <p:nvSpPr>
          <p:cNvPr id="758" name="Shape 758"/>
          <p:cNvSpPr/>
          <p:nvPr/>
        </p:nvSpPr>
        <p:spPr>
          <a:xfrm>
            <a:off x="5710203" y="6418005"/>
            <a:ext cx="1319171" cy="1066058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call1(1)</a:t>
            </a:r>
          </a:p>
        </p:txBody>
      </p:sp>
      <p:sp>
        <p:nvSpPr>
          <p:cNvPr id="759" name="Shape 759"/>
          <p:cNvSpPr/>
          <p:nvPr/>
        </p:nvSpPr>
        <p:spPr>
          <a:xfrm>
            <a:off x="8342572" y="5319621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(i)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 (i &lt; 200000)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i++;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console.log(i);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setTimeout(call1, 0, 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call1(0);</a:t>
            </a:r>
          </a:p>
        </p:txBody>
      </p:sp>
      <p:sp>
        <p:nvSpPr>
          <p:cNvPr id="760" name="Shape 760"/>
          <p:cNvSpPr/>
          <p:nvPr/>
        </p:nvSpPr>
        <p:spPr>
          <a:xfrm>
            <a:off x="8342572" y="2162738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(val)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console.log("val --&gt;" + val);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for</a:t>
            </a:r>
            <a:r>
              <a:t> (i = 0; i &lt; 200000; i++)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call1(i);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763" name="Shape 763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4" name="Shape 764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5" name="Shape 765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76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767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768" name="Shape 768"/>
          <p:cNvSpPr/>
          <p:nvPr/>
        </p:nvSpPr>
        <p:spPr>
          <a:xfrm>
            <a:off x="243597" y="2097730"/>
            <a:ext cx="7867614" cy="6596426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69" name="Shape 769"/>
          <p:cNvSpPr/>
          <p:nvPr/>
        </p:nvSpPr>
        <p:spPr>
          <a:xfrm>
            <a:off x="1207153" y="2633242"/>
            <a:ext cx="1325189" cy="378294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770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1280" y="2280655"/>
            <a:ext cx="676935" cy="676936"/>
          </a:xfrm>
          <a:prstGeom prst="rect">
            <a:avLst/>
          </a:prstGeom>
          <a:ln w="12700">
            <a:miter lim="400000"/>
          </a:ln>
        </p:spPr>
      </p:pic>
      <p:sp>
        <p:nvSpPr>
          <p:cNvPr id="771" name="Shape 771"/>
          <p:cNvSpPr/>
          <p:nvPr/>
        </p:nvSpPr>
        <p:spPr>
          <a:xfrm>
            <a:off x="1287534" y="3037492"/>
            <a:ext cx="1164427" cy="330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72" name="Shape 772"/>
          <p:cNvSpPr/>
          <p:nvPr/>
        </p:nvSpPr>
        <p:spPr>
          <a:xfrm>
            <a:off x="1552374" y="3120868"/>
            <a:ext cx="681899" cy="464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</a:t>
            </a:r>
          </a:p>
        </p:txBody>
      </p:sp>
      <p:pic>
        <p:nvPicPr>
          <p:cNvPr id="773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34" y="1729367"/>
            <a:ext cx="1097569" cy="1097569"/>
          </a:xfrm>
          <a:prstGeom prst="rect">
            <a:avLst/>
          </a:prstGeom>
          <a:ln w="12700">
            <a:miter lim="400000"/>
          </a:ln>
        </p:spPr>
      </p:pic>
      <p:sp>
        <p:nvSpPr>
          <p:cNvPr id="774" name="Shape 774"/>
          <p:cNvSpPr/>
          <p:nvPr/>
        </p:nvSpPr>
        <p:spPr>
          <a:xfrm rot="9971662">
            <a:off x="1382354" y="6785154"/>
            <a:ext cx="644248" cy="677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15545" fill="norm" stroke="1" extrusionOk="0">
                <a:moveTo>
                  <a:pt x="131" y="4284"/>
                </a:moveTo>
                <a:cubicBezTo>
                  <a:pt x="5500" y="-3067"/>
                  <a:pt x="21600" y="-361"/>
                  <a:pt x="21454" y="7867"/>
                </a:cubicBezTo>
                <a:cubicBezTo>
                  <a:pt x="21308" y="16102"/>
                  <a:pt x="5100" y="18533"/>
                  <a:pt x="0" y="11085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>
              <a:defRPr sz="1200"/>
            </a:pPr>
          </a:p>
        </p:txBody>
      </p:sp>
      <p:sp>
        <p:nvSpPr>
          <p:cNvPr id="775" name="Shape 775"/>
          <p:cNvSpPr/>
          <p:nvPr/>
        </p:nvSpPr>
        <p:spPr>
          <a:xfrm>
            <a:off x="2826340" y="6289038"/>
            <a:ext cx="4967563" cy="131917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76" name="Shape 776"/>
          <p:cNvSpPr/>
          <p:nvPr/>
        </p:nvSpPr>
        <p:spPr>
          <a:xfrm>
            <a:off x="3149422" y="2633242"/>
            <a:ext cx="4576069" cy="254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77" name="Shape 777"/>
          <p:cNvSpPr/>
          <p:nvPr/>
        </p:nvSpPr>
        <p:spPr>
          <a:xfrm>
            <a:off x="594311" y="7425352"/>
            <a:ext cx="2230274" cy="83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boucle</a:t>
            </a:r>
          </a:p>
          <a:p>
            <a: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d’événements</a:t>
            </a:r>
          </a:p>
        </p:txBody>
      </p:sp>
      <p:sp>
        <p:nvSpPr>
          <p:cNvPr id="778" name="Shape 778"/>
          <p:cNvSpPr/>
          <p:nvPr/>
        </p:nvSpPr>
        <p:spPr>
          <a:xfrm>
            <a:off x="4870007" y="2683736"/>
            <a:ext cx="1291293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WebApi</a:t>
            </a:r>
          </a:p>
        </p:txBody>
      </p:sp>
      <p:sp>
        <p:nvSpPr>
          <p:cNvPr id="779" name="Shape 779"/>
          <p:cNvSpPr/>
          <p:nvPr/>
        </p:nvSpPr>
        <p:spPr>
          <a:xfrm>
            <a:off x="3374248" y="3330760"/>
            <a:ext cx="4126418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DOM(document)</a:t>
            </a:r>
          </a:p>
        </p:txBody>
      </p:sp>
      <p:sp>
        <p:nvSpPr>
          <p:cNvPr id="780" name="Shape 780"/>
          <p:cNvSpPr/>
          <p:nvPr/>
        </p:nvSpPr>
        <p:spPr>
          <a:xfrm>
            <a:off x="3367105" y="3862014"/>
            <a:ext cx="4140704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Ajax(xmlhttprequest)</a:t>
            </a:r>
          </a:p>
        </p:txBody>
      </p:sp>
      <p:sp>
        <p:nvSpPr>
          <p:cNvPr id="781" name="Shape 781"/>
          <p:cNvSpPr/>
          <p:nvPr/>
        </p:nvSpPr>
        <p:spPr>
          <a:xfrm>
            <a:off x="3367110" y="4391624"/>
            <a:ext cx="4140694" cy="46454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Timeout</a:t>
            </a:r>
          </a:p>
        </p:txBody>
      </p:sp>
      <p:sp>
        <p:nvSpPr>
          <p:cNvPr id="782" name="Shape 782"/>
          <p:cNvSpPr/>
          <p:nvPr/>
        </p:nvSpPr>
        <p:spPr>
          <a:xfrm>
            <a:off x="3280429" y="7665487"/>
            <a:ext cx="4059386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 d’événements</a:t>
            </a:r>
          </a:p>
        </p:txBody>
      </p:sp>
      <p:pic>
        <p:nvPicPr>
          <p:cNvPr id="783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9099885">
            <a:off x="8057138" y="3211091"/>
            <a:ext cx="4664717" cy="76201"/>
          </a:xfrm>
          <a:prstGeom prst="rect">
            <a:avLst/>
          </a:prstGeom>
        </p:spPr>
      </p:pic>
      <p:sp>
        <p:nvSpPr>
          <p:cNvPr id="785" name="Shape 785"/>
          <p:cNvSpPr/>
          <p:nvPr/>
        </p:nvSpPr>
        <p:spPr>
          <a:xfrm>
            <a:off x="1345803" y="5802147"/>
            <a:ext cx="1047889" cy="438237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/>
            </a:lvl1pPr>
          </a:lstStyle>
          <a:p>
            <a:pPr/>
            <a:r>
              <a:t>on_click</a:t>
            </a:r>
          </a:p>
        </p:txBody>
      </p:sp>
      <p:sp>
        <p:nvSpPr>
          <p:cNvPr id="786" name="Shape 786"/>
          <p:cNvSpPr/>
          <p:nvPr/>
        </p:nvSpPr>
        <p:spPr>
          <a:xfrm>
            <a:off x="2954560" y="6414390"/>
            <a:ext cx="1319171" cy="106605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refresh</a:t>
            </a:r>
          </a:p>
        </p:txBody>
      </p:sp>
      <p:sp>
        <p:nvSpPr>
          <p:cNvPr id="787" name="Shape 787"/>
          <p:cNvSpPr/>
          <p:nvPr/>
        </p:nvSpPr>
        <p:spPr>
          <a:xfrm>
            <a:off x="4347690" y="6416800"/>
            <a:ext cx="1319171" cy="106605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call1(1)</a:t>
            </a:r>
          </a:p>
        </p:txBody>
      </p:sp>
      <p:sp>
        <p:nvSpPr>
          <p:cNvPr id="788" name="Shape 788"/>
          <p:cNvSpPr/>
          <p:nvPr/>
        </p:nvSpPr>
        <p:spPr>
          <a:xfrm>
            <a:off x="8342572" y="5319621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(i)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 (i &lt; 200000)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i++;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console.log(i);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setTimeout(call1, 0, 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call1(0);</a:t>
            </a:r>
          </a:p>
        </p:txBody>
      </p:sp>
      <p:sp>
        <p:nvSpPr>
          <p:cNvPr id="789" name="Shape 789"/>
          <p:cNvSpPr/>
          <p:nvPr/>
        </p:nvSpPr>
        <p:spPr>
          <a:xfrm>
            <a:off x="8342572" y="2162738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(val)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console.log("val --&gt;" + val);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for</a:t>
            </a:r>
            <a:r>
              <a:t> (i = 0; i &lt; 200000; i++)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call1(i);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792" name="Shape 792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3" name="Shape 793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4" name="Shape 794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79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796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797" name="Shape 797"/>
          <p:cNvSpPr/>
          <p:nvPr/>
        </p:nvSpPr>
        <p:spPr>
          <a:xfrm>
            <a:off x="243597" y="2097730"/>
            <a:ext cx="7867614" cy="6596426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98" name="Shape 798"/>
          <p:cNvSpPr/>
          <p:nvPr/>
        </p:nvSpPr>
        <p:spPr>
          <a:xfrm>
            <a:off x="1207153" y="2633242"/>
            <a:ext cx="1325189" cy="378294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79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1280" y="2280655"/>
            <a:ext cx="676935" cy="676936"/>
          </a:xfrm>
          <a:prstGeom prst="rect">
            <a:avLst/>
          </a:prstGeom>
          <a:ln w="12700">
            <a:miter lim="400000"/>
          </a:ln>
        </p:spPr>
      </p:pic>
      <p:sp>
        <p:nvSpPr>
          <p:cNvPr id="800" name="Shape 800"/>
          <p:cNvSpPr/>
          <p:nvPr/>
        </p:nvSpPr>
        <p:spPr>
          <a:xfrm>
            <a:off x="1287534" y="3037492"/>
            <a:ext cx="1164427" cy="330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01" name="Shape 801"/>
          <p:cNvSpPr/>
          <p:nvPr/>
        </p:nvSpPr>
        <p:spPr>
          <a:xfrm>
            <a:off x="1552374" y="3120868"/>
            <a:ext cx="681899" cy="464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</a:t>
            </a:r>
          </a:p>
        </p:txBody>
      </p:sp>
      <p:pic>
        <p:nvPicPr>
          <p:cNvPr id="802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34" y="1729367"/>
            <a:ext cx="1097569" cy="1097569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Shape 803"/>
          <p:cNvSpPr/>
          <p:nvPr/>
        </p:nvSpPr>
        <p:spPr>
          <a:xfrm rot="9971662">
            <a:off x="1382354" y="6785154"/>
            <a:ext cx="644248" cy="677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15545" fill="norm" stroke="1" extrusionOk="0">
                <a:moveTo>
                  <a:pt x="131" y="4284"/>
                </a:moveTo>
                <a:cubicBezTo>
                  <a:pt x="5500" y="-3067"/>
                  <a:pt x="21600" y="-361"/>
                  <a:pt x="21454" y="7867"/>
                </a:cubicBezTo>
                <a:cubicBezTo>
                  <a:pt x="21308" y="16102"/>
                  <a:pt x="5100" y="18533"/>
                  <a:pt x="0" y="11085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>
              <a:defRPr sz="1200"/>
            </a:pPr>
          </a:p>
        </p:txBody>
      </p:sp>
      <p:sp>
        <p:nvSpPr>
          <p:cNvPr id="804" name="Shape 804"/>
          <p:cNvSpPr/>
          <p:nvPr/>
        </p:nvSpPr>
        <p:spPr>
          <a:xfrm>
            <a:off x="2826340" y="6289038"/>
            <a:ext cx="4967563" cy="131917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05" name="Shape 805"/>
          <p:cNvSpPr/>
          <p:nvPr/>
        </p:nvSpPr>
        <p:spPr>
          <a:xfrm>
            <a:off x="3149422" y="2633242"/>
            <a:ext cx="4576069" cy="254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06" name="Shape 806"/>
          <p:cNvSpPr/>
          <p:nvPr/>
        </p:nvSpPr>
        <p:spPr>
          <a:xfrm>
            <a:off x="594311" y="7425352"/>
            <a:ext cx="2230274" cy="83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boucle</a:t>
            </a:r>
          </a:p>
          <a:p>
            <a: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d’événements</a:t>
            </a:r>
          </a:p>
        </p:txBody>
      </p:sp>
      <p:sp>
        <p:nvSpPr>
          <p:cNvPr id="807" name="Shape 807"/>
          <p:cNvSpPr/>
          <p:nvPr/>
        </p:nvSpPr>
        <p:spPr>
          <a:xfrm>
            <a:off x="4870007" y="2683736"/>
            <a:ext cx="1291293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WebApi</a:t>
            </a:r>
          </a:p>
        </p:txBody>
      </p:sp>
      <p:sp>
        <p:nvSpPr>
          <p:cNvPr id="808" name="Shape 808"/>
          <p:cNvSpPr/>
          <p:nvPr/>
        </p:nvSpPr>
        <p:spPr>
          <a:xfrm>
            <a:off x="3374248" y="3330760"/>
            <a:ext cx="4126418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DOM(document)</a:t>
            </a:r>
          </a:p>
        </p:txBody>
      </p:sp>
      <p:sp>
        <p:nvSpPr>
          <p:cNvPr id="809" name="Shape 809"/>
          <p:cNvSpPr/>
          <p:nvPr/>
        </p:nvSpPr>
        <p:spPr>
          <a:xfrm>
            <a:off x="3367105" y="3862014"/>
            <a:ext cx="4140704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Ajax(xmlhttprequest)</a:t>
            </a:r>
          </a:p>
        </p:txBody>
      </p:sp>
      <p:sp>
        <p:nvSpPr>
          <p:cNvPr id="810" name="Shape 810"/>
          <p:cNvSpPr/>
          <p:nvPr/>
        </p:nvSpPr>
        <p:spPr>
          <a:xfrm>
            <a:off x="3367110" y="4391624"/>
            <a:ext cx="4140694" cy="46454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Timeout</a:t>
            </a:r>
          </a:p>
        </p:txBody>
      </p:sp>
      <p:sp>
        <p:nvSpPr>
          <p:cNvPr id="811" name="Shape 811"/>
          <p:cNvSpPr/>
          <p:nvPr/>
        </p:nvSpPr>
        <p:spPr>
          <a:xfrm>
            <a:off x="3280429" y="7665487"/>
            <a:ext cx="4059386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 d’événements</a:t>
            </a:r>
          </a:p>
        </p:txBody>
      </p:sp>
      <p:pic>
        <p:nvPicPr>
          <p:cNvPr id="812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9099885">
            <a:off x="8057138" y="3211091"/>
            <a:ext cx="4664717" cy="76201"/>
          </a:xfrm>
          <a:prstGeom prst="rect">
            <a:avLst/>
          </a:prstGeom>
        </p:spPr>
      </p:pic>
      <p:sp>
        <p:nvSpPr>
          <p:cNvPr id="814" name="Shape 814"/>
          <p:cNvSpPr/>
          <p:nvPr/>
        </p:nvSpPr>
        <p:spPr>
          <a:xfrm>
            <a:off x="1360130" y="5811877"/>
            <a:ext cx="1019235" cy="443036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refresh</a:t>
            </a:r>
          </a:p>
        </p:txBody>
      </p:sp>
      <p:sp>
        <p:nvSpPr>
          <p:cNvPr id="815" name="Shape 815"/>
          <p:cNvSpPr/>
          <p:nvPr/>
        </p:nvSpPr>
        <p:spPr>
          <a:xfrm>
            <a:off x="2931886" y="6430705"/>
            <a:ext cx="1319171" cy="106605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call1(1)</a:t>
            </a:r>
          </a:p>
        </p:txBody>
      </p:sp>
      <p:sp>
        <p:nvSpPr>
          <p:cNvPr id="816" name="Shape 816"/>
          <p:cNvSpPr/>
          <p:nvPr/>
        </p:nvSpPr>
        <p:spPr>
          <a:xfrm>
            <a:off x="8342572" y="5319621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(i)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 (i &lt; 200000)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i++;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console.log(i);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setTimeout(call1, 0, 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call1(0);</a:t>
            </a:r>
          </a:p>
        </p:txBody>
      </p:sp>
      <p:sp>
        <p:nvSpPr>
          <p:cNvPr id="817" name="Shape 817"/>
          <p:cNvSpPr/>
          <p:nvPr/>
        </p:nvSpPr>
        <p:spPr>
          <a:xfrm>
            <a:off x="8342572" y="2162738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(val)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console.log("val --&gt;" + val);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for</a:t>
            </a:r>
            <a:r>
              <a:t> (i = 0; i &lt; 200000; i++)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call1(i);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Strange Things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&gt; console.log("5")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&gt; i = 10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&gt; i = function (a) { console.log("hello\nbye\n") }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&gt; i(10)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&gt; i()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&gt; 1 == true // true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&gt; 1 === true // false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&gt; { size: 10, name: "Stéphane", age: "25"} // This is an object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&gt; a.size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820" name="Shape 820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21" name="Shape 821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22" name="Shape 822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82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824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825" name="Shape 825"/>
          <p:cNvSpPr/>
          <p:nvPr/>
        </p:nvSpPr>
        <p:spPr>
          <a:xfrm>
            <a:off x="243597" y="2097730"/>
            <a:ext cx="7867614" cy="6596426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26" name="Shape 826"/>
          <p:cNvSpPr/>
          <p:nvPr/>
        </p:nvSpPr>
        <p:spPr>
          <a:xfrm>
            <a:off x="1207153" y="2633242"/>
            <a:ext cx="1325189" cy="378294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827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1280" y="2280655"/>
            <a:ext cx="676935" cy="676936"/>
          </a:xfrm>
          <a:prstGeom prst="rect">
            <a:avLst/>
          </a:prstGeom>
          <a:ln w="12700">
            <a:miter lim="400000"/>
          </a:ln>
        </p:spPr>
      </p:pic>
      <p:sp>
        <p:nvSpPr>
          <p:cNvPr id="828" name="Shape 828"/>
          <p:cNvSpPr/>
          <p:nvPr/>
        </p:nvSpPr>
        <p:spPr>
          <a:xfrm>
            <a:off x="1287534" y="3037492"/>
            <a:ext cx="1164427" cy="330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29" name="Shape 829"/>
          <p:cNvSpPr/>
          <p:nvPr/>
        </p:nvSpPr>
        <p:spPr>
          <a:xfrm>
            <a:off x="1552374" y="3120868"/>
            <a:ext cx="681899" cy="464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</a:t>
            </a:r>
          </a:p>
        </p:txBody>
      </p:sp>
      <p:pic>
        <p:nvPicPr>
          <p:cNvPr id="830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34" y="1729367"/>
            <a:ext cx="1097569" cy="1097569"/>
          </a:xfrm>
          <a:prstGeom prst="rect">
            <a:avLst/>
          </a:prstGeom>
          <a:ln w="12700">
            <a:miter lim="400000"/>
          </a:ln>
        </p:spPr>
      </p:pic>
      <p:sp>
        <p:nvSpPr>
          <p:cNvPr id="831" name="Shape 831"/>
          <p:cNvSpPr/>
          <p:nvPr/>
        </p:nvSpPr>
        <p:spPr>
          <a:xfrm rot="9971662">
            <a:off x="1382354" y="6785154"/>
            <a:ext cx="644248" cy="677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15545" fill="norm" stroke="1" extrusionOk="0">
                <a:moveTo>
                  <a:pt x="131" y="4284"/>
                </a:moveTo>
                <a:cubicBezTo>
                  <a:pt x="5500" y="-3067"/>
                  <a:pt x="21600" y="-361"/>
                  <a:pt x="21454" y="7867"/>
                </a:cubicBezTo>
                <a:cubicBezTo>
                  <a:pt x="21308" y="16102"/>
                  <a:pt x="5100" y="18533"/>
                  <a:pt x="0" y="11085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>
              <a:defRPr sz="1200"/>
            </a:pPr>
          </a:p>
        </p:txBody>
      </p:sp>
      <p:sp>
        <p:nvSpPr>
          <p:cNvPr id="832" name="Shape 832"/>
          <p:cNvSpPr/>
          <p:nvPr/>
        </p:nvSpPr>
        <p:spPr>
          <a:xfrm>
            <a:off x="2826340" y="6289038"/>
            <a:ext cx="4967563" cy="131917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33" name="Shape 833"/>
          <p:cNvSpPr/>
          <p:nvPr/>
        </p:nvSpPr>
        <p:spPr>
          <a:xfrm>
            <a:off x="3149422" y="2633242"/>
            <a:ext cx="4576069" cy="254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34" name="Shape 834"/>
          <p:cNvSpPr/>
          <p:nvPr/>
        </p:nvSpPr>
        <p:spPr>
          <a:xfrm>
            <a:off x="594311" y="7425352"/>
            <a:ext cx="2230274" cy="83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boucle</a:t>
            </a:r>
          </a:p>
          <a:p>
            <a: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d’événements</a:t>
            </a:r>
          </a:p>
        </p:txBody>
      </p:sp>
      <p:sp>
        <p:nvSpPr>
          <p:cNvPr id="835" name="Shape 835"/>
          <p:cNvSpPr/>
          <p:nvPr/>
        </p:nvSpPr>
        <p:spPr>
          <a:xfrm>
            <a:off x="4870007" y="2683736"/>
            <a:ext cx="1291293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WebApi</a:t>
            </a:r>
          </a:p>
        </p:txBody>
      </p:sp>
      <p:sp>
        <p:nvSpPr>
          <p:cNvPr id="836" name="Shape 836"/>
          <p:cNvSpPr/>
          <p:nvPr/>
        </p:nvSpPr>
        <p:spPr>
          <a:xfrm>
            <a:off x="3374248" y="3330760"/>
            <a:ext cx="4126418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DOM(document)</a:t>
            </a:r>
          </a:p>
        </p:txBody>
      </p:sp>
      <p:sp>
        <p:nvSpPr>
          <p:cNvPr id="837" name="Shape 837"/>
          <p:cNvSpPr/>
          <p:nvPr/>
        </p:nvSpPr>
        <p:spPr>
          <a:xfrm>
            <a:off x="3367105" y="3862014"/>
            <a:ext cx="4140704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Ajax(xmlhttprequest)</a:t>
            </a:r>
          </a:p>
        </p:txBody>
      </p:sp>
      <p:sp>
        <p:nvSpPr>
          <p:cNvPr id="838" name="Shape 838"/>
          <p:cNvSpPr/>
          <p:nvPr/>
        </p:nvSpPr>
        <p:spPr>
          <a:xfrm>
            <a:off x="3367110" y="4391624"/>
            <a:ext cx="4140694" cy="46454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Timeout</a:t>
            </a:r>
          </a:p>
        </p:txBody>
      </p:sp>
      <p:sp>
        <p:nvSpPr>
          <p:cNvPr id="839" name="Shape 839"/>
          <p:cNvSpPr/>
          <p:nvPr/>
        </p:nvSpPr>
        <p:spPr>
          <a:xfrm>
            <a:off x="3280429" y="7665487"/>
            <a:ext cx="4059386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 d’événements</a:t>
            </a:r>
          </a:p>
        </p:txBody>
      </p:sp>
      <p:pic>
        <p:nvPicPr>
          <p:cNvPr id="840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9099885">
            <a:off x="8057138" y="3211091"/>
            <a:ext cx="4664717" cy="76201"/>
          </a:xfrm>
          <a:prstGeom prst="rect">
            <a:avLst/>
          </a:prstGeom>
        </p:spPr>
      </p:pic>
      <p:sp>
        <p:nvSpPr>
          <p:cNvPr id="842" name="Shape 842"/>
          <p:cNvSpPr/>
          <p:nvPr/>
        </p:nvSpPr>
        <p:spPr>
          <a:xfrm>
            <a:off x="8342572" y="5319621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function call1 (i)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 (i &lt; 200000)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i++;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console.log(i);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setTimeout(call1, 0, 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call1(0);</a:t>
            </a:r>
          </a:p>
        </p:txBody>
      </p:sp>
      <p:sp>
        <p:nvSpPr>
          <p:cNvPr id="843" name="Shape 843"/>
          <p:cNvSpPr/>
          <p:nvPr/>
        </p:nvSpPr>
        <p:spPr>
          <a:xfrm>
            <a:off x="1347262" y="5814277"/>
            <a:ext cx="1044971" cy="447230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/>
            </a:lvl1pPr>
          </a:lstStyle>
          <a:p>
            <a:pPr/>
            <a:r>
              <a:t>call1(1)</a:t>
            </a:r>
          </a:p>
        </p:txBody>
      </p:sp>
      <p:sp>
        <p:nvSpPr>
          <p:cNvPr id="844" name="Shape 844"/>
          <p:cNvSpPr/>
          <p:nvPr/>
        </p:nvSpPr>
        <p:spPr>
          <a:xfrm>
            <a:off x="8342572" y="2162738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(val)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console.log("val --&gt;" + val);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for</a:t>
            </a:r>
            <a:r>
              <a:t> (i = 0; i &lt; 200000; i++)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call1(i);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847" name="Shape 847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48" name="Shape 848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49" name="Shape 849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85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852" name="Shape 852"/>
          <p:cNvSpPr/>
          <p:nvPr/>
        </p:nvSpPr>
        <p:spPr>
          <a:xfrm>
            <a:off x="243597" y="2097730"/>
            <a:ext cx="7867614" cy="6596426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53" name="Shape 853"/>
          <p:cNvSpPr/>
          <p:nvPr/>
        </p:nvSpPr>
        <p:spPr>
          <a:xfrm>
            <a:off x="1207153" y="2633242"/>
            <a:ext cx="1325189" cy="378294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854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1280" y="2280655"/>
            <a:ext cx="676935" cy="676936"/>
          </a:xfrm>
          <a:prstGeom prst="rect">
            <a:avLst/>
          </a:prstGeom>
          <a:ln w="12700">
            <a:miter lim="400000"/>
          </a:ln>
        </p:spPr>
      </p:pic>
      <p:sp>
        <p:nvSpPr>
          <p:cNvPr id="855" name="Shape 855"/>
          <p:cNvSpPr/>
          <p:nvPr/>
        </p:nvSpPr>
        <p:spPr>
          <a:xfrm>
            <a:off x="1287534" y="3037492"/>
            <a:ext cx="1164427" cy="330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56" name="Shape 856"/>
          <p:cNvSpPr/>
          <p:nvPr/>
        </p:nvSpPr>
        <p:spPr>
          <a:xfrm>
            <a:off x="1552374" y="3120868"/>
            <a:ext cx="681899" cy="464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</a:t>
            </a:r>
          </a:p>
        </p:txBody>
      </p:sp>
      <p:pic>
        <p:nvPicPr>
          <p:cNvPr id="857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34" y="1729367"/>
            <a:ext cx="1097569" cy="1097569"/>
          </a:xfrm>
          <a:prstGeom prst="rect">
            <a:avLst/>
          </a:prstGeom>
          <a:ln w="12700">
            <a:miter lim="400000"/>
          </a:ln>
        </p:spPr>
      </p:pic>
      <p:sp>
        <p:nvSpPr>
          <p:cNvPr id="858" name="Shape 858"/>
          <p:cNvSpPr/>
          <p:nvPr/>
        </p:nvSpPr>
        <p:spPr>
          <a:xfrm rot="9971662">
            <a:off x="1382354" y="6785154"/>
            <a:ext cx="644248" cy="677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15545" fill="norm" stroke="1" extrusionOk="0">
                <a:moveTo>
                  <a:pt x="131" y="4284"/>
                </a:moveTo>
                <a:cubicBezTo>
                  <a:pt x="5500" y="-3067"/>
                  <a:pt x="21600" y="-361"/>
                  <a:pt x="21454" y="7867"/>
                </a:cubicBezTo>
                <a:cubicBezTo>
                  <a:pt x="21308" y="16102"/>
                  <a:pt x="5100" y="18533"/>
                  <a:pt x="0" y="11085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>
              <a:defRPr sz="1200"/>
            </a:pPr>
          </a:p>
        </p:txBody>
      </p:sp>
      <p:sp>
        <p:nvSpPr>
          <p:cNvPr id="859" name="Shape 859"/>
          <p:cNvSpPr/>
          <p:nvPr/>
        </p:nvSpPr>
        <p:spPr>
          <a:xfrm>
            <a:off x="2826340" y="6289038"/>
            <a:ext cx="4967563" cy="131917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60" name="Shape 860"/>
          <p:cNvSpPr/>
          <p:nvPr/>
        </p:nvSpPr>
        <p:spPr>
          <a:xfrm>
            <a:off x="3149422" y="2633242"/>
            <a:ext cx="4576069" cy="254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61" name="Shape 861"/>
          <p:cNvSpPr/>
          <p:nvPr/>
        </p:nvSpPr>
        <p:spPr>
          <a:xfrm>
            <a:off x="594311" y="7425352"/>
            <a:ext cx="2230274" cy="83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boucle</a:t>
            </a:r>
          </a:p>
          <a:p>
            <a: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d’événements</a:t>
            </a:r>
          </a:p>
        </p:txBody>
      </p:sp>
      <p:sp>
        <p:nvSpPr>
          <p:cNvPr id="862" name="Shape 862"/>
          <p:cNvSpPr/>
          <p:nvPr/>
        </p:nvSpPr>
        <p:spPr>
          <a:xfrm>
            <a:off x="4870007" y="2683736"/>
            <a:ext cx="1291293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WebApi</a:t>
            </a:r>
          </a:p>
        </p:txBody>
      </p:sp>
      <p:sp>
        <p:nvSpPr>
          <p:cNvPr id="863" name="Shape 863"/>
          <p:cNvSpPr/>
          <p:nvPr/>
        </p:nvSpPr>
        <p:spPr>
          <a:xfrm>
            <a:off x="3374248" y="3330760"/>
            <a:ext cx="4126418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DOM(document)</a:t>
            </a:r>
          </a:p>
        </p:txBody>
      </p:sp>
      <p:sp>
        <p:nvSpPr>
          <p:cNvPr id="864" name="Shape 864"/>
          <p:cNvSpPr/>
          <p:nvPr/>
        </p:nvSpPr>
        <p:spPr>
          <a:xfrm>
            <a:off x="3367105" y="3862014"/>
            <a:ext cx="4140704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Ajax(xmlhttprequest)</a:t>
            </a:r>
          </a:p>
        </p:txBody>
      </p:sp>
      <p:sp>
        <p:nvSpPr>
          <p:cNvPr id="865" name="Shape 865"/>
          <p:cNvSpPr/>
          <p:nvPr/>
        </p:nvSpPr>
        <p:spPr>
          <a:xfrm>
            <a:off x="3367110" y="4391624"/>
            <a:ext cx="4140694" cy="46454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Timeout</a:t>
            </a:r>
          </a:p>
        </p:txBody>
      </p:sp>
      <p:sp>
        <p:nvSpPr>
          <p:cNvPr id="866" name="Shape 866"/>
          <p:cNvSpPr/>
          <p:nvPr/>
        </p:nvSpPr>
        <p:spPr>
          <a:xfrm>
            <a:off x="3280429" y="7665487"/>
            <a:ext cx="4059386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 d’événements</a:t>
            </a:r>
          </a:p>
        </p:txBody>
      </p:sp>
      <p:pic>
        <p:nvPicPr>
          <p:cNvPr id="867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9099885">
            <a:off x="8057138" y="3211091"/>
            <a:ext cx="4664717" cy="76201"/>
          </a:xfrm>
          <a:prstGeom prst="rect">
            <a:avLst/>
          </a:prstGeom>
        </p:spPr>
      </p:pic>
      <p:sp>
        <p:nvSpPr>
          <p:cNvPr id="869" name="Shape 869"/>
          <p:cNvSpPr/>
          <p:nvPr/>
        </p:nvSpPr>
        <p:spPr>
          <a:xfrm>
            <a:off x="8342572" y="5319621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(i)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 (i &lt; 200000)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i++;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console.log(i);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setTimeout(call1, 0, 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call1(0);</a:t>
            </a:r>
          </a:p>
        </p:txBody>
      </p:sp>
      <p:sp>
        <p:nvSpPr>
          <p:cNvPr id="870" name="Shape 870"/>
          <p:cNvSpPr/>
          <p:nvPr/>
        </p:nvSpPr>
        <p:spPr>
          <a:xfrm>
            <a:off x="1347262" y="5814277"/>
            <a:ext cx="1044971" cy="44723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/>
            </a:lvl1pPr>
          </a:lstStyle>
          <a:p>
            <a:pPr/>
            <a:r>
              <a:t>call1(1)</a:t>
            </a:r>
          </a:p>
        </p:txBody>
      </p:sp>
      <p:sp>
        <p:nvSpPr>
          <p:cNvPr id="871" name="Shape 871"/>
          <p:cNvSpPr/>
          <p:nvPr/>
        </p:nvSpPr>
        <p:spPr>
          <a:xfrm>
            <a:off x="1364196" y="5315570"/>
            <a:ext cx="1011103" cy="421830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console()</a:t>
            </a:r>
          </a:p>
        </p:txBody>
      </p:sp>
      <p:sp>
        <p:nvSpPr>
          <p:cNvPr id="872" name="Shape 872"/>
          <p:cNvSpPr/>
          <p:nvPr/>
        </p:nvSpPr>
        <p:spPr>
          <a:xfrm>
            <a:off x="8342572" y="2162738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(val)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console.log("val --&gt;" + val);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for</a:t>
            </a:r>
            <a:r>
              <a:t> (i = 0; i &lt; 200000; i++)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call1(i);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875" name="Shape 875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76" name="Shape 876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77" name="Shape 877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87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879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880" name="Shape 880"/>
          <p:cNvSpPr/>
          <p:nvPr/>
        </p:nvSpPr>
        <p:spPr>
          <a:xfrm>
            <a:off x="243597" y="2097730"/>
            <a:ext cx="7867614" cy="6596426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81" name="Shape 881"/>
          <p:cNvSpPr/>
          <p:nvPr/>
        </p:nvSpPr>
        <p:spPr>
          <a:xfrm>
            <a:off x="1207153" y="2633242"/>
            <a:ext cx="1325189" cy="378294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882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1280" y="2280655"/>
            <a:ext cx="676935" cy="676936"/>
          </a:xfrm>
          <a:prstGeom prst="rect">
            <a:avLst/>
          </a:prstGeom>
          <a:ln w="12700">
            <a:miter lim="400000"/>
          </a:ln>
        </p:spPr>
      </p:pic>
      <p:sp>
        <p:nvSpPr>
          <p:cNvPr id="883" name="Shape 883"/>
          <p:cNvSpPr/>
          <p:nvPr/>
        </p:nvSpPr>
        <p:spPr>
          <a:xfrm>
            <a:off x="1287534" y="3037492"/>
            <a:ext cx="1164427" cy="330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84" name="Shape 884"/>
          <p:cNvSpPr/>
          <p:nvPr/>
        </p:nvSpPr>
        <p:spPr>
          <a:xfrm>
            <a:off x="1552374" y="3120868"/>
            <a:ext cx="681899" cy="464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</a:t>
            </a:r>
          </a:p>
        </p:txBody>
      </p:sp>
      <p:pic>
        <p:nvPicPr>
          <p:cNvPr id="885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34" y="1729367"/>
            <a:ext cx="1097569" cy="1097569"/>
          </a:xfrm>
          <a:prstGeom prst="rect">
            <a:avLst/>
          </a:prstGeom>
          <a:ln w="12700">
            <a:miter lim="400000"/>
          </a:ln>
        </p:spPr>
      </p:pic>
      <p:sp>
        <p:nvSpPr>
          <p:cNvPr id="886" name="Shape 886"/>
          <p:cNvSpPr/>
          <p:nvPr/>
        </p:nvSpPr>
        <p:spPr>
          <a:xfrm rot="9971662">
            <a:off x="1382354" y="6785154"/>
            <a:ext cx="644248" cy="677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15545" fill="norm" stroke="1" extrusionOk="0">
                <a:moveTo>
                  <a:pt x="131" y="4284"/>
                </a:moveTo>
                <a:cubicBezTo>
                  <a:pt x="5500" y="-3067"/>
                  <a:pt x="21600" y="-361"/>
                  <a:pt x="21454" y="7867"/>
                </a:cubicBezTo>
                <a:cubicBezTo>
                  <a:pt x="21308" y="16102"/>
                  <a:pt x="5100" y="18533"/>
                  <a:pt x="0" y="11085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>
              <a:defRPr sz="1200"/>
            </a:pPr>
          </a:p>
        </p:txBody>
      </p:sp>
      <p:sp>
        <p:nvSpPr>
          <p:cNvPr id="887" name="Shape 887"/>
          <p:cNvSpPr/>
          <p:nvPr/>
        </p:nvSpPr>
        <p:spPr>
          <a:xfrm>
            <a:off x="2826340" y="6289038"/>
            <a:ext cx="4967563" cy="131917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88" name="Shape 888"/>
          <p:cNvSpPr/>
          <p:nvPr/>
        </p:nvSpPr>
        <p:spPr>
          <a:xfrm>
            <a:off x="3149422" y="2633242"/>
            <a:ext cx="4576069" cy="254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89" name="Shape 889"/>
          <p:cNvSpPr/>
          <p:nvPr/>
        </p:nvSpPr>
        <p:spPr>
          <a:xfrm>
            <a:off x="594311" y="7425352"/>
            <a:ext cx="2230274" cy="83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boucle</a:t>
            </a:r>
          </a:p>
          <a:p>
            <a: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d’événements</a:t>
            </a:r>
          </a:p>
        </p:txBody>
      </p:sp>
      <p:sp>
        <p:nvSpPr>
          <p:cNvPr id="890" name="Shape 890"/>
          <p:cNvSpPr/>
          <p:nvPr/>
        </p:nvSpPr>
        <p:spPr>
          <a:xfrm>
            <a:off x="4870007" y="2683736"/>
            <a:ext cx="1291293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WebApi</a:t>
            </a:r>
          </a:p>
        </p:txBody>
      </p:sp>
      <p:sp>
        <p:nvSpPr>
          <p:cNvPr id="891" name="Shape 891"/>
          <p:cNvSpPr/>
          <p:nvPr/>
        </p:nvSpPr>
        <p:spPr>
          <a:xfrm>
            <a:off x="3374248" y="3330760"/>
            <a:ext cx="4126418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DOM(document)</a:t>
            </a:r>
          </a:p>
        </p:txBody>
      </p:sp>
      <p:sp>
        <p:nvSpPr>
          <p:cNvPr id="892" name="Shape 892"/>
          <p:cNvSpPr/>
          <p:nvPr/>
        </p:nvSpPr>
        <p:spPr>
          <a:xfrm>
            <a:off x="3367105" y="3862014"/>
            <a:ext cx="4140704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Ajax(xmlhttprequest)</a:t>
            </a:r>
          </a:p>
        </p:txBody>
      </p:sp>
      <p:sp>
        <p:nvSpPr>
          <p:cNvPr id="893" name="Shape 893"/>
          <p:cNvSpPr/>
          <p:nvPr/>
        </p:nvSpPr>
        <p:spPr>
          <a:xfrm>
            <a:off x="3367110" y="4391624"/>
            <a:ext cx="4140694" cy="46454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Timeout</a:t>
            </a:r>
          </a:p>
        </p:txBody>
      </p:sp>
      <p:sp>
        <p:nvSpPr>
          <p:cNvPr id="894" name="Shape 894"/>
          <p:cNvSpPr/>
          <p:nvPr/>
        </p:nvSpPr>
        <p:spPr>
          <a:xfrm>
            <a:off x="3280429" y="7665487"/>
            <a:ext cx="4059386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 d’événements</a:t>
            </a:r>
          </a:p>
        </p:txBody>
      </p:sp>
      <p:pic>
        <p:nvPicPr>
          <p:cNvPr id="895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9099885">
            <a:off x="8057138" y="3211091"/>
            <a:ext cx="4664717" cy="76201"/>
          </a:xfrm>
          <a:prstGeom prst="rect">
            <a:avLst/>
          </a:prstGeom>
        </p:spPr>
      </p:pic>
      <p:sp>
        <p:nvSpPr>
          <p:cNvPr id="897" name="Shape 897"/>
          <p:cNvSpPr/>
          <p:nvPr/>
        </p:nvSpPr>
        <p:spPr>
          <a:xfrm>
            <a:off x="8342572" y="5319621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(i)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 (i &lt; 200000)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i++;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console.log(i);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setTimeout(call1, 0, 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call1(0);</a:t>
            </a:r>
          </a:p>
        </p:txBody>
      </p:sp>
      <p:sp>
        <p:nvSpPr>
          <p:cNvPr id="898" name="Shape 898"/>
          <p:cNvSpPr/>
          <p:nvPr/>
        </p:nvSpPr>
        <p:spPr>
          <a:xfrm>
            <a:off x="1347262" y="5814277"/>
            <a:ext cx="1044971" cy="44723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call1(1)</a:t>
            </a:r>
          </a:p>
        </p:txBody>
      </p:sp>
      <p:sp>
        <p:nvSpPr>
          <p:cNvPr id="899" name="Shape 899"/>
          <p:cNvSpPr/>
          <p:nvPr/>
        </p:nvSpPr>
        <p:spPr>
          <a:xfrm>
            <a:off x="1364196" y="5315570"/>
            <a:ext cx="1011103" cy="42183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console()</a:t>
            </a:r>
          </a:p>
        </p:txBody>
      </p:sp>
      <p:sp>
        <p:nvSpPr>
          <p:cNvPr id="900" name="Shape 900"/>
          <p:cNvSpPr/>
          <p:nvPr/>
        </p:nvSpPr>
        <p:spPr>
          <a:xfrm>
            <a:off x="2954560" y="6414390"/>
            <a:ext cx="1319171" cy="106605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refresh</a:t>
            </a:r>
          </a:p>
        </p:txBody>
      </p:sp>
      <p:sp>
        <p:nvSpPr>
          <p:cNvPr id="901" name="Shape 901"/>
          <p:cNvSpPr/>
          <p:nvPr/>
        </p:nvSpPr>
        <p:spPr>
          <a:xfrm>
            <a:off x="1376896" y="4814332"/>
            <a:ext cx="985703" cy="421829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timeout()</a:t>
            </a:r>
          </a:p>
        </p:txBody>
      </p:sp>
      <p:sp>
        <p:nvSpPr>
          <p:cNvPr id="902" name="Shape 902"/>
          <p:cNvSpPr/>
          <p:nvPr/>
        </p:nvSpPr>
        <p:spPr>
          <a:xfrm>
            <a:off x="4403706" y="6414390"/>
            <a:ext cx="1319171" cy="106605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…</a:t>
            </a:r>
          </a:p>
        </p:txBody>
      </p:sp>
      <p:sp>
        <p:nvSpPr>
          <p:cNvPr id="903" name="Shape 903"/>
          <p:cNvSpPr/>
          <p:nvPr/>
        </p:nvSpPr>
        <p:spPr>
          <a:xfrm>
            <a:off x="8342572" y="2162738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(val)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console.log("val --&gt;" + val);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for</a:t>
            </a:r>
            <a:r>
              <a:t> (i = 0; i &lt; 200000; i++)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call1(i);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906" name="Shape 906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07" name="Shape 907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08" name="Shape 908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90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910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911" name="Shape 911"/>
          <p:cNvSpPr/>
          <p:nvPr/>
        </p:nvSpPr>
        <p:spPr>
          <a:xfrm>
            <a:off x="243597" y="2097730"/>
            <a:ext cx="7867614" cy="6596426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12" name="Shape 912"/>
          <p:cNvSpPr/>
          <p:nvPr/>
        </p:nvSpPr>
        <p:spPr>
          <a:xfrm>
            <a:off x="1207153" y="2633242"/>
            <a:ext cx="1325189" cy="378294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913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1280" y="2280655"/>
            <a:ext cx="676935" cy="676936"/>
          </a:xfrm>
          <a:prstGeom prst="rect">
            <a:avLst/>
          </a:prstGeom>
          <a:ln w="12700">
            <a:miter lim="400000"/>
          </a:ln>
        </p:spPr>
      </p:pic>
      <p:sp>
        <p:nvSpPr>
          <p:cNvPr id="914" name="Shape 914"/>
          <p:cNvSpPr/>
          <p:nvPr/>
        </p:nvSpPr>
        <p:spPr>
          <a:xfrm>
            <a:off x="1287534" y="3037492"/>
            <a:ext cx="1164427" cy="330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15" name="Shape 915"/>
          <p:cNvSpPr/>
          <p:nvPr/>
        </p:nvSpPr>
        <p:spPr>
          <a:xfrm>
            <a:off x="1552374" y="3120868"/>
            <a:ext cx="681899" cy="464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</a:t>
            </a:r>
          </a:p>
        </p:txBody>
      </p:sp>
      <p:pic>
        <p:nvPicPr>
          <p:cNvPr id="916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34" y="1729367"/>
            <a:ext cx="1097569" cy="1097569"/>
          </a:xfrm>
          <a:prstGeom prst="rect">
            <a:avLst/>
          </a:prstGeom>
          <a:ln w="12700">
            <a:miter lim="400000"/>
          </a:ln>
        </p:spPr>
      </p:pic>
      <p:sp>
        <p:nvSpPr>
          <p:cNvPr id="917" name="Shape 917"/>
          <p:cNvSpPr/>
          <p:nvPr/>
        </p:nvSpPr>
        <p:spPr>
          <a:xfrm rot="9971662">
            <a:off x="1382354" y="6785154"/>
            <a:ext cx="644248" cy="677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15545" fill="norm" stroke="1" extrusionOk="0">
                <a:moveTo>
                  <a:pt x="131" y="4284"/>
                </a:moveTo>
                <a:cubicBezTo>
                  <a:pt x="5500" y="-3067"/>
                  <a:pt x="21600" y="-361"/>
                  <a:pt x="21454" y="7867"/>
                </a:cubicBezTo>
                <a:cubicBezTo>
                  <a:pt x="21308" y="16102"/>
                  <a:pt x="5100" y="18533"/>
                  <a:pt x="0" y="11085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>
              <a:defRPr sz="1200"/>
            </a:pPr>
          </a:p>
        </p:txBody>
      </p:sp>
      <p:sp>
        <p:nvSpPr>
          <p:cNvPr id="918" name="Shape 918"/>
          <p:cNvSpPr/>
          <p:nvPr/>
        </p:nvSpPr>
        <p:spPr>
          <a:xfrm>
            <a:off x="2826340" y="6289038"/>
            <a:ext cx="4967563" cy="131917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19" name="Shape 919"/>
          <p:cNvSpPr/>
          <p:nvPr/>
        </p:nvSpPr>
        <p:spPr>
          <a:xfrm>
            <a:off x="3149422" y="2633242"/>
            <a:ext cx="4576069" cy="254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20" name="Shape 920"/>
          <p:cNvSpPr/>
          <p:nvPr/>
        </p:nvSpPr>
        <p:spPr>
          <a:xfrm>
            <a:off x="594311" y="7425352"/>
            <a:ext cx="2230274" cy="83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boucle</a:t>
            </a:r>
          </a:p>
          <a:p>
            <a: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d’événements</a:t>
            </a:r>
          </a:p>
        </p:txBody>
      </p:sp>
      <p:sp>
        <p:nvSpPr>
          <p:cNvPr id="921" name="Shape 921"/>
          <p:cNvSpPr/>
          <p:nvPr/>
        </p:nvSpPr>
        <p:spPr>
          <a:xfrm>
            <a:off x="4870007" y="2683736"/>
            <a:ext cx="1291293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WebApi</a:t>
            </a:r>
          </a:p>
        </p:txBody>
      </p:sp>
      <p:sp>
        <p:nvSpPr>
          <p:cNvPr id="922" name="Shape 922"/>
          <p:cNvSpPr/>
          <p:nvPr/>
        </p:nvSpPr>
        <p:spPr>
          <a:xfrm>
            <a:off x="3374248" y="3330760"/>
            <a:ext cx="4126418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DOM(document)</a:t>
            </a:r>
          </a:p>
        </p:txBody>
      </p:sp>
      <p:sp>
        <p:nvSpPr>
          <p:cNvPr id="923" name="Shape 923"/>
          <p:cNvSpPr/>
          <p:nvPr/>
        </p:nvSpPr>
        <p:spPr>
          <a:xfrm>
            <a:off x="3367105" y="3862014"/>
            <a:ext cx="4140704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Ajax(xmlhttprequest)</a:t>
            </a:r>
          </a:p>
        </p:txBody>
      </p:sp>
      <p:sp>
        <p:nvSpPr>
          <p:cNvPr id="924" name="Shape 924"/>
          <p:cNvSpPr/>
          <p:nvPr/>
        </p:nvSpPr>
        <p:spPr>
          <a:xfrm>
            <a:off x="3367110" y="4391624"/>
            <a:ext cx="4140694" cy="46454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Timeout</a:t>
            </a:r>
          </a:p>
        </p:txBody>
      </p:sp>
      <p:sp>
        <p:nvSpPr>
          <p:cNvPr id="925" name="Shape 925"/>
          <p:cNvSpPr/>
          <p:nvPr/>
        </p:nvSpPr>
        <p:spPr>
          <a:xfrm>
            <a:off x="3280429" y="7665487"/>
            <a:ext cx="4059386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 d’événements</a:t>
            </a:r>
          </a:p>
        </p:txBody>
      </p:sp>
      <p:pic>
        <p:nvPicPr>
          <p:cNvPr id="926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9099885">
            <a:off x="8057138" y="3211091"/>
            <a:ext cx="4664717" cy="76201"/>
          </a:xfrm>
          <a:prstGeom prst="rect">
            <a:avLst/>
          </a:prstGeom>
        </p:spPr>
      </p:pic>
      <p:sp>
        <p:nvSpPr>
          <p:cNvPr id="928" name="Shape 928"/>
          <p:cNvSpPr/>
          <p:nvPr/>
        </p:nvSpPr>
        <p:spPr>
          <a:xfrm>
            <a:off x="2911244" y="6415595"/>
            <a:ext cx="1319171" cy="106605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refresh</a:t>
            </a:r>
          </a:p>
        </p:txBody>
      </p:sp>
      <p:sp>
        <p:nvSpPr>
          <p:cNvPr id="929" name="Shape 929"/>
          <p:cNvSpPr/>
          <p:nvPr/>
        </p:nvSpPr>
        <p:spPr>
          <a:xfrm>
            <a:off x="4317074" y="6415595"/>
            <a:ext cx="1319170" cy="106605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…</a:t>
            </a:r>
          </a:p>
        </p:txBody>
      </p:sp>
      <p:sp>
        <p:nvSpPr>
          <p:cNvPr id="930" name="Shape 930"/>
          <p:cNvSpPr/>
          <p:nvPr/>
        </p:nvSpPr>
        <p:spPr>
          <a:xfrm>
            <a:off x="5710203" y="6418005"/>
            <a:ext cx="1319171" cy="1066058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call1(2)</a:t>
            </a:r>
          </a:p>
        </p:txBody>
      </p:sp>
      <p:sp>
        <p:nvSpPr>
          <p:cNvPr id="931" name="Shape 931"/>
          <p:cNvSpPr/>
          <p:nvPr/>
        </p:nvSpPr>
        <p:spPr>
          <a:xfrm>
            <a:off x="8342572" y="5319621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(i)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 (i &lt; 200000)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i++;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console.log(i);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setTimeout(call1, 0, 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call1(0);</a:t>
            </a:r>
          </a:p>
        </p:txBody>
      </p:sp>
      <p:sp>
        <p:nvSpPr>
          <p:cNvPr id="932" name="Shape 932"/>
          <p:cNvSpPr/>
          <p:nvPr/>
        </p:nvSpPr>
        <p:spPr>
          <a:xfrm>
            <a:off x="8342572" y="2162738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(val)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console.log("val --&gt;" + val);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for</a:t>
            </a:r>
            <a:r>
              <a:t> (i = 0; i &lt; 200000; i++)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call1(i);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Programming in the future</a:t>
            </a:r>
          </a:p>
        </p:txBody>
      </p:sp>
      <p:sp>
        <p:nvSpPr>
          <p:cNvPr id="935" name="Shape 935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936" name="Shape 936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37" name="Shape 937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38" name="Shape 938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93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940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941" name="Shape 941"/>
          <p:cNvSpPr/>
          <p:nvPr/>
        </p:nvSpPr>
        <p:spPr>
          <a:xfrm>
            <a:off x="243597" y="2097730"/>
            <a:ext cx="7867614" cy="6596426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42" name="Shape 942"/>
          <p:cNvSpPr/>
          <p:nvPr/>
        </p:nvSpPr>
        <p:spPr>
          <a:xfrm>
            <a:off x="1006869" y="2874131"/>
            <a:ext cx="2010499" cy="378294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943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30996" y="2521544"/>
            <a:ext cx="676935" cy="676936"/>
          </a:xfrm>
          <a:prstGeom prst="rect">
            <a:avLst/>
          </a:prstGeom>
          <a:ln w="12700">
            <a:miter lim="400000"/>
          </a:ln>
        </p:spPr>
      </p:pic>
      <p:sp>
        <p:nvSpPr>
          <p:cNvPr id="944" name="Shape 944"/>
          <p:cNvSpPr/>
          <p:nvPr/>
        </p:nvSpPr>
        <p:spPr>
          <a:xfrm>
            <a:off x="1087250" y="3278381"/>
            <a:ext cx="1730327" cy="330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45" name="Shape 945"/>
          <p:cNvSpPr/>
          <p:nvPr/>
        </p:nvSpPr>
        <p:spPr>
          <a:xfrm>
            <a:off x="1352091" y="3361757"/>
            <a:ext cx="681898" cy="464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Pile</a:t>
            </a:r>
          </a:p>
        </p:txBody>
      </p:sp>
      <p:pic>
        <p:nvPicPr>
          <p:cNvPr id="946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34" y="1729367"/>
            <a:ext cx="1097569" cy="1097569"/>
          </a:xfrm>
          <a:prstGeom prst="rect">
            <a:avLst/>
          </a:prstGeom>
          <a:ln w="12700">
            <a:miter lim="400000"/>
          </a:ln>
        </p:spPr>
      </p:pic>
      <p:sp>
        <p:nvSpPr>
          <p:cNvPr id="947" name="Shape 947"/>
          <p:cNvSpPr/>
          <p:nvPr/>
        </p:nvSpPr>
        <p:spPr>
          <a:xfrm rot="9971662">
            <a:off x="1382354" y="6785154"/>
            <a:ext cx="644248" cy="677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15545" fill="norm" stroke="1" extrusionOk="0">
                <a:moveTo>
                  <a:pt x="131" y="4284"/>
                </a:moveTo>
                <a:cubicBezTo>
                  <a:pt x="5500" y="-3067"/>
                  <a:pt x="21600" y="-361"/>
                  <a:pt x="21454" y="7867"/>
                </a:cubicBezTo>
                <a:cubicBezTo>
                  <a:pt x="21308" y="16102"/>
                  <a:pt x="5100" y="18533"/>
                  <a:pt x="0" y="11085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>
              <a:defRPr sz="1200"/>
            </a:pPr>
          </a:p>
        </p:txBody>
      </p:sp>
      <p:sp>
        <p:nvSpPr>
          <p:cNvPr id="948" name="Shape 948"/>
          <p:cNvSpPr/>
          <p:nvPr/>
        </p:nvSpPr>
        <p:spPr>
          <a:xfrm>
            <a:off x="2953675" y="6990955"/>
            <a:ext cx="4967564" cy="103125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49" name="Shape 949"/>
          <p:cNvSpPr/>
          <p:nvPr/>
        </p:nvSpPr>
        <p:spPr>
          <a:xfrm>
            <a:off x="3149422" y="2633242"/>
            <a:ext cx="4576069" cy="254998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50" name="Shape 950"/>
          <p:cNvSpPr/>
          <p:nvPr/>
        </p:nvSpPr>
        <p:spPr>
          <a:xfrm>
            <a:off x="594311" y="7425352"/>
            <a:ext cx="2230274" cy="83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Event loop</a:t>
            </a:r>
          </a:p>
        </p:txBody>
      </p:sp>
      <p:sp>
        <p:nvSpPr>
          <p:cNvPr id="951" name="Shape 951"/>
          <p:cNvSpPr/>
          <p:nvPr/>
        </p:nvSpPr>
        <p:spPr>
          <a:xfrm>
            <a:off x="4870007" y="2683736"/>
            <a:ext cx="1291293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WebApi</a:t>
            </a:r>
          </a:p>
        </p:txBody>
      </p:sp>
      <p:sp>
        <p:nvSpPr>
          <p:cNvPr id="952" name="Shape 952"/>
          <p:cNvSpPr/>
          <p:nvPr/>
        </p:nvSpPr>
        <p:spPr>
          <a:xfrm>
            <a:off x="3374248" y="3330760"/>
            <a:ext cx="4126418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DOM(document)</a:t>
            </a:r>
          </a:p>
        </p:txBody>
      </p:sp>
      <p:sp>
        <p:nvSpPr>
          <p:cNvPr id="953" name="Shape 953"/>
          <p:cNvSpPr/>
          <p:nvPr/>
        </p:nvSpPr>
        <p:spPr>
          <a:xfrm>
            <a:off x="3367105" y="3862014"/>
            <a:ext cx="4140704" cy="46454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Ajax(xmlhttprequest)</a:t>
            </a:r>
          </a:p>
        </p:txBody>
      </p:sp>
      <p:sp>
        <p:nvSpPr>
          <p:cNvPr id="954" name="Shape 954"/>
          <p:cNvSpPr/>
          <p:nvPr/>
        </p:nvSpPr>
        <p:spPr>
          <a:xfrm>
            <a:off x="3367110" y="4391624"/>
            <a:ext cx="4140694" cy="46454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Timeout</a:t>
            </a:r>
          </a:p>
        </p:txBody>
      </p:sp>
      <p:sp>
        <p:nvSpPr>
          <p:cNvPr id="955" name="Shape 955"/>
          <p:cNvSpPr/>
          <p:nvPr/>
        </p:nvSpPr>
        <p:spPr>
          <a:xfrm>
            <a:off x="3294924" y="7977482"/>
            <a:ext cx="4059385" cy="46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Eventstack - </a:t>
            </a:r>
            <a:r>
              <a:rPr>
                <a:solidFill>
                  <a:schemeClr val="accent5"/>
                </a:solidFill>
              </a:rPr>
              <a:t>futurs</a:t>
            </a:r>
          </a:p>
        </p:txBody>
      </p:sp>
      <p:pic>
        <p:nvPicPr>
          <p:cNvPr id="956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9099885">
            <a:off x="8057138" y="3211091"/>
            <a:ext cx="4664717" cy="76201"/>
          </a:xfrm>
          <a:prstGeom prst="rect">
            <a:avLst/>
          </a:prstGeom>
        </p:spPr>
      </p:pic>
      <p:sp>
        <p:nvSpPr>
          <p:cNvPr id="958" name="Shape 958"/>
          <p:cNvSpPr/>
          <p:nvPr/>
        </p:nvSpPr>
        <p:spPr>
          <a:xfrm>
            <a:off x="8342572" y="5319621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function call1 (i)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 (i &lt; 200000)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i++;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console.log(i);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setTimeout(call1, 0, 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call1(0);</a:t>
            </a:r>
          </a:p>
        </p:txBody>
      </p:sp>
      <p:sp>
        <p:nvSpPr>
          <p:cNvPr id="959" name="Shape 959"/>
          <p:cNvSpPr/>
          <p:nvPr/>
        </p:nvSpPr>
        <p:spPr>
          <a:xfrm flipV="1">
            <a:off x="1260689" y="3858597"/>
            <a:ext cx="1" cy="25181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60" name="Shape 960"/>
          <p:cNvSpPr/>
          <p:nvPr/>
        </p:nvSpPr>
        <p:spPr>
          <a:xfrm>
            <a:off x="1428584" y="4362131"/>
            <a:ext cx="1367434" cy="115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95400">
              <a:defRPr b="1" sz="24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fast</a:t>
            </a:r>
          </a:p>
          <a:p>
            <a:pPr algn="l" defTabSz="1295400">
              <a:defRPr b="1" sz="24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but</a:t>
            </a:r>
          </a:p>
          <a:p>
            <a:pPr algn="l" defTabSz="1295400">
              <a:defRPr b="1" sz="24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blocking</a:t>
            </a:r>
          </a:p>
        </p:txBody>
      </p:sp>
      <p:sp>
        <p:nvSpPr>
          <p:cNvPr id="961" name="Shape 961"/>
          <p:cNvSpPr/>
          <p:nvPr/>
        </p:nvSpPr>
        <p:spPr>
          <a:xfrm>
            <a:off x="3102262" y="7344480"/>
            <a:ext cx="46703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62" name="Shape 962"/>
          <p:cNvSpPr/>
          <p:nvPr/>
        </p:nvSpPr>
        <p:spPr>
          <a:xfrm>
            <a:off x="3919008" y="7467847"/>
            <a:ext cx="358690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small yet asynchronous</a:t>
            </a:r>
          </a:p>
        </p:txBody>
      </p:sp>
      <p:sp>
        <p:nvSpPr>
          <p:cNvPr id="963" name="Shape 963"/>
          <p:cNvSpPr/>
          <p:nvPr/>
        </p:nvSpPr>
        <p:spPr>
          <a:xfrm>
            <a:off x="8342572" y="2162738"/>
            <a:ext cx="4426946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BC7"/>
                </a:solidFill>
              </a:rPr>
              <a:t>function</a:t>
            </a:r>
            <a:r>
              <a:t> call1 (val)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console.log("val --&gt;" + val);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for</a:t>
            </a:r>
            <a:r>
              <a:t> (i = 0; i &lt; 200000; i++)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call1(i);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Let's really talk about JS</a:t>
            </a:r>
          </a:p>
        </p:txBody>
      </p:sp>
      <p:sp>
        <p:nvSpPr>
          <p:cNvPr id="966" name="Shape 966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967" name="Shape 967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68" name="Shape 968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69" name="Shape 969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97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971" name="Capture d’écran 2016-11-15 à 16.57.5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972" name="Shape 972"/>
          <p:cNvSpPr/>
          <p:nvPr/>
        </p:nvSpPr>
        <p:spPr>
          <a:xfrm>
            <a:off x="7723909" y="2289623"/>
            <a:ext cx="4426947" cy="238080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function call1 (i)(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E7924"/>
                </a:solidFill>
              </a:rPr>
              <a:t>if</a:t>
            </a:r>
            <a:r>
              <a:t> (i &lt; 200000) </a:t>
            </a:r>
            <a:r>
              <a:rPr>
                <a:solidFill>
                  <a:srgbClr val="34BBC7"/>
                </a:solidFill>
              </a:rP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i++;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chemeClr val="accent1">
                    <a:satOff val="-3355"/>
                    <a:lumOff val="2661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console.log(i);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setTimeout(call1, 0, i);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4BBC7"/>
                </a:solidFill>
              </a:rP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call1(0);</a:t>
            </a:r>
          </a:p>
        </p:txBody>
      </p:sp>
      <p:sp>
        <p:nvSpPr>
          <p:cNvPr id="973" name="Shape 973"/>
          <p:cNvSpPr/>
          <p:nvPr/>
        </p:nvSpPr>
        <p:spPr>
          <a:xfrm>
            <a:off x="209813" y="1934173"/>
            <a:ext cx="5750713" cy="4543674"/>
          </a:xfrm>
          <a:prstGeom prst="roundRect">
            <a:avLst>
              <a:gd name="adj" fmla="val 15917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74" name="Shape 974"/>
          <p:cNvSpPr/>
          <p:nvPr/>
        </p:nvSpPr>
        <p:spPr>
          <a:xfrm>
            <a:off x="741938" y="2566115"/>
            <a:ext cx="1382263" cy="276508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975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8854" y="2308397"/>
            <a:ext cx="494795" cy="494796"/>
          </a:xfrm>
          <a:prstGeom prst="rect">
            <a:avLst/>
          </a:prstGeom>
          <a:ln w="12700">
            <a:miter lim="400000"/>
          </a:ln>
        </p:spPr>
      </p:pic>
      <p:sp>
        <p:nvSpPr>
          <p:cNvPr id="976" name="Shape 976"/>
          <p:cNvSpPr/>
          <p:nvPr/>
        </p:nvSpPr>
        <p:spPr>
          <a:xfrm>
            <a:off x="800691" y="2861595"/>
            <a:ext cx="1264756" cy="241937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977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234" y="1729367"/>
            <a:ext cx="802251" cy="802252"/>
          </a:xfrm>
          <a:prstGeom prst="rect">
            <a:avLst/>
          </a:prstGeom>
          <a:ln w="12700">
            <a:miter lim="400000"/>
          </a:ln>
        </p:spPr>
      </p:pic>
      <p:sp>
        <p:nvSpPr>
          <p:cNvPr id="978" name="Shape 978"/>
          <p:cNvSpPr/>
          <p:nvPr/>
        </p:nvSpPr>
        <p:spPr>
          <a:xfrm rot="9971662">
            <a:off x="1000057" y="5573109"/>
            <a:ext cx="470903" cy="49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15545" fill="norm" stroke="1" extrusionOk="0">
                <a:moveTo>
                  <a:pt x="131" y="4284"/>
                </a:moveTo>
                <a:cubicBezTo>
                  <a:pt x="5500" y="-3067"/>
                  <a:pt x="21600" y="-361"/>
                  <a:pt x="21454" y="7867"/>
                </a:cubicBezTo>
                <a:cubicBezTo>
                  <a:pt x="21308" y="16102"/>
                  <a:pt x="5100" y="18533"/>
                  <a:pt x="0" y="11085"/>
                </a:cubicBez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>
              <a:defRPr sz="1200"/>
            </a:pPr>
          </a:p>
        </p:txBody>
      </p:sp>
      <p:sp>
        <p:nvSpPr>
          <p:cNvPr id="979" name="Shape 979"/>
          <p:cNvSpPr/>
          <p:nvPr/>
        </p:nvSpPr>
        <p:spPr>
          <a:xfrm>
            <a:off x="2202394" y="5443518"/>
            <a:ext cx="3388350" cy="75378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80" name="Shape 980"/>
          <p:cNvSpPr/>
          <p:nvPr/>
        </p:nvSpPr>
        <p:spPr>
          <a:xfrm>
            <a:off x="2308005" y="2390041"/>
            <a:ext cx="3177128" cy="1404545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81" name="Shape 981"/>
          <p:cNvSpPr/>
          <p:nvPr/>
        </p:nvSpPr>
        <p:spPr>
          <a:xfrm>
            <a:off x="2388498" y="2534826"/>
            <a:ext cx="3016142" cy="339552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1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DOM(document)</a:t>
            </a:r>
          </a:p>
        </p:txBody>
      </p:sp>
      <p:sp>
        <p:nvSpPr>
          <p:cNvPr id="982" name="Shape 982"/>
          <p:cNvSpPr/>
          <p:nvPr/>
        </p:nvSpPr>
        <p:spPr>
          <a:xfrm>
            <a:off x="2383276" y="2923138"/>
            <a:ext cx="3026585" cy="339552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1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Ajax(xmlhttprequest)</a:t>
            </a:r>
          </a:p>
        </p:txBody>
      </p:sp>
      <p:sp>
        <p:nvSpPr>
          <p:cNvPr id="983" name="Shape 983"/>
          <p:cNvSpPr/>
          <p:nvPr/>
        </p:nvSpPr>
        <p:spPr>
          <a:xfrm>
            <a:off x="2383280" y="3310249"/>
            <a:ext cx="3026577" cy="339552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1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Timeout</a:t>
            </a:r>
          </a:p>
        </p:txBody>
      </p:sp>
      <p:sp>
        <p:nvSpPr>
          <p:cNvPr id="984" name="Shape 984"/>
          <p:cNvSpPr/>
          <p:nvPr/>
        </p:nvSpPr>
        <p:spPr>
          <a:xfrm flipV="1">
            <a:off x="927464" y="3285695"/>
            <a:ext cx="1" cy="184062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85" name="Shape 985"/>
          <p:cNvSpPr/>
          <p:nvPr/>
        </p:nvSpPr>
        <p:spPr>
          <a:xfrm>
            <a:off x="1050184" y="3653745"/>
            <a:ext cx="1023982" cy="84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1295400">
              <a:defRPr b="1" sz="15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rapide</a:t>
            </a:r>
          </a:p>
          <a:p>
            <a:pPr algn="l" defTabSz="1295400">
              <a:defRPr b="1" sz="15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et </a:t>
            </a:r>
          </a:p>
          <a:p>
            <a:pPr algn="l" defTabSz="1295400">
              <a:defRPr b="1" sz="15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bloquant</a:t>
            </a:r>
          </a:p>
        </p:txBody>
      </p:sp>
      <p:sp>
        <p:nvSpPr>
          <p:cNvPr id="986" name="Shape 986"/>
          <p:cNvSpPr/>
          <p:nvPr/>
        </p:nvSpPr>
        <p:spPr>
          <a:xfrm>
            <a:off x="2300385" y="5764679"/>
            <a:ext cx="31128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87" name="Shape 987"/>
          <p:cNvSpPr/>
          <p:nvPr/>
        </p:nvSpPr>
        <p:spPr>
          <a:xfrm>
            <a:off x="2665374" y="5792095"/>
            <a:ext cx="2052096" cy="326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295400">
              <a:defRPr b="1" sz="150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lent et asynchrone</a:t>
            </a:r>
          </a:p>
        </p:txBody>
      </p:sp>
      <p:sp>
        <p:nvSpPr>
          <p:cNvPr id="988" name="Shape 988"/>
          <p:cNvSpPr/>
          <p:nvPr/>
        </p:nvSpPr>
        <p:spPr>
          <a:xfrm>
            <a:off x="6025827" y="6057955"/>
            <a:ext cx="6921841" cy="2311401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Assembly language of the Web</a:t>
            </a:r>
          </a:p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Promises development</a:t>
            </a:r>
          </a:p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Functional Approach</a:t>
            </a:r>
          </a:p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No synchronization API</a:t>
            </a:r>
          </a:p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Moreover...</a:t>
            </a:r>
          </a:p>
        </p:txBody>
      </p:sp>
      <p:sp>
        <p:nvSpPr>
          <p:cNvPr id="989" name="Shape 989"/>
          <p:cNvSpPr/>
          <p:nvPr/>
        </p:nvSpPr>
        <p:spPr>
          <a:xfrm flipH="1">
            <a:off x="2737650" y="3826049"/>
            <a:ext cx="1" cy="153166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90" name="Shape 990"/>
          <p:cNvSpPr/>
          <p:nvPr/>
        </p:nvSpPr>
        <p:spPr>
          <a:xfrm flipH="1">
            <a:off x="3085169" y="3853991"/>
            <a:ext cx="1" cy="153166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91" name="Shape 991"/>
          <p:cNvSpPr/>
          <p:nvPr/>
        </p:nvSpPr>
        <p:spPr>
          <a:xfrm>
            <a:off x="3432688" y="3827184"/>
            <a:ext cx="1" cy="153166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/>
          <p:nvPr>
            <p:ph type="title"/>
          </p:nvPr>
        </p:nvSpPr>
        <p:spPr>
          <a:xfrm>
            <a:off x="490585" y="6537231"/>
            <a:ext cx="11709401" cy="2144890"/>
          </a:xfrm>
          <a:prstGeom prst="rect">
            <a:avLst/>
          </a:prstGeom>
        </p:spPr>
        <p:txBody>
          <a:bodyPr/>
          <a:lstStyle/>
          <a:p>
            <a:pPr/>
            <a:r>
              <a:t>NodeJs</a:t>
            </a:r>
          </a:p>
          <a:p>
            <a:pPr/>
            <a:r>
              <a:t>network event programming system,</a:t>
            </a:r>
          </a:p>
          <a:p>
            <a:pPr/>
            <a:r>
              <a:t>‘</a:t>
            </a:r>
            <a:r>
              <a:rPr i="1"/>
              <a:t>turn based</a:t>
            </a:r>
            <a:r>
              <a:t>’ giving queue priority</a:t>
            </a:r>
          </a:p>
        </p:txBody>
      </p:sp>
      <p:sp>
        <p:nvSpPr>
          <p:cNvPr id="996" name="Shape 996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997" name="Shape 997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98" name="Shape 998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99" name="Shape 999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00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1" name="Capture d’écran 2016-11-15 à 16.57.5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1002" name="Shape 1002"/>
          <p:cNvSpPr/>
          <p:nvPr/>
        </p:nvSpPr>
        <p:spPr>
          <a:xfrm>
            <a:off x="383875" y="807952"/>
            <a:ext cx="8195693" cy="902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95400">
              <a:defRPr b="1"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1st efficient functional language/ V8</a:t>
            </a:r>
          </a:p>
          <a:p>
            <a:pPr algn="l" defTabSz="1295400">
              <a:defRPr b="1"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1er programming language with latency in mind</a:t>
            </a:r>
          </a:p>
        </p:txBody>
      </p:sp>
      <p:grpSp>
        <p:nvGrpSpPr>
          <p:cNvPr id="1027" name="Group 1027"/>
          <p:cNvGrpSpPr/>
          <p:nvPr/>
        </p:nvGrpSpPr>
        <p:grpSpPr>
          <a:xfrm>
            <a:off x="1167556" y="2353649"/>
            <a:ext cx="10460267" cy="3655254"/>
            <a:chOff x="0" y="0"/>
            <a:chExt cx="10460265" cy="3655252"/>
          </a:xfrm>
        </p:grpSpPr>
        <p:sp>
          <p:nvSpPr>
            <p:cNvPr id="1003" name="Shape 1003"/>
            <p:cNvSpPr/>
            <p:nvPr/>
          </p:nvSpPr>
          <p:spPr>
            <a:xfrm flipH="1">
              <a:off x="2318870" y="600087"/>
              <a:ext cx="1" cy="203188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7457295" y="600087"/>
              <a:ext cx="1" cy="203188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8417027" y="600087"/>
              <a:ext cx="1" cy="20318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245241" y="855850"/>
              <a:ext cx="514684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100000" sp="200000"/>
              </a:custDash>
              <a:miter lim="400000"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1007" name="Shape 1007"/>
            <p:cNvSpPr/>
            <p:nvPr/>
          </p:nvSpPr>
          <p:spPr>
            <a:xfrm flipH="1" flipV="1">
              <a:off x="6287940" y="1551069"/>
              <a:ext cx="1148928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100000" sp="200000"/>
              </a:custDash>
              <a:miter lim="400000"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3820521" y="1207188"/>
              <a:ext cx="2425855" cy="66710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4000799" y="1346964"/>
              <a:ext cx="396681" cy="387553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1097375" y="0"/>
              <a:ext cx="2442991" cy="55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lnSpc>
                  <a:spcPct val="60000"/>
                </a:lnSpc>
                <a:spcBef>
                  <a:spcPts val="1000"/>
                </a:spcBef>
                <a:defRPr sz="21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Javascript thread</a:t>
              </a: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6641738" y="-1"/>
              <a:ext cx="3818528" cy="55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lnSpc>
                  <a:spcPct val="60000"/>
                </a:lnSpc>
                <a:spcBef>
                  <a:spcPts val="1000"/>
                </a:spcBef>
                <a:defRPr sz="21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thread pool for I/O</a:t>
              </a: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3761454" y="2069253"/>
              <a:ext cx="2543990" cy="55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lnSpc>
                  <a:spcPct val="60000"/>
                </a:lnSpc>
                <a:spcBef>
                  <a:spcPts val="1000"/>
                </a:spcBef>
                <a:defRPr sz="21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event queue</a:t>
              </a:r>
            </a:p>
          </p:txBody>
        </p:sp>
        <p:sp>
          <p:nvSpPr>
            <p:cNvPr id="1013" name="Shape 1013"/>
            <p:cNvSpPr/>
            <p:nvPr/>
          </p:nvSpPr>
          <p:spPr>
            <a:xfrm rot="9971662">
              <a:off x="1831305" y="707917"/>
              <a:ext cx="869200" cy="914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15545" fill="norm" stroke="1" extrusionOk="0">
                  <a:moveTo>
                    <a:pt x="131" y="4284"/>
                  </a:moveTo>
                  <a:cubicBezTo>
                    <a:pt x="5500" y="-3067"/>
                    <a:pt x="21600" y="-361"/>
                    <a:pt x="21454" y="7867"/>
                  </a:cubicBezTo>
                  <a:cubicBezTo>
                    <a:pt x="21308" y="16102"/>
                    <a:pt x="5100" y="18533"/>
                    <a:pt x="0" y="11085"/>
                  </a:cubicBezTo>
                </a:path>
              </a:pathLst>
            </a:cu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1014" name="Shape 1014"/>
            <p:cNvSpPr/>
            <p:nvPr/>
          </p:nvSpPr>
          <p:spPr>
            <a:xfrm flipH="1" flipV="1">
              <a:off x="2691443" y="1551069"/>
              <a:ext cx="1116109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100000" sp="200000"/>
              </a:custDash>
              <a:miter lim="400000"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1191841" y="1714149"/>
              <a:ext cx="2164479" cy="552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lnSpc>
                  <a:spcPct val="60000"/>
                </a:lnSpc>
                <a:spcBef>
                  <a:spcPts val="1000"/>
                </a:spcBef>
                <a:defRPr sz="21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event loop</a:t>
              </a: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7968467" y="2758133"/>
              <a:ext cx="897120" cy="89712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21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net</a:t>
              </a: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1834534" y="2728125"/>
              <a:ext cx="891920" cy="891919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21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heap</a:t>
              </a: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7009988" y="2759385"/>
              <a:ext cx="894615" cy="894615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21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fs</a:t>
              </a: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4592546" y="1346964"/>
              <a:ext cx="396681" cy="387553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5168139" y="1346964"/>
              <a:ext cx="396681" cy="387553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1200"/>
              </a:pPr>
            </a:p>
          </p:txBody>
        </p:sp>
        <p:grpSp>
          <p:nvGrpSpPr>
            <p:cNvPr id="1025" name="Group 1025"/>
            <p:cNvGrpSpPr/>
            <p:nvPr/>
          </p:nvGrpSpPr>
          <p:grpSpPr>
            <a:xfrm>
              <a:off x="2044269" y="987235"/>
              <a:ext cx="472718" cy="343452"/>
              <a:chOff x="0" y="0"/>
              <a:chExt cx="472717" cy="343451"/>
            </a:xfrm>
          </p:grpSpPr>
          <p:sp>
            <p:nvSpPr>
              <p:cNvPr id="1021" name="Shape 1021"/>
              <p:cNvSpPr/>
              <p:nvPr/>
            </p:nvSpPr>
            <p:spPr>
              <a:xfrm flipV="1">
                <a:off x="0" y="343451"/>
                <a:ext cx="47271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1200"/>
                </a:pPr>
              </a:p>
            </p:txBody>
          </p:sp>
          <p:sp>
            <p:nvSpPr>
              <p:cNvPr id="1022" name="Shape 1022"/>
              <p:cNvSpPr/>
              <p:nvPr/>
            </p:nvSpPr>
            <p:spPr>
              <a:xfrm flipV="1">
                <a:off x="0" y="230906"/>
                <a:ext cx="47271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1200"/>
                </a:pPr>
              </a:p>
            </p:txBody>
          </p:sp>
          <p:sp>
            <p:nvSpPr>
              <p:cNvPr id="1023" name="Shape 1023"/>
              <p:cNvSpPr/>
              <p:nvPr/>
            </p:nvSpPr>
            <p:spPr>
              <a:xfrm flipV="1">
                <a:off x="0" y="112818"/>
                <a:ext cx="47271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1200"/>
                </a:pPr>
              </a:p>
            </p:txBody>
          </p:sp>
          <p:sp>
            <p:nvSpPr>
              <p:cNvPr id="1024" name="Shape 1024"/>
              <p:cNvSpPr/>
              <p:nvPr/>
            </p:nvSpPr>
            <p:spPr>
              <a:xfrm flipV="1">
                <a:off x="0" y="0"/>
                <a:ext cx="472718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1200"/>
                </a:pPr>
              </a:p>
            </p:txBody>
          </p:sp>
        </p:grpSp>
        <p:sp>
          <p:nvSpPr>
            <p:cNvPr id="1026" name="Shape 1026"/>
            <p:cNvSpPr/>
            <p:nvPr/>
          </p:nvSpPr>
          <p:spPr>
            <a:xfrm>
              <a:off x="0" y="882590"/>
              <a:ext cx="1786305" cy="552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lnSpc>
                  <a:spcPct val="60000"/>
                </a:lnSpc>
                <a:spcBef>
                  <a:spcPts val="1000"/>
                </a:spcBef>
                <a:defRPr sz="21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call stack</a:t>
              </a:r>
            </a:p>
          </p:txBody>
        </p:sp>
      </p:grpSp>
      <p:sp>
        <p:nvSpPr>
          <p:cNvPr id="1028" name="Shape 1028"/>
          <p:cNvSpPr/>
          <p:nvPr/>
        </p:nvSpPr>
        <p:spPr>
          <a:xfrm>
            <a:off x="10541316" y="2947387"/>
            <a:ext cx="1" cy="20318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>
              <a:defRPr sz="1200"/>
            </a:pPr>
          </a:p>
        </p:txBody>
      </p:sp>
      <p:sp>
        <p:nvSpPr>
          <p:cNvPr id="1029" name="Shape 1029"/>
          <p:cNvSpPr/>
          <p:nvPr/>
        </p:nvSpPr>
        <p:spPr>
          <a:xfrm>
            <a:off x="10092756" y="5105432"/>
            <a:ext cx="897121" cy="89712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21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db</a:t>
            </a:r>
          </a:p>
        </p:txBody>
      </p:sp>
      <p:pic>
        <p:nvPicPr>
          <p:cNvPr id="1030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4244" y="6029734"/>
            <a:ext cx="12162083" cy="343432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1036" name="Shape 1036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37" name="Shape 1037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38" name="Shape 1038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03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0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sp>
        <p:nvSpPr>
          <p:cNvPr id="1041" name="Shape 1041"/>
          <p:cNvSpPr/>
          <p:nvPr/>
        </p:nvSpPr>
        <p:spPr>
          <a:xfrm>
            <a:off x="110897" y="1247"/>
            <a:ext cx="11546607" cy="899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D26"/>
                </a:solidFill>
              </a:rPr>
              <a:t>Promise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E7924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53BD3"/>
                </a:solidFill>
              </a:rPr>
              <a:t>require</a:t>
            </a:r>
            <a:r>
              <a:rPr>
                <a:solidFill>
                  <a:srgbClr val="000000"/>
                </a:solidFill>
              </a:rPr>
              <a:t> </a:t>
            </a:r>
            <a:r>
              <a:t>'bluebird'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mongoose </a:t>
            </a:r>
            <a:r>
              <a:rPr>
                <a:solidFill>
                  <a:srgbClr val="CE7924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53BD3"/>
                </a:solidFill>
              </a:rPr>
              <a:t>require</a:t>
            </a:r>
            <a:r>
              <a:rPr>
                <a:solidFill>
                  <a:srgbClr val="000000"/>
                </a:solidFill>
              </a:rPr>
              <a:t> </a:t>
            </a:r>
            <a:r>
              <a:t>'mongoose'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database </a:t>
            </a:r>
            <a:r>
              <a:rPr>
                <a:solidFill>
                  <a:srgbClr val="CE7924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mongoose.createConnection </a:t>
            </a:r>
            <a:r>
              <a:t>'mongodb://localhost/jumplyn'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D26"/>
                </a:solidFill>
              </a:rPr>
              <a:t>Document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E7924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database.model </a:t>
            </a:r>
            <a:r>
              <a:t>'Document'</a:t>
            </a:r>
            <a:r>
              <a:rPr>
                <a:solidFill>
                  <a:srgbClr val="D53BD3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53BD3"/>
                </a:solidFill>
              </a:rPr>
              <a:t>require</a:t>
            </a:r>
            <a:r>
              <a:rPr>
                <a:solidFill>
                  <a:srgbClr val="000000"/>
                </a:solidFill>
              </a:rPr>
              <a:t> </a:t>
            </a:r>
            <a:r>
              <a:t>'../core/models/Document'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4BD26"/>
                </a:solidFill>
              </a:rPr>
              <a:t>DocumentFile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E7924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4BD26"/>
                </a:solidFill>
              </a:rPr>
              <a:t>Document</a:t>
            </a:r>
            <a:r>
              <a:rPr>
                <a:solidFill>
                  <a:srgbClr val="000000"/>
                </a:solidFill>
              </a:rPr>
              <a:t>.discriminator </a:t>
            </a:r>
            <a:r>
              <a:t>'DocumentFile'</a:t>
            </a:r>
            <a:r>
              <a:rPr>
                <a:solidFill>
                  <a:srgbClr val="D53BD3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53BD3"/>
                </a:solidFill>
              </a:rPr>
              <a:t>require</a:t>
            </a:r>
            <a:r>
              <a:rPr>
                <a:solidFill>
                  <a:srgbClr val="000000"/>
                </a:solidFill>
              </a:rPr>
              <a:t> </a:t>
            </a:r>
            <a:r>
              <a:t>'../core/models/DocumentFile'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connect </a:t>
            </a:r>
            <a:r>
              <a:rPr>
                <a:solidFill>
                  <a:srgbClr val="CE7924"/>
                </a:solidFill>
              </a:rPr>
              <a:t>=</a:t>
            </a:r>
            <a:r>
              <a:t> </a:t>
            </a:r>
            <a:r>
              <a:rPr>
                <a:solidFill>
                  <a:srgbClr val="CE7924"/>
                </a:solidFill>
              </a:rPr>
              <a:t>new</a:t>
            </a:r>
            <a:r>
              <a:t> </a:t>
            </a:r>
            <a:r>
              <a:rPr>
                <a:solidFill>
                  <a:srgbClr val="34BD26"/>
                </a:solidFill>
              </a:rPr>
              <a:t>Promise</a:t>
            </a:r>
            <a:r>
              <a:t> </a:t>
            </a:r>
            <a:r>
              <a:rPr>
                <a:solidFill>
                  <a:srgbClr val="D53BD3"/>
                </a:solidFill>
              </a:rPr>
              <a:t>(</a:t>
            </a:r>
            <a:r>
              <a:t>resolve</a:t>
            </a:r>
            <a:r>
              <a:rPr>
                <a:solidFill>
                  <a:srgbClr val="D53BD3"/>
                </a:solidFill>
              </a:rPr>
              <a:t>,</a:t>
            </a:r>
            <a:r>
              <a:t> reject</a:t>
            </a:r>
            <a:r>
              <a:rPr>
                <a:solidFill>
                  <a:srgbClr val="D53BD3"/>
                </a:solidFill>
              </a:rPr>
              <a:t>)</a:t>
            </a:r>
            <a:r>
              <a:t> </a:t>
            </a:r>
            <a:r>
              <a:rPr>
                <a:solidFill>
                  <a:srgbClr val="CE7924"/>
                </a:solidFill>
              </a:rPr>
              <a:t>-&gt;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database.</a:t>
            </a:r>
            <a:r>
              <a:rPr>
                <a:solidFill>
                  <a:srgbClr val="D53BD3"/>
                </a:solidFill>
              </a:rPr>
              <a:t>on</a:t>
            </a:r>
            <a:r>
              <a:t> </a:t>
            </a:r>
            <a:r>
              <a:rPr>
                <a:solidFill>
                  <a:srgbClr val="C33720"/>
                </a:solidFill>
              </a:rPr>
              <a:t>'connected'</a:t>
            </a:r>
            <a:r>
              <a:rPr>
                <a:solidFill>
                  <a:srgbClr val="D53BD3"/>
                </a:solidFill>
              </a:rPr>
              <a:t>,</a:t>
            </a:r>
            <a:r>
              <a:t> </a:t>
            </a:r>
            <a:r>
              <a:rPr>
                <a:solidFill>
                  <a:srgbClr val="D53BD3"/>
                </a:solidFill>
              </a:rPr>
              <a:t>()</a:t>
            </a:r>
            <a:r>
              <a:t> </a:t>
            </a:r>
            <a:r>
              <a:rPr>
                <a:solidFill>
                  <a:srgbClr val="CE7924"/>
                </a:solidFill>
              </a:rPr>
              <a:t>-&gt;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 console.log </a:t>
            </a:r>
            <a:r>
              <a:t>'Connected to the new database "jumplyn"'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resolve</a:t>
            </a:r>
            <a:r>
              <a:rPr>
                <a:solidFill>
                  <a:srgbClr val="D53BD3"/>
                </a:solidFill>
              </a:rPr>
              <a:t>()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connect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.</a:t>
            </a:r>
            <a:r>
              <a:t>then </a:t>
            </a:r>
            <a:r>
              <a:rPr>
                <a:solidFill>
                  <a:srgbClr val="CE7924"/>
                </a:solidFill>
              </a:rPr>
              <a:t>-&gt;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Promise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D53BD3"/>
                </a:solidFill>
              </a:rPr>
              <a:t>map</a:t>
            </a:r>
            <a:r>
              <a:rPr>
                <a:solidFill>
                  <a:srgbClr val="000000"/>
                </a:solidFill>
              </a:rPr>
              <a:t> oseos</a:t>
            </a:r>
            <a:r>
              <a:rPr>
                <a:solidFill>
                  <a:srgbClr val="D53BD3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53BD3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oseo</a:t>
            </a:r>
            <a:r>
              <a:rPr>
                <a:solidFill>
                  <a:srgbClr val="D53BD3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E7924"/>
                </a:solidFill>
              </a:rPr>
              <a:t>-&gt;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34BD2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 </a:t>
            </a:r>
            <a:r>
              <a:t>DocumentFile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CE7924"/>
                </a:solidFill>
              </a:rPr>
              <a:t>.</a:t>
            </a:r>
            <a:r>
              <a:t>update</a:t>
            </a:r>
            <a:r>
              <a:rPr>
                <a:solidFill>
                  <a:srgbClr val="D53BD3"/>
                </a:solidFill>
              </a:rPr>
              <a:t>(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BFBFBF"/>
                </a:solidFill>
              </a:rPr>
              <a:t> </a:t>
            </a:r>
            <a:r>
              <a:t> </a:t>
            </a:r>
            <a:r>
              <a:rPr>
                <a:solidFill>
                  <a:srgbClr val="34BBC7"/>
                </a:solidFill>
              </a:rPr>
              <a:t>_id</a:t>
            </a:r>
            <a:r>
              <a:rPr>
                <a:solidFill>
                  <a:srgbClr val="CE7924"/>
                </a:solidFill>
              </a:rPr>
              <a:t>:</a:t>
            </a:r>
            <a:r>
              <a:t> oseo._id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D53BD3"/>
                </a:solidFill>
              </a:rPr>
              <a:t>,</a:t>
            </a:r>
            <a:r>
              <a:t>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FBFBF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 </a:t>
            </a:r>
            <a:r>
              <a:t>$set</a:t>
            </a:r>
            <a:r>
              <a:rPr>
                <a:solidFill>
                  <a:srgbClr val="CE7924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FBFBF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6E6E6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 </a:t>
            </a:r>
            <a:r>
              <a:t>extract</a:t>
            </a:r>
            <a:r>
              <a:rPr>
                <a:solidFill>
                  <a:srgbClr val="CE7924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BFBFBF"/>
                </a:solidFill>
              </a:rPr>
              <a:t> </a:t>
            </a:r>
            <a:r>
              <a:t>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BFBFBF"/>
                </a:solidFill>
              </a:rPr>
              <a:t> </a:t>
            </a:r>
            <a:r>
              <a:t> </a:t>
            </a:r>
            <a:r>
              <a:rPr>
                <a:solidFill>
                  <a:srgbClr val="34BBC7"/>
                </a:solidFill>
              </a:rPr>
              <a:t>note</a:t>
            </a:r>
            <a:r>
              <a:rPr>
                <a:solidFill>
                  <a:srgbClr val="CE7924"/>
                </a:solidFill>
              </a:rPr>
              <a:t>:</a:t>
            </a:r>
            <a:r>
              <a:t> parseInt oseo.note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BFBFBF"/>
                </a:solidFill>
              </a:rPr>
              <a:t> </a:t>
            </a:r>
            <a:r>
              <a:t>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BFBFBF"/>
                </a:solidFill>
              </a:rPr>
              <a:t> </a:t>
            </a:r>
            <a:r>
              <a:t> </a:t>
            </a:r>
            <a:r>
              <a:rPr>
                <a:solidFill>
                  <a:srgbClr val="34BBC7"/>
                </a:solidFill>
              </a:rPr>
              <a:t>abstract</a:t>
            </a:r>
            <a:r>
              <a:rPr>
                <a:solidFill>
                  <a:srgbClr val="CE7924"/>
                </a:solidFill>
              </a:rPr>
              <a:t>:</a:t>
            </a:r>
            <a:r>
              <a:t> oseo.abstract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34BBC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FBFBF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6E6E6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FBFBF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 </a:t>
            </a:r>
            <a:r>
              <a:t>extracts</a:t>
            </a:r>
            <a:r>
              <a:rPr>
                <a:solidFill>
                  <a:srgbClr val="CE7924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BFBFBF"/>
                </a:solidFill>
              </a:rPr>
              <a:t> </a:t>
            </a:r>
            <a:r>
              <a:t>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BFBFBF"/>
                </a:solidFill>
              </a:rPr>
              <a:t> </a:t>
            </a:r>
            <a:r>
              <a:t>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34BBC7"/>
                </a:solidFill>
              </a:rPr>
              <a:t>marche</a:t>
            </a:r>
            <a:r>
              <a:rPr>
                <a:solidFill>
                  <a:srgbClr val="CE7924"/>
                </a:solidFill>
              </a:rPr>
              <a:t>:</a:t>
            </a:r>
            <a:r>
              <a:t> oseo.extracts</a:t>
            </a:r>
            <a:r>
              <a:rPr>
                <a:solidFill>
                  <a:srgbClr val="D53BD3"/>
                </a:solidFill>
              </a:rPr>
              <a:t>[</a:t>
            </a:r>
            <a:r>
              <a:rPr>
                <a:solidFill>
                  <a:srgbClr val="C33720"/>
                </a:solidFill>
              </a:rPr>
              <a:t>'marché'</a:t>
            </a:r>
            <a:r>
              <a:rPr>
                <a:solidFill>
                  <a:srgbClr val="D53BD3"/>
                </a:solidFill>
              </a:rPr>
              <a:t>]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BFBFBF"/>
                </a:solidFill>
              </a:rPr>
              <a:t> </a:t>
            </a:r>
            <a:r>
              <a:t>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BFBFBF"/>
                </a:solidFill>
              </a:rPr>
              <a:t> </a:t>
            </a:r>
            <a:r>
              <a:t>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34BBC7"/>
                </a:solidFill>
              </a:rPr>
              <a:t>social</a:t>
            </a:r>
            <a:r>
              <a:rPr>
                <a:solidFill>
                  <a:srgbClr val="CE7924"/>
                </a:solidFill>
              </a:rPr>
              <a:t>:</a:t>
            </a:r>
            <a:r>
              <a:t> oseo.extracts</a:t>
            </a:r>
            <a:r>
              <a:rPr>
                <a:solidFill>
                  <a:srgbClr val="D53BD3"/>
                </a:solidFill>
              </a:rPr>
              <a:t>[</a:t>
            </a:r>
            <a:r>
              <a:rPr>
                <a:solidFill>
                  <a:srgbClr val="C33720"/>
                </a:solidFill>
              </a:rPr>
              <a:t>'social'</a:t>
            </a:r>
            <a:r>
              <a:rPr>
                <a:solidFill>
                  <a:srgbClr val="D53BD3"/>
                </a:solidFill>
              </a:rPr>
              <a:t>]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D53BD3"/>
                </a:solidFill>
              </a:rPr>
              <a:t>)</a:t>
            </a:r>
            <a:r>
              <a:t>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E6E6E6"/>
                </a:solidFill>
              </a:rPr>
              <a:t> </a:t>
            </a:r>
            <a:r>
              <a:t> </a:t>
            </a:r>
            <a:r>
              <a:rPr>
                <a:solidFill>
                  <a:srgbClr val="CE7924"/>
                </a:solidFill>
              </a:rPr>
              <a:t>.</a:t>
            </a:r>
            <a:r>
              <a:t>exec</a:t>
            </a:r>
            <a:r>
              <a:rPr>
                <a:solidFill>
                  <a:srgbClr val="D53BD3"/>
                </a:solidFill>
              </a:rPr>
              <a:t>()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.</a:t>
            </a:r>
            <a:r>
              <a:t>catch </a:t>
            </a:r>
            <a:r>
              <a:rPr>
                <a:solidFill>
                  <a:srgbClr val="D53BD3"/>
                </a:solidFill>
              </a:rPr>
              <a:t>(</a:t>
            </a:r>
            <a:r>
              <a:t>err</a:t>
            </a:r>
            <a:r>
              <a:rPr>
                <a:solidFill>
                  <a:srgbClr val="D53BD3"/>
                </a:solidFill>
              </a:rPr>
              <a:t>)</a:t>
            </a:r>
            <a:r>
              <a:t> </a:t>
            </a:r>
            <a:r>
              <a:rPr>
                <a:solidFill>
                  <a:srgbClr val="CE7924"/>
                </a:solidFill>
              </a:rPr>
              <a:t>-&gt;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console.log </a:t>
            </a:r>
            <a:r>
              <a:rPr>
                <a:solidFill>
                  <a:srgbClr val="C33720"/>
                </a:solidFill>
              </a:rPr>
              <a:t>'ERROR'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console.log err.stack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E7924"/>
                </a:solidFill>
              </a:rPr>
              <a:t>.</a:t>
            </a:r>
            <a:r>
              <a:t>then </a:t>
            </a:r>
            <a:r>
              <a:rPr>
                <a:solidFill>
                  <a:srgbClr val="CE7924"/>
                </a:solidFill>
              </a:rPr>
              <a:t>-&gt;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solidFill>
                  <a:srgbClr val="C337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console.log </a:t>
            </a:r>
            <a:r>
              <a:t>'Closing connections.'</a:t>
            </a:r>
            <a:endParaRPr>
              <a:solidFill>
                <a:srgbClr val="000000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database.close</a:t>
            </a:r>
            <a:r>
              <a:rPr>
                <a:solidFill>
                  <a:srgbClr val="D53BD3"/>
                </a:solidFill>
              </a:rPr>
              <a:t>()</a:t>
            </a:r>
          </a:p>
        </p:txBody>
      </p:sp>
      <p:sp>
        <p:nvSpPr>
          <p:cNvPr id="1042" name="Shape 1042"/>
          <p:cNvSpPr/>
          <p:nvPr/>
        </p:nvSpPr>
        <p:spPr>
          <a:xfrm>
            <a:off x="9991880" y="3034643"/>
            <a:ext cx="1282899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connect</a:t>
            </a:r>
          </a:p>
        </p:txBody>
      </p:sp>
      <p:sp>
        <p:nvSpPr>
          <p:cNvPr id="1043" name="Shape 1043"/>
          <p:cNvSpPr/>
          <p:nvPr/>
        </p:nvSpPr>
        <p:spPr>
          <a:xfrm>
            <a:off x="10262821" y="3915848"/>
            <a:ext cx="74101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map</a:t>
            </a:r>
          </a:p>
        </p:txBody>
      </p:sp>
      <p:sp>
        <p:nvSpPr>
          <p:cNvPr id="1044" name="Shape 1044"/>
          <p:cNvSpPr/>
          <p:nvPr/>
        </p:nvSpPr>
        <p:spPr>
          <a:xfrm>
            <a:off x="10076637" y="4797053"/>
            <a:ext cx="111338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update</a:t>
            </a:r>
          </a:p>
        </p:txBody>
      </p:sp>
      <p:sp>
        <p:nvSpPr>
          <p:cNvPr id="1045" name="Shape 1045"/>
          <p:cNvSpPr/>
          <p:nvPr/>
        </p:nvSpPr>
        <p:spPr>
          <a:xfrm>
            <a:off x="11827148" y="5685844"/>
            <a:ext cx="521048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err</a:t>
            </a:r>
          </a:p>
        </p:txBody>
      </p:sp>
      <p:sp>
        <p:nvSpPr>
          <p:cNvPr id="1046" name="Shape 1046"/>
          <p:cNvSpPr/>
          <p:nvPr/>
        </p:nvSpPr>
        <p:spPr>
          <a:xfrm>
            <a:off x="10186472" y="5678258"/>
            <a:ext cx="89371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close</a:t>
            </a:r>
          </a:p>
        </p:txBody>
      </p:sp>
      <p:sp>
        <p:nvSpPr>
          <p:cNvPr id="1047" name="Shape 1047"/>
          <p:cNvSpPr/>
          <p:nvPr/>
        </p:nvSpPr>
        <p:spPr>
          <a:xfrm>
            <a:off x="10757535" y="3538273"/>
            <a:ext cx="1" cy="44722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48" name="Shape 1048"/>
          <p:cNvSpPr/>
          <p:nvPr/>
        </p:nvSpPr>
        <p:spPr>
          <a:xfrm>
            <a:off x="10757535" y="4356450"/>
            <a:ext cx="1" cy="44723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49" name="Shape 1049"/>
          <p:cNvSpPr/>
          <p:nvPr/>
        </p:nvSpPr>
        <p:spPr>
          <a:xfrm>
            <a:off x="10757535" y="5349182"/>
            <a:ext cx="1" cy="44723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50" name="Shape 1050"/>
          <p:cNvSpPr/>
          <p:nvPr/>
        </p:nvSpPr>
        <p:spPr>
          <a:xfrm>
            <a:off x="11127707" y="3538347"/>
            <a:ext cx="858877" cy="20865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51" name="Shape 1051"/>
          <p:cNvSpPr/>
          <p:nvPr/>
        </p:nvSpPr>
        <p:spPr>
          <a:xfrm>
            <a:off x="11010698" y="4296561"/>
            <a:ext cx="1103017" cy="14555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52" name="Shape 1052"/>
          <p:cNvSpPr/>
          <p:nvPr/>
        </p:nvSpPr>
        <p:spPr>
          <a:xfrm>
            <a:off x="11099000" y="5189074"/>
            <a:ext cx="921833" cy="4341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53" name="Shape 1053"/>
          <p:cNvSpPr/>
          <p:nvPr/>
        </p:nvSpPr>
        <p:spPr>
          <a:xfrm>
            <a:off x="9857295" y="2943201"/>
            <a:ext cx="2600652" cy="327372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/>
          <p:nvPr/>
        </p:nvSpPr>
        <p:spPr>
          <a:xfrm>
            <a:off x="4923408" y="9223148"/>
            <a:ext cx="796632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TSE 23 novembre 2016                             @sfrenot, IXXI</a:t>
            </a:r>
          </a:p>
        </p:txBody>
      </p:sp>
      <p:sp>
        <p:nvSpPr>
          <p:cNvPr id="1056" name="Shape 1056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57" name="Shape 1057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58" name="Shape 1058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0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0" name="Capture d’écran 2016-11-15 à 16.5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5" name="Group 1065"/>
          <p:cNvGrpSpPr/>
          <p:nvPr/>
        </p:nvGrpSpPr>
        <p:grpSpPr>
          <a:xfrm>
            <a:off x="-56872" y="81426"/>
            <a:ext cx="6648668" cy="4195005"/>
            <a:chOff x="0" y="0"/>
            <a:chExt cx="6648667" cy="4195003"/>
          </a:xfrm>
        </p:grpSpPr>
        <p:pic>
          <p:nvPicPr>
            <p:cNvPr id="1061" name="Capture d’écran 2015-05-18 à 16.19.20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26846"/>
              <a:ext cx="5943755" cy="38681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62" name="Shape 1062"/>
            <p:cNvSpPr/>
            <p:nvPr/>
          </p:nvSpPr>
          <p:spPr>
            <a:xfrm>
              <a:off x="1521521" y="-1"/>
              <a:ext cx="3840064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1295400">
                <a:defRPr b="1"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hlinkClick r:id="rId5" invalidUrl="" action="" tgtFrame="" tooltip="" history="1" highlightClick="0" endSnd="0"/>
                </a:rPr>
                <a:t>modulecounts.com</a:t>
              </a:r>
              <a:r>
                <a:t> 1M/j   </a:t>
              </a: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5856454" y="524933"/>
              <a:ext cx="792214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1295400">
                <a:defRPr b="1"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250/j</a:t>
              </a: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5856454" y="1498600"/>
              <a:ext cx="622698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1295400">
                <a:defRPr b="1"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90/j</a:t>
              </a:r>
            </a:p>
          </p:txBody>
        </p:sp>
      </p:grpSp>
      <p:grpSp>
        <p:nvGrpSpPr>
          <p:cNvPr id="1071" name="Group 1071"/>
          <p:cNvGrpSpPr/>
          <p:nvPr/>
        </p:nvGrpSpPr>
        <p:grpSpPr>
          <a:xfrm>
            <a:off x="1895251" y="5060226"/>
            <a:ext cx="2744421" cy="3583123"/>
            <a:chOff x="0" y="0"/>
            <a:chExt cx="2744419" cy="3583122"/>
          </a:xfrm>
        </p:grpSpPr>
        <p:pic>
          <p:nvPicPr>
            <p:cNvPr id="1066" name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03" y="0"/>
              <a:ext cx="2738413" cy="4685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7" name="Capture d’écran 2015-05-18 à 16.24.05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490371"/>
              <a:ext cx="2744420" cy="7513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8" name="Capture d’écran 2015-05-18 à 16.25.30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6799" y="1263494"/>
              <a:ext cx="2610822" cy="631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9" name="pasted-image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6799" y="1917093"/>
              <a:ext cx="2610822" cy="6933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0" name="Capture d’écran 2015-05-18 à 16.38.44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19896" y="2690216"/>
              <a:ext cx="1900288" cy="8929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85" name="Group 1085"/>
          <p:cNvGrpSpPr/>
          <p:nvPr/>
        </p:nvGrpSpPr>
        <p:grpSpPr>
          <a:xfrm>
            <a:off x="8726432" y="406038"/>
            <a:ext cx="3995662" cy="4512019"/>
            <a:chOff x="0" y="0"/>
            <a:chExt cx="3995660" cy="4512017"/>
          </a:xfrm>
        </p:grpSpPr>
        <p:pic>
          <p:nvPicPr>
            <p:cNvPr id="1072" name="pasted-image.png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731046" y="2537362"/>
              <a:ext cx="1755727" cy="4705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3" name="pasted-image.png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2328334" cy="57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4" name="Capture d’écran 2015-05-18 à 16.30.54.png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62531" y="902769"/>
              <a:ext cx="588410" cy="571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5" name="Capture d’écran 2015-05-18 à 16.31.55.png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138644" y="858319"/>
              <a:ext cx="1485901" cy="660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078" name="Group 1078"/>
            <p:cNvGrpSpPr/>
            <p:nvPr/>
          </p:nvGrpSpPr>
          <p:grpSpPr>
            <a:xfrm>
              <a:off x="2670197" y="3409413"/>
              <a:ext cx="1325464" cy="1102605"/>
              <a:chOff x="0" y="0"/>
              <a:chExt cx="1325463" cy="1102603"/>
            </a:xfrm>
          </p:grpSpPr>
          <p:pic>
            <p:nvPicPr>
              <p:cNvPr id="1076" name="pasted-image.png"/>
              <p:cNvPicPr>
                <a:picLocks noChangeAspect="1"/>
              </p:cNvPicPr>
              <p:nvPr/>
            </p:nvPicPr>
            <p:blipFill>
              <a:blip r:embed="rId15">
                <a:extLst/>
              </a:blip>
              <a:stretch>
                <a:fillRect/>
              </a:stretch>
            </p:blipFill>
            <p:spPr>
              <a:xfrm>
                <a:off x="316066" y="0"/>
                <a:ext cx="693331" cy="69333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77" name="Shape 1077"/>
              <p:cNvSpPr/>
              <p:nvPr/>
            </p:nvSpPr>
            <p:spPr>
              <a:xfrm>
                <a:off x="0" y="815905"/>
                <a:ext cx="1325464" cy="2866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 defTabSz="1295400">
                  <a:defRPr b="1" sz="13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material design</a:t>
                </a:r>
              </a:p>
            </p:txBody>
          </p:sp>
        </p:grpSp>
        <p:grpSp>
          <p:nvGrpSpPr>
            <p:cNvPr id="1081" name="Group 1081"/>
            <p:cNvGrpSpPr/>
            <p:nvPr/>
          </p:nvGrpSpPr>
          <p:grpSpPr>
            <a:xfrm>
              <a:off x="2906379" y="2486879"/>
              <a:ext cx="831273" cy="892907"/>
              <a:chOff x="0" y="0"/>
              <a:chExt cx="831272" cy="892905"/>
            </a:xfrm>
          </p:grpSpPr>
          <p:pic>
            <p:nvPicPr>
              <p:cNvPr id="1079" name="pasted-image.png"/>
              <p:cNvPicPr>
                <a:picLocks noChangeAspect="1"/>
              </p:cNvPicPr>
              <p:nvPr/>
            </p:nvPicPr>
            <p:blipFill>
              <a:blip r:embed="rId16">
                <a:extLst/>
              </a:blip>
              <a:stretch>
                <a:fillRect/>
              </a:stretch>
            </p:blipFill>
            <p:spPr>
              <a:xfrm>
                <a:off x="0" y="0"/>
                <a:ext cx="831273" cy="571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80" name="Shape 1080"/>
              <p:cNvSpPr/>
              <p:nvPr/>
            </p:nvSpPr>
            <p:spPr>
              <a:xfrm>
                <a:off x="37355" y="606207"/>
                <a:ext cx="756563" cy="2866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 defTabSz="1295400">
                  <a:defRPr b="1" sz="13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polymer</a:t>
                </a:r>
              </a:p>
            </p:txBody>
          </p:sp>
        </p:grpSp>
        <p:pic>
          <p:nvPicPr>
            <p:cNvPr id="1082" name="pasted-image.png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885332" y="1609436"/>
              <a:ext cx="2226861" cy="3963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3" name="Capture d’écran 2015-05-18 à 16.41.13.png"/>
            <p:cNvPicPr>
              <a:picLocks noChangeAspect="1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910409" y="3231496"/>
              <a:ext cx="1397001" cy="533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4" name="Shape 1084"/>
            <p:cNvSpPr/>
            <p:nvPr/>
          </p:nvSpPr>
          <p:spPr>
            <a:xfrm>
              <a:off x="808919" y="1006554"/>
              <a:ext cx="1232000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1295400">
                <a:defRPr b="1"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oostrap</a:t>
              </a:r>
            </a:p>
          </p:txBody>
        </p:sp>
      </p:grpSp>
      <p:sp>
        <p:nvSpPr>
          <p:cNvPr id="1086" name="Shape 1086"/>
          <p:cNvSpPr/>
          <p:nvPr/>
        </p:nvSpPr>
        <p:spPr>
          <a:xfrm>
            <a:off x="4721714" y="3310938"/>
            <a:ext cx="3922677" cy="2476501"/>
          </a:xfrm>
          <a:prstGeom prst="rect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3100">
                <a:latin typeface="Helvetica"/>
                <a:ea typeface="Helvetica"/>
                <a:cs typeface="Helvetica"/>
                <a:sym typeface="Helvetica"/>
              </a:defRPr>
            </a:pPr>
            <a:r>
              <a:t>1995 javascript</a:t>
            </a:r>
          </a:p>
          <a:p>
            <a:pPr>
              <a:defRPr b="1" sz="31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3100">
                <a:latin typeface="Helvetica"/>
                <a:ea typeface="Helvetica"/>
                <a:cs typeface="Helvetica"/>
                <a:sym typeface="Helvetica"/>
              </a:defRPr>
            </a:pPr>
            <a:r>
              <a:t>2008 V8</a:t>
            </a:r>
          </a:p>
          <a:p>
            <a:pPr>
              <a:defRPr b="1" sz="31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3100">
                <a:latin typeface="Helvetica"/>
                <a:ea typeface="Helvetica"/>
                <a:cs typeface="Helvetica"/>
                <a:sym typeface="Helvetica"/>
              </a:defRPr>
            </a:pPr>
            <a:r>
              <a:t>2009 nodejs</a:t>
            </a:r>
          </a:p>
        </p:txBody>
      </p:sp>
      <p:grpSp>
        <p:nvGrpSpPr>
          <p:cNvPr id="1098" name="Group 1098"/>
          <p:cNvGrpSpPr/>
          <p:nvPr/>
        </p:nvGrpSpPr>
        <p:grpSpPr>
          <a:xfrm>
            <a:off x="6022720" y="5763901"/>
            <a:ext cx="6687444" cy="2820603"/>
            <a:chOff x="0" y="0"/>
            <a:chExt cx="6687442" cy="2820602"/>
          </a:xfrm>
        </p:grpSpPr>
        <p:pic>
          <p:nvPicPr>
            <p:cNvPr id="1087" name="pasted-image.png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404744" y="1732878"/>
              <a:ext cx="1601760" cy="2621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097" name="Group 1097"/>
            <p:cNvGrpSpPr/>
            <p:nvPr/>
          </p:nvGrpSpPr>
          <p:grpSpPr>
            <a:xfrm>
              <a:off x="0" y="0"/>
              <a:ext cx="6687443" cy="2820603"/>
              <a:chOff x="0" y="0"/>
              <a:chExt cx="6687442" cy="2820602"/>
            </a:xfrm>
          </p:grpSpPr>
          <p:pic>
            <p:nvPicPr>
              <p:cNvPr id="1088" name="pasted-image.png"/>
              <p:cNvPicPr>
                <a:picLocks noChangeAspect="1"/>
              </p:cNvPicPr>
              <p:nvPr/>
            </p:nvPicPr>
            <p:blipFill>
              <a:blip r:embed="rId20">
                <a:extLst/>
              </a:blip>
              <a:stretch>
                <a:fillRect/>
              </a:stretch>
            </p:blipFill>
            <p:spPr>
              <a:xfrm>
                <a:off x="1929765" y="87653"/>
                <a:ext cx="2366843" cy="5585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89" name="pasted-image.png"/>
              <p:cNvPicPr>
                <a:picLocks noChangeAspect="1"/>
              </p:cNvPicPr>
              <p:nvPr/>
            </p:nvPicPr>
            <p:blipFill>
              <a:blip r:embed="rId21">
                <a:extLst/>
              </a:blip>
              <a:stretch>
                <a:fillRect/>
              </a:stretch>
            </p:blipFill>
            <p:spPr>
              <a:xfrm>
                <a:off x="4587962" y="0"/>
                <a:ext cx="1333501" cy="5334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90" name="pasted-image.png"/>
              <p:cNvPicPr>
                <a:picLocks noChangeAspect="1"/>
              </p:cNvPicPr>
              <p:nvPr/>
            </p:nvPicPr>
            <p:blipFill>
              <a:blip r:embed="rId22">
                <a:extLst/>
              </a:blip>
              <a:stretch>
                <a:fillRect/>
              </a:stretch>
            </p:blipFill>
            <p:spPr>
              <a:xfrm>
                <a:off x="2025762" y="852617"/>
                <a:ext cx="1784787" cy="4705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91" name="pasted-image.png"/>
              <p:cNvPicPr>
                <a:picLocks noChangeAspect="1"/>
              </p:cNvPicPr>
              <p:nvPr/>
            </p:nvPicPr>
            <p:blipFill>
              <a:blip r:embed="rId23">
                <a:extLst/>
              </a:blip>
              <a:stretch>
                <a:fillRect/>
              </a:stretch>
            </p:blipFill>
            <p:spPr>
              <a:xfrm>
                <a:off x="3374306" y="1421675"/>
                <a:ext cx="1333501" cy="36271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92" name="pasted-image.png"/>
              <p:cNvPicPr>
                <a:picLocks noChangeAspect="1"/>
              </p:cNvPicPr>
              <p:nvPr/>
            </p:nvPicPr>
            <p:blipFill>
              <a:blip r:embed="rId24">
                <a:extLst/>
              </a:blip>
              <a:stretch>
                <a:fillRect/>
              </a:stretch>
            </p:blipFill>
            <p:spPr>
              <a:xfrm>
                <a:off x="4263378" y="822166"/>
                <a:ext cx="1982669" cy="42357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93" name="pasted-image.png"/>
              <p:cNvPicPr>
                <a:picLocks noChangeAspect="1"/>
              </p:cNvPicPr>
              <p:nvPr/>
            </p:nvPicPr>
            <p:blipFill>
              <a:blip r:embed="rId25">
                <a:extLst/>
              </a:blip>
              <a:stretch>
                <a:fillRect/>
              </a:stretch>
            </p:blipFill>
            <p:spPr>
              <a:xfrm>
                <a:off x="3770598" y="1882910"/>
                <a:ext cx="1845235" cy="4705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94" name="Shape 1094"/>
              <p:cNvSpPr/>
              <p:nvPr/>
            </p:nvSpPr>
            <p:spPr>
              <a:xfrm>
                <a:off x="0" y="2546187"/>
                <a:ext cx="6687443" cy="2744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 defTabSz="1295400">
                  <a:defRPr b="1" sz="1200"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http://www.quora.com/What-are-the-biggest-websites-built-with-Node-js-on-the-server-side</a:t>
                </a:r>
              </a:p>
            </p:txBody>
          </p:sp>
          <p:pic>
            <p:nvPicPr>
              <p:cNvPr id="1095" name="pasted-image.png"/>
              <p:cNvPicPr>
                <a:picLocks noChangeAspect="1"/>
              </p:cNvPicPr>
              <p:nvPr/>
            </p:nvPicPr>
            <p:blipFill>
              <a:blip r:embed="rId26">
                <a:extLst/>
              </a:blip>
              <a:stretch>
                <a:fillRect/>
              </a:stretch>
            </p:blipFill>
            <p:spPr>
              <a:xfrm>
                <a:off x="2352828" y="2139533"/>
                <a:ext cx="1130655" cy="2621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96" name="pasted-image.png"/>
              <p:cNvPicPr>
                <a:picLocks noChangeAspect="1"/>
              </p:cNvPicPr>
              <p:nvPr/>
            </p:nvPicPr>
            <p:blipFill>
              <a:blip r:embed="rId27">
                <a:extLst/>
              </a:blip>
              <a:stretch>
                <a:fillRect/>
              </a:stretch>
            </p:blipFill>
            <p:spPr>
              <a:xfrm>
                <a:off x="5075607" y="1297623"/>
                <a:ext cx="1544054" cy="5334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71" grpId="3"/>
      <p:bldP build="whole" bldLvl="1" animBg="1" rev="0" advAuto="0" spid="1065" grpId="1"/>
      <p:bldP build="whole" bldLvl="1" animBg="1" rev="0" advAuto="0" spid="1085" grpId="2"/>
      <p:bldP build="whole" bldLvl="1" animBg="1" rev="0" advAuto="0" spid="1098" grpId="4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Shape 1100"/>
          <p:cNvSpPr/>
          <p:nvPr>
            <p:ph type="body" sz="half" idx="1"/>
          </p:nvPr>
        </p:nvSpPr>
        <p:spPr>
          <a:xfrm>
            <a:off x="647700" y="4277008"/>
            <a:ext cx="11709400" cy="4235515"/>
          </a:xfrm>
          <a:prstGeom prst="rect">
            <a:avLst/>
          </a:prstGeom>
        </p:spPr>
        <p:txBody>
          <a:bodyPr/>
          <a:lstStyle/>
          <a:p>
            <a:pPr>
              <a:defRPr sz="4200"/>
            </a:pPr>
            <a:r>
              <a:t>Stéphane Frénot, CITI, INSA, Ixxi</a:t>
            </a:r>
          </a:p>
          <a:p>
            <a:pPr>
              <a:defRPr sz="4200"/>
            </a:pPr>
            <a:r>
              <a:t>google -&gt; @sfrenot</a:t>
            </a:r>
          </a:p>
          <a:p>
            <a:pPr>
              <a:defRPr sz="4200"/>
            </a:pPr>
            <a:r>
              <a:t>Thanks to the help of Damien Remeirt</a:t>
            </a:r>
          </a:p>
        </p:txBody>
      </p:sp>
      <p:sp>
        <p:nvSpPr>
          <p:cNvPr id="1101" name="Shape 1101"/>
          <p:cNvSpPr/>
          <p:nvPr/>
        </p:nvSpPr>
        <p:spPr>
          <a:xfrm>
            <a:off x="3334270" y="1458096"/>
            <a:ext cx="6336260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5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Merci !</a:t>
            </a:r>
          </a:p>
        </p:txBody>
      </p:sp>
      <p:sp>
        <p:nvSpPr>
          <p:cNvPr id="1102" name="Shape 1102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03" name="Shape 1103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04" name="Shape 1104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10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sp>
        <p:nvSpPr>
          <p:cNvPr id="1106" name="Shape 1106"/>
          <p:cNvSpPr/>
          <p:nvPr/>
        </p:nvSpPr>
        <p:spPr>
          <a:xfrm>
            <a:off x="5126608" y="9210448"/>
            <a:ext cx="7644259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Inforsid, 27 mai 2015                             @sfrenot, IXXI</a:t>
            </a:r>
          </a:p>
        </p:txBody>
      </p:sp>
      <p:pic>
        <p:nvPicPr>
          <p:cNvPr id="1107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11372" y="35556"/>
            <a:ext cx="1752601" cy="57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8" name="Capture d’écran 2016-11-15 à 16.57.5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Javascript ? Really 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/>
          <p:nvPr>
            <p:ph type="body" idx="1"/>
          </p:nvPr>
        </p:nvSpPr>
        <p:spPr>
          <a:xfrm>
            <a:off x="494207" y="380281"/>
            <a:ext cx="10842592" cy="8450932"/>
          </a:xfrm>
          <a:prstGeom prst="rect">
            <a:avLst/>
          </a:prstGeom>
        </p:spPr>
        <p:txBody>
          <a:bodyPr/>
          <a:lstStyle/>
          <a:p>
            <a:pPr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Javascript (quelques pointeurs, non exhaustif)</a:t>
            </a:r>
          </a:p>
          <a:p>
            <a:pPr>
              <a:defRPr sz="1500"/>
            </a:pPr>
            <a:r>
              <a:t>Douglas Crockford </a:t>
            </a:r>
            <a:r>
              <a:rPr u="sng">
                <a:hlinkClick r:id="rId2" invalidUrl="" action="" tgtFrame="" tooltip="" history="1" highlightClick="0" endSnd="0"/>
              </a:rPr>
              <a:t>https://www.youtube.com/watch?v=dkZFtimgAcM</a:t>
            </a:r>
          </a:p>
          <a:p>
            <a:pPr>
              <a:defRPr sz="1500"/>
            </a:pPr>
            <a:r>
              <a:t>Eloquent javascript, le livre à lire sur javascript. </a:t>
            </a:r>
            <a:r>
              <a:rPr u="sng">
                <a:hlinkClick r:id="rId3" invalidUrl="" action="" tgtFrame="" tooltip="" history="1" highlightClick="0" endSnd="0"/>
              </a:rPr>
              <a:t>http://eloquentjavascript.net/</a:t>
            </a:r>
          </a:p>
          <a:p>
            <a:pPr>
              <a:defRPr sz="1500"/>
            </a:pPr>
            <a:r>
              <a:t>https://developer.mozilla.org/en-US/docs/Web/JavaScript/A_re-introduction_to_JavaScript</a:t>
            </a:r>
          </a:p>
          <a:p>
            <a:pPr>
              <a:defRPr sz="1500"/>
            </a:pPr>
            <a:r>
              <a:t>https://www.destroyallsoftware.com/talks/the-birth-and-death-of-javascript</a:t>
            </a:r>
          </a:p>
          <a:p>
            <a:pPr>
              <a:defRPr sz="1500"/>
            </a:pPr>
            <a:r>
              <a:t>Philip Roberts https://www.youtube.com/watch?v=8aGhZQkoFbQ </a:t>
            </a:r>
          </a:p>
          <a:p>
            <a:pPr>
              <a:defRPr sz="1500"/>
            </a:pPr>
            <a:r>
              <a:t>Angularjs, reactjs, Polymer, nodejs/iojs</a:t>
            </a:r>
          </a:p>
          <a:p>
            <a:pPr>
              <a:defRPr sz="1500"/>
            </a:pPr>
            <a:r>
              <a:t>Exemples d’applications javascript </a:t>
            </a:r>
          </a:p>
          <a:p>
            <a:pPr lvl="1">
              <a:defRPr sz="1500"/>
            </a:pPr>
            <a:r>
              <a:rPr>
                <a:hlinkClick r:id="rId4" invalidUrl="" action="" tgtFrame="" tooltip="" history="1" highlightClick="0" endSnd="0"/>
              </a:rPr>
              <a:t>http://setosa.io/bus/</a:t>
            </a:r>
          </a:p>
          <a:p>
            <a:pPr lvl="1" defTabSz="457200">
              <a:lnSpc>
                <a:spcPct val="125000"/>
              </a:lnSpc>
              <a:defRPr sz="1500">
                <a:uFillTx/>
              </a:defRPr>
            </a:pPr>
            <a:r>
              <a:rPr>
                <a:hlinkClick r:id="rId5" invalidUrl="" action="" tgtFrame="" tooltip="" history="1" highlightClick="0" endSnd="0"/>
              </a:rPr>
              <a:t>http://ww2.kqed.org/lowdown/2013/11/12/traffic-waves/</a:t>
            </a:r>
          </a:p>
          <a:p>
            <a:pPr lvl="1" defTabSz="457200">
              <a:lnSpc>
                <a:spcPct val="125000"/>
              </a:lnSpc>
              <a:defRPr sz="1500">
                <a:uFillTx/>
              </a:defRPr>
            </a:pPr>
            <a:r>
              <a:rPr>
                <a:hlinkClick r:id="rId6" invalidUrl="" action="" tgtFrame="" tooltip="" history="1" highlightClick="0" endSnd="0"/>
              </a:rPr>
              <a:t>http://setosa.io/blog/2014/09/02/gridlock/</a:t>
            </a:r>
          </a:p>
          <a:p>
            <a:pPr lvl="1" defTabSz="457200">
              <a:lnSpc>
                <a:spcPct val="125000"/>
              </a:lnSpc>
              <a:defRPr sz="1500">
                <a:uFillTx/>
              </a:defRPr>
            </a:pPr>
          </a:p>
          <a:p>
            <a:pPr>
              <a:defRPr b="1" sz="1500">
                <a:latin typeface="Helvetica"/>
                <a:ea typeface="Helvetica"/>
                <a:cs typeface="Helvetica"/>
                <a:sym typeface="Helvetica"/>
              </a:defRPr>
            </a:pPr>
            <a:r>
              <a:t>Rupture numérique (quelques pointeurs, non exhaustif)</a:t>
            </a:r>
          </a:p>
          <a:p>
            <a:pPr>
              <a:defRPr sz="1500"/>
            </a:pPr>
            <a:r>
              <a:rPr u="sng">
                <a:hlinkClick r:id="rId7" invalidUrl="" action="" tgtFrame="" tooltip="" history="1" highlightClick="0" endSnd="0"/>
              </a:rPr>
              <a:t>http://www.economie.gouv.fr/files/rapport-fiscalite-du-numerique_2013.pdf</a:t>
            </a:r>
          </a:p>
          <a:p>
            <a:pPr>
              <a:defRPr sz="1500"/>
            </a:pPr>
            <a:r>
              <a:rPr u="sng">
                <a:hlinkClick r:id="rId8" invalidUrl="" action="" tgtFrame="" tooltip="" history="1" highlightClick="0" endSnd="0"/>
              </a:rPr>
              <a:t>http://www.economie.gouv.fr/files/files/PDF/rapport_TNEF.pdf</a:t>
            </a:r>
          </a:p>
          <a:p>
            <a:pPr>
              <a:defRPr sz="1500"/>
            </a:pPr>
            <a:r>
              <a:t>http://pezziardi.net/2014/09/25/startup-detat-mefiez-vous-des-contrefacons/</a:t>
            </a:r>
          </a:p>
          <a:p>
            <a:pPr>
              <a:defRPr sz="1500"/>
            </a:pPr>
            <a:r>
              <a:t>Peter Thiel, Competition is for looser, https://www.youtube.com/watch?v=5_0dVHMpJlo</a:t>
            </a:r>
          </a:p>
          <a:p>
            <a:pPr>
              <a:defRPr sz="1500"/>
            </a:pPr>
            <a:r>
              <a:t>Philosophie magazine #73, octobre 2013</a:t>
            </a:r>
          </a:p>
          <a:p>
            <a:pPr>
              <a:defRPr sz="1500"/>
            </a:pPr>
            <a:r>
              <a:rPr u="sng">
                <a:hlinkClick r:id="rId9" invalidUrl="" action="" tgtFrame="" tooltip="" history="1" highlightClick="0" endSnd="0"/>
              </a:rPr>
              <a:t>http://www.cyberstrategie.org/?q=fr/etude-prospective-strategique-balkanisation-du-web-chance-risque-europe</a:t>
            </a:r>
          </a:p>
          <a:p>
            <a:pPr>
              <a:defRPr sz="1500"/>
            </a:pPr>
            <a:r>
              <a:t>http://www.ecfr.eu/publications/summary/chinas_expanding_cyberspace311</a:t>
            </a:r>
          </a:p>
          <a:p>
            <a:pPr>
              <a:defRPr sz="1500"/>
            </a:pPr>
            <a:r>
              <a:rPr u="sng">
                <a:hlinkClick r:id="rId10" invalidUrl="" action="" tgtFrame="" tooltip="" history="1" highlightClick="0" endSnd="0"/>
              </a:rPr>
              <a:t>http://www.marketplatforms.com/wp-content/uploads/Downloads/Platform-Economics-Essays-on-Multi-Sided-Businesses.pdf</a:t>
            </a:r>
          </a:p>
          <a:p>
            <a:pPr>
              <a:defRPr sz="1500"/>
            </a:pPr>
            <a:r>
              <a:rPr u="sng">
                <a:hlinkClick r:id="rId11" invalidUrl="" action="" tgtFrame="" tooltip="" history="1" highlightClick="0" endSnd="0"/>
              </a:rPr>
              <a:t>http://platformed.info/</a:t>
            </a:r>
          </a:p>
        </p:txBody>
      </p:sp>
      <p:sp>
        <p:nvSpPr>
          <p:cNvPr id="1111" name="Shape 1111"/>
          <p:cNvSpPr/>
          <p:nvPr/>
        </p:nvSpPr>
        <p:spPr>
          <a:xfrm>
            <a:off x="-1020809" y="-805979"/>
            <a:ext cx="14264277" cy="9890883"/>
          </a:xfrm>
          <a:prstGeom prst="roundRect">
            <a:avLst>
              <a:gd name="adj" fmla="val 11922"/>
            </a:avLst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12" name="Shape 1112"/>
          <p:cNvSpPr/>
          <p:nvPr/>
        </p:nvSpPr>
        <p:spPr>
          <a:xfrm>
            <a:off x="2237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13" name="Shape 1113"/>
          <p:cNvSpPr/>
          <p:nvPr/>
        </p:nvSpPr>
        <p:spPr>
          <a:xfrm>
            <a:off x="2560591" y="8964290"/>
            <a:ext cx="2214160" cy="1391739"/>
          </a:xfrm>
          <a:prstGeom prst="roundRect">
            <a:avLst>
              <a:gd name="adj" fmla="val 45405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114" name="pasted-image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790591" y="8893033"/>
            <a:ext cx="1601760" cy="1056659"/>
          </a:xfrm>
          <a:prstGeom prst="rect">
            <a:avLst/>
          </a:prstGeom>
          <a:ln w="12700">
            <a:miter lim="400000"/>
          </a:ln>
        </p:spPr>
      </p:pic>
      <p:sp>
        <p:nvSpPr>
          <p:cNvPr id="1115" name="Shape 1115"/>
          <p:cNvSpPr/>
          <p:nvPr/>
        </p:nvSpPr>
        <p:spPr>
          <a:xfrm>
            <a:off x="5126608" y="9210448"/>
            <a:ext cx="7644259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1"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Inforsid, 27 mai 2015                             @sfrenot, IXXI</a:t>
            </a:r>
          </a:p>
        </p:txBody>
      </p:sp>
      <p:pic>
        <p:nvPicPr>
          <p:cNvPr id="1116" name="pasted-image.jp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1211372" y="35556"/>
            <a:ext cx="1752601" cy="57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7" name="Capture d’écran 2016-11-15 à 16.57.56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58029" y="9013495"/>
            <a:ext cx="1145684" cy="688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google js / mdn</a:t>
            </a:r>
          </a:p>
          <a:p>
            <a:pPr marL="0" indent="0">
              <a:buSzTx/>
              <a:buNone/>
            </a:pPr>
            <a:r>
              <a:rPr u="sng">
                <a:hlinkClick r:id="rId2" invalidUrl="" action="" tgtFrame="" tooltip="" history="1" highlightClick="0" endSnd="0"/>
              </a:rPr>
              <a:t>https://medium.com/javascript-scene/10-must-see-web-apps-games-36ab9ca60754#.l619vsip3</a:t>
            </a:r>
          </a:p>
          <a:p>
            <a:pPr marL="0" indent="0">
              <a:buSzTx/>
              <a:buNone/>
            </a:pPr>
            <a:r>
              <a:rPr u="sng">
                <a:hlinkClick r:id="rId3" invalidUrl="" action="" tgtFrame="" tooltip="" history="1" highlightClick="0" endSnd="0"/>
              </a:rPr>
              <a:t>https://www.destroyallsoftware.com/talks/wat</a:t>
            </a:r>
          </a:p>
          <a:p>
            <a:pPr marL="0" indent="0">
              <a:buSzTx/>
              <a:buNone/>
            </a:pPr>
            <a:r>
              <a:rPr u="sng">
                <a:hlinkClick r:id="rId4" invalidUrl="" action="" tgtFrame="" tooltip="" history="1" highlightClick="0" endSnd="0"/>
              </a:rPr>
              <a:t>http://scriptcraftjs.org/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It is...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 'non pure' functional language, but still functional</a:t>
            </a:r>
          </a:p>
          <a:p>
            <a:pPr lvl="4" marL="0" indent="914400">
              <a:buSzTx/>
              <a:buNone/>
            </a:pPr>
            <a:r>
              <a:t>--&gt; Everything can be seen as a function</a:t>
            </a:r>
          </a:p>
          <a:p>
            <a:pPr marL="0" indent="0">
              <a:buSzTx/>
              <a:buNone/>
            </a:pPr>
            <a:r>
              <a:t>An object oriented language without class keyword</a:t>
            </a:r>
          </a:p>
          <a:p>
            <a:pPr lvl="4" marL="0" indent="914400">
              <a:buSzTx/>
              <a:buNone/>
            </a:pPr>
            <a:r>
              <a:t>--&gt; But with prototype inheritance</a:t>
            </a:r>
          </a:p>
          <a:p>
            <a:pPr marL="0" indent="0">
              <a:buSzTx/>
              <a:buNone/>
            </a:pPr>
            <a:r>
              <a:t>A language for 'turn based' programming systems </a:t>
            </a:r>
          </a:p>
          <a:p>
            <a:pPr lvl="4" marL="0" indent="914400">
              <a:buSzTx/>
              <a:buNone/>
            </a:pPr>
            <a:r>
              <a:t>--&gt; As opposed to 'best-effort' systems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What is functional programming ?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xfrm>
            <a:off x="952500" y="2705100"/>
            <a:ext cx="11344020" cy="6286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Functions is standard type (nombre, chain, boolean...)</a:t>
            </a:r>
          </a:p>
          <a:p>
            <a:pPr marL="0" indent="0">
              <a:buSzTx/>
              <a:buNone/>
            </a:pPr>
            <a:r>
              <a:t>                                         </a:t>
            </a:r>
          </a:p>
          <a:p>
            <a:pPr marL="0" indent="0">
              <a:buSzTx/>
              <a:buNone/>
            </a:pPr>
            <a:r>
              <a:t>They can be passed as parameter to a function</a:t>
            </a:r>
          </a:p>
          <a:p>
            <a:pPr lvl="1" marL="0" indent="228600" algn="ctr">
              <a:buSzTx/>
              <a:buNone/>
            </a:pPr>
            <a:r>
              <a:t>AND</a:t>
            </a:r>
          </a:p>
          <a:p>
            <a:pPr marL="0" indent="0">
              <a:buSzTx/>
              <a:buNone/>
            </a:pPr>
            <a:r>
              <a:t>They can be returned by the end of an execution</a:t>
            </a:r>
          </a:p>
        </p:txBody>
      </p:sp>
      <p:sp>
        <p:nvSpPr>
          <p:cNvPr id="200" name="Shape 200"/>
          <p:cNvSpPr/>
          <p:nvPr/>
        </p:nvSpPr>
        <p:spPr>
          <a:xfrm rot="5398347">
            <a:off x="5867400" y="4241800"/>
            <a:ext cx="1270000" cy="1270000"/>
          </a:xfrm>
          <a:prstGeom prst="rightArrow">
            <a:avLst>
              <a:gd name="adj1" fmla="val 21056"/>
              <a:gd name="adj2" fmla="val 52478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body" idx="1"/>
          </p:nvPr>
        </p:nvSpPr>
        <p:spPr>
          <a:xfrm>
            <a:off x="952500" y="863600"/>
            <a:ext cx="11099800" cy="802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Let's write a function that returns a function that can add a number with a fixed value.</a:t>
            </a:r>
          </a:p>
          <a:p>
            <a:pPr marL="0" indent="0">
              <a:buSzTx/>
              <a:buNone/>
            </a:pPr>
            <a:r>
              <a:t>Let's write a function that returns a function that can multiply a number with a fixed value.</a:t>
            </a:r>
          </a:p>
          <a:p>
            <a:pPr marL="0" indent="0">
              <a:buSzTx/>
              <a:buNone/>
            </a:pPr>
            <a:r>
              <a:t>Lets's compose these two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