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6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6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8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7625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31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94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46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4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9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1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0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8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2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7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9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2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392F92-D4C4-F647-DF9D-BE2561666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600"/>
            <a:ext cx="337187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 err="1"/>
              <a:t>Figuras</a:t>
            </a:r>
            <a:r>
              <a:rPr lang="en-US" sz="2800" dirty="0"/>
              <a:t> de Lissajous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48EE0A-F73A-316F-C7E8-60F488107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732449"/>
            <a:ext cx="3307223" cy="40587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600" dirty="0" err="1">
                <a:solidFill>
                  <a:schemeClr val="tx2"/>
                </a:solidFill>
              </a:rPr>
              <a:t>Representación</a:t>
            </a:r>
            <a:r>
              <a:rPr lang="en-US" sz="1600" dirty="0">
                <a:solidFill>
                  <a:schemeClr val="tx2"/>
                </a:solidFill>
              </a:rPr>
              <a:t> Audiovisual del </a:t>
            </a:r>
            <a:r>
              <a:rPr lang="en-US" sz="1600" dirty="0" err="1">
                <a:solidFill>
                  <a:schemeClr val="tx2"/>
                </a:solidFill>
              </a:rPr>
              <a:t>Sonido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pPr algn="l"/>
            <a:r>
              <a:rPr lang="en-US" sz="1600" dirty="0" err="1">
                <a:solidFill>
                  <a:schemeClr val="tx2"/>
                </a:solidFill>
              </a:rPr>
              <a:t>Instrumentación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Avanzada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pPr algn="l"/>
            <a:r>
              <a:rPr lang="en-US" sz="1600" dirty="0" err="1">
                <a:solidFill>
                  <a:schemeClr val="tx2"/>
                </a:solidFill>
              </a:rPr>
              <a:t>Práctica</a:t>
            </a:r>
            <a:r>
              <a:rPr lang="en-US" sz="1600" dirty="0">
                <a:solidFill>
                  <a:schemeClr val="tx2"/>
                </a:solidFill>
              </a:rPr>
              <a:t> II</a:t>
            </a:r>
          </a:p>
          <a:p>
            <a:pPr algn="l"/>
            <a:r>
              <a:rPr lang="en-US" sz="1600" dirty="0">
                <a:solidFill>
                  <a:schemeClr val="tx2"/>
                </a:solidFill>
              </a:rPr>
              <a:t>Realizado </a:t>
            </a:r>
            <a:r>
              <a:rPr lang="en-US" sz="1600" dirty="0" err="1">
                <a:solidFill>
                  <a:schemeClr val="tx2"/>
                </a:solidFill>
              </a:rPr>
              <a:t>por</a:t>
            </a:r>
            <a:r>
              <a:rPr lang="en-US" sz="1600" dirty="0">
                <a:solidFill>
                  <a:schemeClr val="tx2"/>
                </a:solidFill>
              </a:rPr>
              <a:t>: David Martín-Sacristán Avilés. NIA: 806131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5" name="Picture 4" descr="Primer plano de una placa de circuito">
            <a:extLst>
              <a:ext uri="{FF2B5EF4-FFF2-40B4-BE49-F238E27FC236}">
                <a16:creationId xmlns:a16="http://schemas.microsoft.com/office/drawing/2014/main" id="{34834694-0DDB-C90E-DD65-DEA5C4C9FA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17" r="13316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DACBE-F702-BD98-3115-7BD7D0CA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983" y="256083"/>
            <a:ext cx="9440034" cy="9475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Historia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DCB0897-4D68-294A-914E-BA0AE5676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70" y="1729238"/>
            <a:ext cx="6005512" cy="4872679"/>
          </a:xfrm>
          <a:effectLst/>
        </p:spPr>
        <p:txBody>
          <a:bodyPr anchor="ctr">
            <a:normAutofit/>
          </a:bodyPr>
          <a:lstStyle/>
          <a:p>
            <a:pPr marL="36900" indent="0">
              <a:lnSpc>
                <a:spcPct val="100000"/>
              </a:lnSpc>
              <a:buNone/>
            </a:pPr>
            <a:r>
              <a:rPr lang="es-ES" dirty="0"/>
              <a:t>Las curvas de Lissajous fueron descubiertas por Nathaniel Bowdich quien obtuvo las mismas figuras mediante un experimento con cuerdas sujetas por dos puntos y mediante un cono y arena se podían describir las mismas figuras dando lugar a los armonógrafos. Pero Jules Antoine Lissajous lo que hace en 1865 es dibujar el sonido mediante diapasones que vibran a una frecuencia transmitiendo así su movimiento armónico simple, que mediante un juego de dos espejos enfrentados conseguía dibujar dos notas (frecuencias) al unísono.</a:t>
            </a:r>
          </a:p>
          <a:p>
            <a:pPr>
              <a:lnSpc>
                <a:spcPct val="100000"/>
              </a:lnSpc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49A98FC-C0C2-3ECD-6F1F-5CD370663CCC}"/>
              </a:ext>
            </a:extLst>
          </p:cNvPr>
          <p:cNvSpPr txBox="1"/>
          <p:nvPr/>
        </p:nvSpPr>
        <p:spPr>
          <a:xfrm>
            <a:off x="10500566" y="4451704"/>
            <a:ext cx="151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Armonógrafos</a:t>
            </a:r>
          </a:p>
        </p:txBody>
      </p:sp>
      <p:pic>
        <p:nvPicPr>
          <p:cNvPr id="7" name="Picture 4" descr="Imagen que contiene ventilador, filtro, raqueta, foto&#10;&#10;Descripción generada automáticamente">
            <a:extLst>
              <a:ext uri="{FF2B5EF4-FFF2-40B4-BE49-F238E27FC236}">
                <a16:creationId xmlns:a16="http://schemas.microsoft.com/office/drawing/2014/main" id="{7E8FF501-2750-5C5F-AF0E-E2416A21A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027" y="4943420"/>
            <a:ext cx="2090649" cy="191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Imagen que contiene persona, hombre, foto, vistiendo&#10;&#10;Descripción generada automáticamente">
            <a:extLst>
              <a:ext uri="{FF2B5EF4-FFF2-40B4-BE49-F238E27FC236}">
                <a16:creationId xmlns:a16="http://schemas.microsoft.com/office/drawing/2014/main" id="{273CF908-26D7-E007-B8C7-03B007E82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675" y="4943420"/>
            <a:ext cx="2404225" cy="192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5BB9F0C-0CB8-B547-5E69-8AEAA9E9BE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0434" y="4940433"/>
            <a:ext cx="1472224" cy="1926367"/>
          </a:xfrm>
          <a:prstGeom prst="rect">
            <a:avLst/>
          </a:prstGeom>
        </p:spPr>
      </p:pic>
      <p:pic>
        <p:nvPicPr>
          <p:cNvPr id="10" name="Imagen 9" descr="Imagen que contiene foto, tabla, blanco, negro&#10;&#10;Descripción generada automáticamente">
            <a:extLst>
              <a:ext uri="{FF2B5EF4-FFF2-40B4-BE49-F238E27FC236}">
                <a16:creationId xmlns:a16="http://schemas.microsoft.com/office/drawing/2014/main" id="{FAF8991D-E6E4-65DC-F9CC-CED5C332A4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207" y="1203588"/>
            <a:ext cx="4603423" cy="327193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6C03651-4239-0ECD-FEB1-3E87BDB0BC8F}"/>
              </a:ext>
            </a:extLst>
          </p:cNvPr>
          <p:cNvSpPr txBox="1"/>
          <p:nvPr/>
        </p:nvSpPr>
        <p:spPr>
          <a:xfrm>
            <a:off x="10870211" y="77455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Lissajous</a:t>
            </a:r>
          </a:p>
        </p:txBody>
      </p:sp>
    </p:spTree>
    <p:extLst>
      <p:ext uri="{BB962C8B-B14F-4D97-AF65-F5344CB8AC3E}">
        <p14:creationId xmlns:p14="http://schemas.microsoft.com/office/powerpoint/2010/main" val="194902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05CD2-EC13-543B-66F3-547E2E5C8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5530"/>
            <a:ext cx="10353762" cy="1257300"/>
          </a:xfrm>
        </p:spPr>
        <p:txBody>
          <a:bodyPr/>
          <a:lstStyle/>
          <a:p>
            <a:r>
              <a:rPr lang="es-ES" dirty="0"/>
              <a:t>Programa Completo.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8C1475-DF78-624B-0633-40B14EE8B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F2DB7D-C3F8-E5E0-A716-B5E61D1B1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24" y="1282830"/>
            <a:ext cx="12192000" cy="557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4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323896-5F9C-67D8-A683-412C7E27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 fontScale="90000"/>
          </a:bodyPr>
          <a:lstStyle/>
          <a:p>
            <a:pPr algn="l"/>
            <a:r>
              <a:rPr lang="es-ES" sz="3000" dirty="0"/>
              <a:t>Adquisición de sonido, análisis y tratamiento de la señal.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1B24A5-9309-52BB-8587-07C89BEC1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2"/>
            <a:ext cx="3358084" cy="4199829"/>
          </a:xfrm>
        </p:spPr>
        <p:txBody>
          <a:bodyPr>
            <a:normAutofit/>
          </a:bodyPr>
          <a:lstStyle/>
          <a:p>
            <a:r>
              <a:rPr lang="es-ES" sz="1800" dirty="0"/>
              <a:t>Digitalización de la canción.</a:t>
            </a:r>
          </a:p>
          <a:p>
            <a:r>
              <a:rPr lang="es-ES" sz="1800" dirty="0"/>
              <a:t>Frecuencia de muestreo.</a:t>
            </a:r>
          </a:p>
          <a:p>
            <a:r>
              <a:rPr lang="es-ES" sz="1800" dirty="0"/>
              <a:t>Discretización de la señal (Espectro de la señal).</a:t>
            </a:r>
          </a:p>
          <a:p>
            <a:r>
              <a:rPr lang="es-ES" sz="1800" dirty="0"/>
              <a:t>Filtro pasa banda.</a:t>
            </a:r>
          </a:p>
          <a:p>
            <a:r>
              <a:rPr lang="es-ES" sz="1800" dirty="0"/>
              <a:t>Tratamiento de la señal (</a:t>
            </a:r>
            <a:r>
              <a:rPr lang="es-ES" sz="1800" dirty="0" err="1"/>
              <a:t>Hilvert</a:t>
            </a:r>
            <a:r>
              <a:rPr lang="es-ES" sz="1800" dirty="0"/>
              <a:t>).</a:t>
            </a:r>
          </a:p>
          <a:p>
            <a:r>
              <a:rPr lang="es-ES" sz="1800" dirty="0"/>
              <a:t>Filtro exponencial.</a:t>
            </a:r>
          </a:p>
          <a:p>
            <a:r>
              <a:rPr lang="es-ES" sz="1800" dirty="0"/>
              <a:t>Detector de picos (BPM)</a:t>
            </a:r>
          </a:p>
          <a:p>
            <a:r>
              <a:rPr lang="es-ES" sz="1800" dirty="0"/>
              <a:t>Tiempo entre </a:t>
            </a:r>
            <a:r>
              <a:rPr lang="es-ES" sz="1800" dirty="0" err="1"/>
              <a:t>beats</a:t>
            </a:r>
            <a:r>
              <a:rPr lang="es-ES" sz="1800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AF05DE-C059-3EC0-2531-312ACE30D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621" y="1052946"/>
            <a:ext cx="7846673" cy="427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10CD12-66F9-00CC-8F7A-F04E8CAF4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s-ES" sz="3000" dirty="0"/>
              <a:t>Análisis de Frecuencias.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78938-671D-7BE8-27E2-102025E7C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s-ES" sz="1800" dirty="0"/>
              <a:t>Descomposición Espectral (Fourier).</a:t>
            </a:r>
          </a:p>
          <a:p>
            <a:r>
              <a:rPr lang="es-ES" sz="1800" dirty="0"/>
              <a:t>Obtención de máximos y frecuencias resonantes.</a:t>
            </a:r>
          </a:p>
          <a:p>
            <a:r>
              <a:rPr lang="es-ES" sz="1800" dirty="0"/>
              <a:t>Suavizado frecuencias obtenidas.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EA4B01-6E25-D55C-EAD3-DD3A4DCA1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781070"/>
            <a:ext cx="6633184" cy="487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5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083C9-CF34-8B90-AFC5-872CB7A8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s-ES" sz="3000" dirty="0"/>
              <a:t>Graficado de Señal.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1C0B1E-3539-79BE-EF75-0DCA6A740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47153"/>
            <a:ext cx="3491949" cy="3544046"/>
          </a:xfrm>
        </p:spPr>
        <p:txBody>
          <a:bodyPr>
            <a:normAutofit/>
          </a:bodyPr>
          <a:lstStyle/>
          <a:p>
            <a:r>
              <a:rPr lang="es-ES" sz="1800" dirty="0"/>
              <a:t>Lissajous sin filtrado.</a:t>
            </a:r>
          </a:p>
          <a:p>
            <a:r>
              <a:rPr lang="es-ES" sz="1800" dirty="0"/>
              <a:t>Lissajous con filtro exponencial.</a:t>
            </a:r>
          </a:p>
          <a:p>
            <a:r>
              <a:rPr lang="es-ES" sz="1800" dirty="0"/>
              <a:t>Creación de figuras de Lissajous de forma manual.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45777D-2286-CEC6-355C-C6EBB2D71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829386"/>
            <a:ext cx="6633184" cy="477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6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CD28BC-046D-EDB2-658D-4ABFB047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72" y="-41838"/>
            <a:ext cx="9936455" cy="685303"/>
          </a:xfrm>
        </p:spPr>
        <p:txBody>
          <a:bodyPr>
            <a:normAutofit/>
          </a:bodyPr>
          <a:lstStyle/>
          <a:p>
            <a:pPr algn="l"/>
            <a:r>
              <a:rPr lang="es-ES" sz="3000" dirty="0"/>
              <a:t>Análisis Señal, Espectro, Calibración, y Obtención de figuras.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0244A38-E92C-318B-95C4-19813D45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467" y="643465"/>
            <a:ext cx="10375401" cy="62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02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72441"/>
      </a:dk2>
      <a:lt2>
        <a:srgbClr val="E2E3E8"/>
      </a:lt2>
      <a:accent1>
        <a:srgbClr val="B1A141"/>
      </a:accent1>
      <a:accent2>
        <a:srgbClr val="E98A3F"/>
      </a:accent2>
      <a:accent3>
        <a:srgbClr val="EE716E"/>
      </a:accent3>
      <a:accent4>
        <a:srgbClr val="EB4E8C"/>
      </a:accent4>
      <a:accent5>
        <a:srgbClr val="EE6ED6"/>
      </a:accent5>
      <a:accent6>
        <a:srgbClr val="C74EEB"/>
      </a:accent6>
      <a:hlink>
        <a:srgbClr val="6973AE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223</Words>
  <Application>Microsoft Office PowerPoint</Application>
  <PresentationFormat>Panorámica</PresentationFormat>
  <Paragraphs>28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Bodoni MT</vt:lpstr>
      <vt:lpstr>Goudy Old Style</vt:lpstr>
      <vt:lpstr>Wingdings 2</vt:lpstr>
      <vt:lpstr>SlateVTI</vt:lpstr>
      <vt:lpstr>Figuras de Lissajous</vt:lpstr>
      <vt:lpstr>Historia</vt:lpstr>
      <vt:lpstr>Programa Completo.</vt:lpstr>
      <vt:lpstr>Adquisición de sonido, análisis y tratamiento de la señal.</vt:lpstr>
      <vt:lpstr>Análisis de Frecuencias.</vt:lpstr>
      <vt:lpstr>Graficado de Señal.</vt:lpstr>
      <vt:lpstr>Análisis Señal, Espectro, Calibración, y Obtención de figuras.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Figuras de Lissajous</dc:title>
  <dc:creator>David Martín-Sacristán Avilés</dc:creator>
  <cp:lastModifiedBy>David Martín-Sacristán Avilés</cp:lastModifiedBy>
  <cp:revision>2</cp:revision>
  <dcterms:created xsi:type="dcterms:W3CDTF">2024-05-27T06:01:46Z</dcterms:created>
  <dcterms:modified xsi:type="dcterms:W3CDTF">2024-05-27T09:14:40Z</dcterms:modified>
</cp:coreProperties>
</file>