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87" r:id="rId4"/>
    <p:sldId id="288" r:id="rId5"/>
    <p:sldId id="286" r:id="rId6"/>
    <p:sldId id="285" r:id="rId7"/>
    <p:sldId id="283" r:id="rId8"/>
    <p:sldId id="266" r:id="rId9"/>
    <p:sldId id="281" r:id="rId10"/>
    <p:sldId id="284" r:id="rId11"/>
    <p:sldId id="263" r:id="rId12"/>
    <p:sldId id="28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05"/>
    <a:srgbClr val="221E20"/>
    <a:srgbClr val="5A7197"/>
    <a:srgbClr val="FFD8D9"/>
    <a:srgbClr val="F7F7F7"/>
    <a:srgbClr val="797DE8"/>
    <a:srgbClr val="AD8BE1"/>
    <a:srgbClr val="E29FBE"/>
    <a:srgbClr val="FC9598"/>
    <a:srgbClr val="AF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73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10419" y="5221357"/>
            <a:ext cx="2371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bg1"/>
                </a:solidFill>
              </a:rPr>
              <a:t>데이터멀캠</a:t>
            </a:r>
            <a:r>
              <a:rPr lang="en-US" altLang="ko-KR" sz="3200" b="1" spc="-150" dirty="0">
                <a:solidFill>
                  <a:schemeClr val="bg1"/>
                </a:solidFill>
              </a:rPr>
              <a:t>?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A24A0331-3A4C-A84C-8250-DCE34B3121D0}"/>
              </a:ext>
            </a:extLst>
          </p:cNvPr>
          <p:cNvSpPr txBox="1"/>
          <p:nvPr/>
        </p:nvSpPr>
        <p:spPr>
          <a:xfrm>
            <a:off x="4532112" y="5806132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spc="-150" dirty="0" err="1">
                <a:solidFill>
                  <a:schemeClr val="bg1"/>
                </a:solidFill>
              </a:rPr>
              <a:t>조소진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김미정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김민창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김유나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맹재영</a:t>
            </a:r>
            <a:endParaRPr kumimoji="1" lang="ja-JP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/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map</a:t>
            </a:r>
            <a:r>
              <a:rPr lang="ko-KR" altLang="en-US" sz="3600" b="1" dirty="0"/>
              <a:t> 저장 후 </a:t>
            </a:r>
            <a:r>
              <a:rPr lang="ko-KR" altLang="en-US" sz="3600" b="1" dirty="0" err="1"/>
              <a:t>붙여넣기</a:t>
            </a:r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999770" y="2921168"/>
            <a:ext cx="2192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Q &amp; A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12558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2125416" y="1224301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spc="300" dirty="0">
                <a:solidFill>
                  <a:schemeClr val="bg1"/>
                </a:solidFill>
              </a:rPr>
              <a:t>Problem</a:t>
            </a:r>
          </a:p>
          <a:p>
            <a:pPr algn="ctr"/>
            <a:r>
              <a:rPr lang="en-US" altLang="ja-JP" sz="2800" b="1" spc="300" dirty="0">
                <a:solidFill>
                  <a:schemeClr val="bg1"/>
                </a:solidFill>
              </a:rPr>
              <a:t>Recognition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218309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778367" y="2462864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bg1"/>
                </a:solidFill>
              </a:rPr>
              <a:t>Goal &amp; Process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314656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1553192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263560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362397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39E229D-0D3C-8E4D-B0A2-6F0B65813898}"/>
              </a:ext>
            </a:extLst>
          </p:cNvPr>
          <p:cNvSpPr txBox="1"/>
          <p:nvPr/>
        </p:nvSpPr>
        <p:spPr>
          <a:xfrm>
            <a:off x="2637962" y="351589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bg1"/>
                </a:solidFill>
              </a:rPr>
              <a:t>Re</a:t>
            </a:r>
            <a:r>
              <a:rPr lang="en-US" altLang="ja-JP" sz="2800" b="1" spc="300" dirty="0">
                <a:solidFill>
                  <a:schemeClr val="bg1"/>
                </a:solidFill>
              </a:rPr>
              <a:t>sult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38D4D-7332-8941-8D25-15B94477B336}"/>
              </a:ext>
            </a:extLst>
          </p:cNvPr>
          <p:cNvSpPr txBox="1"/>
          <p:nvPr/>
        </p:nvSpPr>
        <p:spPr>
          <a:xfrm flipH="1">
            <a:off x="572692" y="537191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05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正方形/長方形 1">
            <a:extLst>
              <a:ext uri="{FF2B5EF4-FFF2-40B4-BE49-F238E27FC236}">
                <a16:creationId xmlns:a16="http://schemas.microsoft.com/office/drawing/2014/main" id="{AC2CDF4B-42E8-E24C-93C8-3230E1399AB5}"/>
              </a:ext>
            </a:extLst>
          </p:cNvPr>
          <p:cNvSpPr/>
          <p:nvPr/>
        </p:nvSpPr>
        <p:spPr>
          <a:xfrm>
            <a:off x="764078" y="584932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54B6EA6A-1AC1-A04A-A0BD-A8CED4B7B9AC}"/>
              </a:ext>
            </a:extLst>
          </p:cNvPr>
          <p:cNvSpPr txBox="1"/>
          <p:nvPr/>
        </p:nvSpPr>
        <p:spPr>
          <a:xfrm>
            <a:off x="2918902" y="567431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spc="300" dirty="0">
                <a:solidFill>
                  <a:schemeClr val="bg1"/>
                </a:solidFill>
              </a:rPr>
              <a:t>Q&amp;A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4D6E0-AFA6-FE4E-A524-D3F8F14351CF}"/>
              </a:ext>
            </a:extLst>
          </p:cNvPr>
          <p:cNvSpPr txBox="1"/>
          <p:nvPr/>
        </p:nvSpPr>
        <p:spPr>
          <a:xfrm flipH="1">
            <a:off x="572692" y="426652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3" name="正方形/長方形 1">
            <a:extLst>
              <a:ext uri="{FF2B5EF4-FFF2-40B4-BE49-F238E27FC236}">
                <a16:creationId xmlns:a16="http://schemas.microsoft.com/office/drawing/2014/main" id="{C63CB6F2-172D-A346-BDD2-3291C8C66046}"/>
              </a:ext>
            </a:extLst>
          </p:cNvPr>
          <p:cNvSpPr/>
          <p:nvPr/>
        </p:nvSpPr>
        <p:spPr>
          <a:xfrm>
            <a:off x="764078" y="474393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">
            <a:extLst>
              <a:ext uri="{FF2B5EF4-FFF2-40B4-BE49-F238E27FC236}">
                <a16:creationId xmlns:a16="http://schemas.microsoft.com/office/drawing/2014/main" id="{5FE86785-2966-874F-86DF-28FC8EAC19E0}"/>
              </a:ext>
            </a:extLst>
          </p:cNvPr>
          <p:cNvSpPr txBox="1"/>
          <p:nvPr/>
        </p:nvSpPr>
        <p:spPr>
          <a:xfrm>
            <a:off x="2204765" y="456892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bg1"/>
                </a:solidFill>
              </a:rPr>
              <a:t>Conclusion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</a:t>
            </a:r>
            <a:r>
              <a:rPr lang="en-US" altLang="ko-KR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Recognation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48E5A-F47B-0449-8103-0866FB135174}"/>
              </a:ext>
            </a:extLst>
          </p:cNvPr>
          <p:cNvSpPr/>
          <p:nvPr/>
        </p:nvSpPr>
        <p:spPr>
          <a:xfrm>
            <a:off x="6244371" y="1548313"/>
            <a:ext cx="5534396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latinLnBrk="1"/>
            <a:r>
              <a:rPr lang="ko-KR" altLang="ko-Kore-KR" dirty="0">
                <a:solidFill>
                  <a:schemeClr val="tx1"/>
                </a:solidFill>
              </a:rPr>
              <a:t>고령사회에 진입하고 있는 시점에서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ko-Kore-KR" dirty="0">
                <a:solidFill>
                  <a:schemeClr val="tx1"/>
                </a:solidFill>
              </a:rPr>
              <a:t>노인 교통사고가 </a:t>
            </a:r>
            <a:r>
              <a:rPr lang="ko-KR" altLang="ko-Kore-KR" spc="-150" dirty="0">
                <a:solidFill>
                  <a:schemeClr val="tx1"/>
                </a:solidFill>
              </a:rPr>
              <a:t>큰 문제로 대두되고 있다</a:t>
            </a:r>
            <a:r>
              <a:rPr lang="en-US" altLang="ko-Kore-KR" spc="-150" dirty="0">
                <a:solidFill>
                  <a:schemeClr val="tx1"/>
                </a:solidFill>
              </a:rPr>
              <a:t>. </a:t>
            </a:r>
            <a:r>
              <a:rPr lang="ko-KR" altLang="ko-Kore-KR" spc="-150" dirty="0">
                <a:solidFill>
                  <a:schemeClr val="tx1"/>
                </a:solidFill>
              </a:rPr>
              <a:t>한국교통안전공단에 따르면</a:t>
            </a:r>
            <a:endParaRPr lang="en-US" altLang="ko-KR" spc="-150" dirty="0">
              <a:solidFill>
                <a:schemeClr val="tx1"/>
              </a:solidFill>
            </a:endParaRPr>
          </a:p>
          <a:p>
            <a:pPr algn="dist" latinLnBrk="1"/>
            <a:r>
              <a:rPr lang="ko-KR" altLang="ko-Kore-KR" spc="-150" dirty="0">
                <a:solidFill>
                  <a:schemeClr val="tx1"/>
                </a:solidFill>
              </a:rPr>
              <a:t> </a:t>
            </a:r>
            <a:r>
              <a:rPr lang="en-US" altLang="ko-Kore-KR" spc="-150" dirty="0">
                <a:solidFill>
                  <a:schemeClr val="tx1"/>
                </a:solidFill>
              </a:rPr>
              <a:t>2018~2020</a:t>
            </a:r>
            <a:r>
              <a:rPr lang="ko-KR" altLang="ko-Kore-KR" spc="-150" dirty="0">
                <a:solidFill>
                  <a:schemeClr val="tx1"/>
                </a:solidFill>
              </a:rPr>
              <a:t>년 </a:t>
            </a:r>
            <a:r>
              <a:rPr lang="en-US" altLang="ko-Kore-KR" spc="-150" dirty="0">
                <a:solidFill>
                  <a:schemeClr val="tx1"/>
                </a:solidFill>
              </a:rPr>
              <a:t>3</a:t>
            </a:r>
            <a:r>
              <a:rPr lang="ko-KR" altLang="ko-Kore-KR" spc="-150" dirty="0">
                <a:solidFill>
                  <a:schemeClr val="tx1"/>
                </a:solidFill>
              </a:rPr>
              <a:t>년간 보행 중 교통사고 전체 사망자의 </a:t>
            </a:r>
            <a:endParaRPr lang="en-US" altLang="ko-KR" spc="-150" dirty="0">
              <a:solidFill>
                <a:schemeClr val="tx1"/>
              </a:solidFill>
            </a:endParaRPr>
          </a:p>
          <a:p>
            <a:pPr algn="dist" latinLnBrk="1"/>
            <a:r>
              <a:rPr lang="en-US" altLang="ko-Kore-KR" dirty="0">
                <a:solidFill>
                  <a:schemeClr val="tx1"/>
                </a:solidFill>
              </a:rPr>
              <a:t>57.5%</a:t>
            </a:r>
            <a:r>
              <a:rPr lang="ko-KR" altLang="ko-Kore-KR" dirty="0">
                <a:solidFill>
                  <a:schemeClr val="tx1"/>
                </a:solidFill>
              </a:rPr>
              <a:t>가 노인으로 나타났다</a:t>
            </a:r>
            <a:r>
              <a:rPr lang="en-US" altLang="ko-Kore-KR" dirty="0">
                <a:solidFill>
                  <a:schemeClr val="tx1"/>
                </a:solidFill>
              </a:rPr>
              <a:t>. </a:t>
            </a:r>
            <a:r>
              <a:rPr lang="ko-KR" altLang="ko-Kore-KR" dirty="0">
                <a:solidFill>
                  <a:schemeClr val="tx1"/>
                </a:solidFill>
              </a:rPr>
              <a:t>그 중에서도 지방이</a:t>
            </a:r>
            <a:endParaRPr lang="en-US" altLang="ko-KR" dirty="0">
              <a:solidFill>
                <a:schemeClr val="tx1"/>
              </a:solidFill>
            </a:endParaRPr>
          </a:p>
          <a:p>
            <a:pPr algn="dist" latinLnBrk="1"/>
            <a:r>
              <a:rPr lang="ko-KR" altLang="ko-Kore-KR" dirty="0">
                <a:solidFill>
                  <a:schemeClr val="tx1"/>
                </a:solidFill>
              </a:rPr>
              <a:t>도시보다 상대적으로 인도가 부족해 노인 교통사고가 </a:t>
            </a:r>
            <a:r>
              <a:rPr lang="ko-KR" altLang="ko-Kore-KR" spc="-150" dirty="0">
                <a:solidFill>
                  <a:schemeClr val="tx1"/>
                </a:solidFill>
              </a:rPr>
              <a:t>더 많이 일어나고 있는 상황이다</a:t>
            </a:r>
            <a:r>
              <a:rPr lang="en-US" altLang="ko-Kore-KR" spc="-150" dirty="0">
                <a:solidFill>
                  <a:schemeClr val="tx1"/>
                </a:solidFill>
              </a:rPr>
              <a:t>. </a:t>
            </a:r>
            <a:r>
              <a:rPr lang="ko-KR" altLang="ko-Kore-KR" spc="-150" dirty="0">
                <a:solidFill>
                  <a:schemeClr val="tx1"/>
                </a:solidFill>
              </a:rPr>
              <a:t>이러한 문제를 자세히</a:t>
            </a:r>
            <a:endParaRPr lang="en-US" altLang="ko-KR" spc="-150" dirty="0">
              <a:solidFill>
                <a:schemeClr val="tx1"/>
              </a:solidFill>
            </a:endParaRPr>
          </a:p>
          <a:p>
            <a:pPr algn="dist" latinLnBrk="1"/>
            <a:r>
              <a:rPr lang="ko-KR" altLang="ko-Kore-KR" dirty="0">
                <a:solidFill>
                  <a:schemeClr val="tx1"/>
                </a:solidFill>
              </a:rPr>
              <a:t>인식하기위해 지역별 노인 교통사고 발생 유형을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 latinLnBrk="1"/>
            <a:r>
              <a:rPr lang="ko-KR" altLang="ko-Kore-KR" dirty="0">
                <a:solidFill>
                  <a:schemeClr val="tx1"/>
                </a:solidFill>
              </a:rPr>
              <a:t>조사해 비교 분석해본다</a:t>
            </a:r>
            <a:r>
              <a:rPr lang="en-US" altLang="ko-Kore-KR" dirty="0">
                <a:solidFill>
                  <a:schemeClr val="tx1"/>
                </a:solidFill>
              </a:rPr>
              <a:t>. 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algn="dist"/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CD3963-29B1-DD4F-9BA7-09E6BFDD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3" y="1548899"/>
            <a:ext cx="4608698" cy="46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0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661344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그림 23" descr="운동경기이(가) 표시된 사진&#10;&#10;자동 생성된 설명">
            <a:extLst>
              <a:ext uri="{FF2B5EF4-FFF2-40B4-BE49-F238E27FC236}">
                <a16:creationId xmlns:a16="http://schemas.microsoft.com/office/drawing/2014/main" id="{C5F2D77E-A903-C84D-9B53-DE595B85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889" y1="51556" x2="60889" y2="5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82" y="2430400"/>
            <a:ext cx="2007681" cy="19972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753590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21180377-7E66-3444-A74B-FC9597C7B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09" y="2430400"/>
            <a:ext cx="2085872" cy="1997200"/>
          </a:xfrm>
          <a:prstGeom prst="rect">
            <a:avLst/>
          </a:prstGeom>
          <a:noFill/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707467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0099" y="2430400"/>
            <a:ext cx="1997200" cy="199720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088828" y="5095276"/>
            <a:ext cx="2193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Search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</a:t>
            </a: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4738113" y="5095278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HTML, CSS, jQuery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7D694034-F63E-514E-955A-E8B31BA123C5}"/>
              </a:ext>
            </a:extLst>
          </p:cNvPr>
          <p:cNvSpPr txBox="1"/>
          <p:nvPr/>
        </p:nvSpPr>
        <p:spPr>
          <a:xfrm>
            <a:off x="9264108" y="5464607"/>
            <a:ext cx="221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Crawling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テキスト ボックス 8">
            <a:extLst>
              <a:ext uri="{FF2B5EF4-FFF2-40B4-BE49-F238E27FC236}">
                <a16:creationId xmlns:a16="http://schemas.microsoft.com/office/drawing/2014/main" id="{E3CD23E5-02A8-0C42-BAA5-79B793360849}"/>
              </a:ext>
            </a:extLst>
          </p:cNvPr>
          <p:cNvSpPr txBox="1"/>
          <p:nvPr/>
        </p:nvSpPr>
        <p:spPr>
          <a:xfrm>
            <a:off x="3950963" y="304427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テキスト ボックス 8">
            <a:extLst>
              <a:ext uri="{FF2B5EF4-FFF2-40B4-BE49-F238E27FC236}">
                <a16:creationId xmlns:a16="http://schemas.microsoft.com/office/drawing/2014/main" id="{F06F89DE-DC56-2E4D-AF66-B7EFA92228D4}"/>
              </a:ext>
            </a:extLst>
          </p:cNvPr>
          <p:cNvSpPr txBox="1"/>
          <p:nvPr/>
        </p:nvSpPr>
        <p:spPr>
          <a:xfrm>
            <a:off x="7997086" y="304427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正方形/長方形 7">
            <a:extLst>
              <a:ext uri="{FF2B5EF4-FFF2-40B4-BE49-F238E27FC236}">
                <a16:creationId xmlns:a16="http://schemas.microsoft.com/office/drawing/2014/main" id="{7AA64FC8-AB05-034A-8557-DA1210B6EEA9}"/>
              </a:ext>
            </a:extLst>
          </p:cNvPr>
          <p:cNvSpPr/>
          <p:nvPr/>
        </p:nvSpPr>
        <p:spPr>
          <a:xfrm>
            <a:off x="4569599" y="3160681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고령자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분포 정도와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7">
            <a:extLst>
              <a:ext uri="{FF2B5EF4-FFF2-40B4-BE49-F238E27FC236}">
                <a16:creationId xmlns:a16="http://schemas.microsoft.com/office/drawing/2014/main" id="{C0260E9A-967D-924A-92B9-BC97FA670A85}"/>
              </a:ext>
            </a:extLst>
          </p:cNvPr>
          <p:cNvSpPr/>
          <p:nvPr/>
        </p:nvSpPr>
        <p:spPr>
          <a:xfrm>
            <a:off x="701571" y="3160681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연도별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1570" y="272130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Data</a:t>
            </a:r>
            <a:endParaRPr lang="ko-KR" altLang="en-US" sz="24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701570" y="2471034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4A74C2-A9BB-2746-BC02-A0081D78B1C5}"/>
              </a:ext>
            </a:extLst>
          </p:cNvPr>
          <p:cNvSpPr txBox="1"/>
          <p:nvPr/>
        </p:nvSpPr>
        <p:spPr>
          <a:xfrm>
            <a:off x="5360820" y="272130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Analysis</a:t>
            </a:r>
            <a:endParaRPr lang="ko-KR" altLang="en-US" sz="2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A63464-863F-FD4F-816F-3A7B61068B65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754371" y="3566514"/>
            <a:ext cx="815228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7">
            <a:extLst>
              <a:ext uri="{FF2B5EF4-FFF2-40B4-BE49-F238E27FC236}">
                <a16:creationId xmlns:a16="http://schemas.microsoft.com/office/drawing/2014/main" id="{AEFE7047-DD94-884D-B360-85D91DE106A5}"/>
              </a:ext>
            </a:extLst>
          </p:cNvPr>
          <p:cNvSpPr/>
          <p:nvPr/>
        </p:nvSpPr>
        <p:spPr>
          <a:xfrm>
            <a:off x="4569600" y="4098142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유형별 교통사고 중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8" name="正方形/長方形 7">
            <a:extLst>
              <a:ext uri="{FF2B5EF4-FFF2-40B4-BE49-F238E27FC236}">
                <a16:creationId xmlns:a16="http://schemas.microsoft.com/office/drawing/2014/main" id="{A003F4A2-4DBB-F84F-AFD8-5700684BE761}"/>
              </a:ext>
            </a:extLst>
          </p:cNvPr>
          <p:cNvSpPr/>
          <p:nvPr/>
        </p:nvSpPr>
        <p:spPr>
          <a:xfrm>
            <a:off x="701571" y="4098142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사고 유형별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07D4E7-1CC3-644E-ADBF-23B18959A72F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3754411" y="4503975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7">
            <a:extLst>
              <a:ext uri="{FF2B5EF4-FFF2-40B4-BE49-F238E27FC236}">
                <a16:creationId xmlns:a16="http://schemas.microsoft.com/office/drawing/2014/main" id="{DB4040F9-A690-714F-B005-CBADD5CC33C7}"/>
              </a:ext>
            </a:extLst>
          </p:cNvPr>
          <p:cNvSpPr/>
          <p:nvPr/>
        </p:nvSpPr>
        <p:spPr>
          <a:xfrm>
            <a:off x="8437629" y="3160681"/>
            <a:ext cx="3052800" cy="17491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map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</a:rPr>
              <a:t>marker</a:t>
            </a:r>
            <a:r>
              <a:rPr lang="ko-KR" altLang="en-US" sz="1600" dirty="0">
                <a:solidFill>
                  <a:schemeClr val="tx1"/>
                </a:solidFill>
              </a:rPr>
              <a:t>로 찍어서 표현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12">
            <a:extLst>
              <a:ext uri="{FF2B5EF4-FFF2-40B4-BE49-F238E27FC236}">
                <a16:creationId xmlns:a16="http://schemas.microsoft.com/office/drawing/2014/main" id="{D6DD9CC7-6CA5-9949-9035-8B12E4CDB431}"/>
              </a:ext>
            </a:extLst>
          </p:cNvPr>
          <p:cNvCxnSpPr>
            <a:cxnSpLocks/>
          </p:cNvCxnSpPr>
          <p:nvPr/>
        </p:nvCxnSpPr>
        <p:spPr>
          <a:xfrm>
            <a:off x="10020631" y="2471034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42E898-BB07-DA48-A97C-F16FD077323C}"/>
              </a:ext>
            </a:extLst>
          </p:cNvPr>
          <p:cNvSpPr txBox="1"/>
          <p:nvPr/>
        </p:nvSpPr>
        <p:spPr>
          <a:xfrm>
            <a:off x="10364800" y="2721306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A579A0A4-75F5-FE49-B14B-5F9BDA683E90}"/>
              </a:ext>
            </a:extLst>
          </p:cNvPr>
          <p:cNvCxnSpPr>
            <a:stCxn id="35" idx="3"/>
            <a:endCxn id="37" idx="3"/>
          </p:cNvCxnSpPr>
          <p:nvPr/>
        </p:nvCxnSpPr>
        <p:spPr>
          <a:xfrm>
            <a:off x="7622399" y="3566514"/>
            <a:ext cx="12700" cy="93746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9C27E4-2287-164D-8DA3-52A29D7238E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848600" y="4035242"/>
            <a:ext cx="589029" cy="0"/>
          </a:xfrm>
          <a:prstGeom prst="straightConnector1">
            <a:avLst/>
          </a:prstGeom>
          <a:ln w="25400"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3">
            <a:extLst>
              <a:ext uri="{FF2B5EF4-FFF2-40B4-BE49-F238E27FC236}">
                <a16:creationId xmlns:a16="http://schemas.microsoft.com/office/drawing/2014/main" id="{D0394F33-75D7-DA42-837F-9319AD4C0235}"/>
              </a:ext>
            </a:extLst>
          </p:cNvPr>
          <p:cNvSpPr txBox="1"/>
          <p:nvPr/>
        </p:nvSpPr>
        <p:spPr>
          <a:xfrm>
            <a:off x="1274182" y="198782"/>
            <a:ext cx="1064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Topic. 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 노인 교통사고 발생 유형 비교 분석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80895-541D-0F48-A2E0-DF24EB374F51}"/>
              </a:ext>
            </a:extLst>
          </p:cNvPr>
          <p:cNvSpPr txBox="1"/>
          <p:nvPr/>
        </p:nvSpPr>
        <p:spPr>
          <a:xfrm>
            <a:off x="701570" y="272693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Data</a:t>
            </a:r>
            <a:endParaRPr lang="ko-KR" altLang="en-US" sz="2400" b="1" dirty="0"/>
          </a:p>
        </p:txBody>
      </p:sp>
      <p:cxnSp>
        <p:nvCxnSpPr>
          <p:cNvPr id="22" name="직선 연결선 12">
            <a:extLst>
              <a:ext uri="{FF2B5EF4-FFF2-40B4-BE49-F238E27FC236}">
                <a16:creationId xmlns:a16="http://schemas.microsoft.com/office/drawing/2014/main" id="{3095F325-4A1C-CE44-87A4-BCA40C48408C}"/>
              </a:ext>
            </a:extLst>
          </p:cNvPr>
          <p:cNvCxnSpPr>
            <a:cxnSpLocks/>
          </p:cNvCxnSpPr>
          <p:nvPr/>
        </p:nvCxnSpPr>
        <p:spPr>
          <a:xfrm>
            <a:off x="701570" y="2476660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2">
            <a:extLst>
              <a:ext uri="{FF2B5EF4-FFF2-40B4-BE49-F238E27FC236}">
                <a16:creationId xmlns:a16="http://schemas.microsoft.com/office/drawing/2014/main" id="{FBD41C4D-7C15-9F45-AF9A-14B96E4F0E99}"/>
              </a:ext>
            </a:extLst>
          </p:cNvPr>
          <p:cNvCxnSpPr>
            <a:cxnSpLocks/>
          </p:cNvCxnSpPr>
          <p:nvPr/>
        </p:nvCxnSpPr>
        <p:spPr>
          <a:xfrm>
            <a:off x="5342060" y="2476660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D33D50-CDCF-7A4A-823E-160DBE0B6D93}"/>
              </a:ext>
            </a:extLst>
          </p:cNvPr>
          <p:cNvSpPr txBox="1"/>
          <p:nvPr/>
        </p:nvSpPr>
        <p:spPr>
          <a:xfrm>
            <a:off x="5360820" y="272693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Analysis</a:t>
            </a:r>
            <a:endParaRPr lang="ko-KR" altLang="en-US" sz="2400" b="1" dirty="0"/>
          </a:p>
        </p:txBody>
      </p:sp>
      <p:cxnSp>
        <p:nvCxnSpPr>
          <p:cNvPr id="25" name="직선 연결선 12">
            <a:extLst>
              <a:ext uri="{FF2B5EF4-FFF2-40B4-BE49-F238E27FC236}">
                <a16:creationId xmlns:a16="http://schemas.microsoft.com/office/drawing/2014/main" id="{7E8DA74E-E054-3B4B-8B31-AE6F7F71F4BD}"/>
              </a:ext>
            </a:extLst>
          </p:cNvPr>
          <p:cNvCxnSpPr>
            <a:cxnSpLocks/>
          </p:cNvCxnSpPr>
          <p:nvPr/>
        </p:nvCxnSpPr>
        <p:spPr>
          <a:xfrm>
            <a:off x="10020631" y="2476660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2FA304-DC01-F94D-9EEF-75756AD1C0B6}"/>
              </a:ext>
            </a:extLst>
          </p:cNvPr>
          <p:cNvSpPr txBox="1"/>
          <p:nvPr/>
        </p:nvSpPr>
        <p:spPr>
          <a:xfrm>
            <a:off x="10364800" y="272693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35" name="正方形/長方形 7">
            <a:extLst>
              <a:ext uri="{FF2B5EF4-FFF2-40B4-BE49-F238E27FC236}">
                <a16:creationId xmlns:a16="http://schemas.microsoft.com/office/drawing/2014/main" id="{7AA64FC8-AB05-034A-8557-DA1210B6EEA9}"/>
              </a:ext>
            </a:extLst>
          </p:cNvPr>
          <p:cNvSpPr/>
          <p:nvPr/>
        </p:nvSpPr>
        <p:spPr>
          <a:xfrm>
            <a:off x="4569599" y="3160681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고령자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분포 정도와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7">
            <a:extLst>
              <a:ext uri="{FF2B5EF4-FFF2-40B4-BE49-F238E27FC236}">
                <a16:creationId xmlns:a16="http://schemas.microsoft.com/office/drawing/2014/main" id="{C0260E9A-967D-924A-92B9-BC97FA670A85}"/>
              </a:ext>
            </a:extLst>
          </p:cNvPr>
          <p:cNvSpPr/>
          <p:nvPr/>
        </p:nvSpPr>
        <p:spPr>
          <a:xfrm>
            <a:off x="701571" y="3160681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연도별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064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Topic. 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 노인 교통사고 발생 유형 비교 분석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A63464-863F-FD4F-816F-3A7B61068B65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754371" y="3566514"/>
            <a:ext cx="815228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7">
            <a:extLst>
              <a:ext uri="{FF2B5EF4-FFF2-40B4-BE49-F238E27FC236}">
                <a16:creationId xmlns:a16="http://schemas.microsoft.com/office/drawing/2014/main" id="{AEFE7047-DD94-884D-B360-85D91DE106A5}"/>
              </a:ext>
            </a:extLst>
          </p:cNvPr>
          <p:cNvSpPr/>
          <p:nvPr/>
        </p:nvSpPr>
        <p:spPr>
          <a:xfrm>
            <a:off x="4569600" y="4098142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유형별 교통사고 중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8" name="正方形/長方形 7">
            <a:extLst>
              <a:ext uri="{FF2B5EF4-FFF2-40B4-BE49-F238E27FC236}">
                <a16:creationId xmlns:a16="http://schemas.microsoft.com/office/drawing/2014/main" id="{A003F4A2-4DBB-F84F-AFD8-5700684BE761}"/>
              </a:ext>
            </a:extLst>
          </p:cNvPr>
          <p:cNvSpPr/>
          <p:nvPr/>
        </p:nvSpPr>
        <p:spPr>
          <a:xfrm>
            <a:off x="701571" y="4098142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사고 유형별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07D4E7-1CC3-644E-ADBF-23B18959A72F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3754411" y="4503975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7">
            <a:extLst>
              <a:ext uri="{FF2B5EF4-FFF2-40B4-BE49-F238E27FC236}">
                <a16:creationId xmlns:a16="http://schemas.microsoft.com/office/drawing/2014/main" id="{DB4040F9-A690-714F-B005-CBADD5CC33C7}"/>
              </a:ext>
            </a:extLst>
          </p:cNvPr>
          <p:cNvSpPr/>
          <p:nvPr/>
        </p:nvSpPr>
        <p:spPr>
          <a:xfrm>
            <a:off x="8437629" y="3160681"/>
            <a:ext cx="3052800" cy="17491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map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</a:rPr>
              <a:t>marker</a:t>
            </a:r>
            <a:r>
              <a:rPr lang="ko-KR" altLang="en-US" sz="1600" dirty="0">
                <a:solidFill>
                  <a:schemeClr val="tx1"/>
                </a:solidFill>
              </a:rPr>
              <a:t>로 찍어서 표현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A579A0A4-75F5-FE49-B14B-5F9BDA683E90}"/>
              </a:ext>
            </a:extLst>
          </p:cNvPr>
          <p:cNvCxnSpPr>
            <a:stCxn id="35" idx="3"/>
            <a:endCxn id="37" idx="3"/>
          </p:cNvCxnSpPr>
          <p:nvPr/>
        </p:nvCxnSpPr>
        <p:spPr>
          <a:xfrm>
            <a:off x="7622399" y="3566514"/>
            <a:ext cx="12700" cy="93746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9C27E4-2287-164D-8DA3-52A29D7238E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848600" y="4035242"/>
            <a:ext cx="589029" cy="0"/>
          </a:xfrm>
          <a:prstGeom prst="straightConnector1">
            <a:avLst/>
          </a:prstGeom>
          <a:ln w="25400"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2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正方形/長方形 7">
            <a:extLst>
              <a:ext uri="{FF2B5EF4-FFF2-40B4-BE49-F238E27FC236}">
                <a16:creationId xmlns:a16="http://schemas.microsoft.com/office/drawing/2014/main" id="{7AA64FC8-AB05-034A-8557-DA1210B6EEA9}"/>
              </a:ext>
            </a:extLst>
          </p:cNvPr>
          <p:cNvSpPr/>
          <p:nvPr/>
        </p:nvSpPr>
        <p:spPr>
          <a:xfrm>
            <a:off x="4569599" y="2507814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고령자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분포 정도와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7">
            <a:extLst>
              <a:ext uri="{FF2B5EF4-FFF2-40B4-BE49-F238E27FC236}">
                <a16:creationId xmlns:a16="http://schemas.microsoft.com/office/drawing/2014/main" id="{C0260E9A-967D-924A-92B9-BC97FA670A85}"/>
              </a:ext>
            </a:extLst>
          </p:cNvPr>
          <p:cNvSpPr/>
          <p:nvPr/>
        </p:nvSpPr>
        <p:spPr>
          <a:xfrm>
            <a:off x="701571" y="2507814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연도별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064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Topic. 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 노인 교통사고 발생 유형 비교 분석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1570" y="206843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Data</a:t>
            </a:r>
            <a:endParaRPr lang="ko-KR" altLang="en-US" sz="24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701570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4A74C2-A9BB-2746-BC02-A0081D78B1C5}"/>
              </a:ext>
            </a:extLst>
          </p:cNvPr>
          <p:cNvSpPr txBox="1"/>
          <p:nvPr/>
        </p:nvSpPr>
        <p:spPr>
          <a:xfrm>
            <a:off x="5360820" y="2068439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Analysis</a:t>
            </a:r>
            <a:endParaRPr lang="ko-KR" altLang="en-US" sz="2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A63464-863F-FD4F-816F-3A7B61068B65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754371" y="2913647"/>
            <a:ext cx="815228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7">
            <a:extLst>
              <a:ext uri="{FF2B5EF4-FFF2-40B4-BE49-F238E27FC236}">
                <a16:creationId xmlns:a16="http://schemas.microsoft.com/office/drawing/2014/main" id="{AEFE7047-DD94-884D-B360-85D91DE106A5}"/>
              </a:ext>
            </a:extLst>
          </p:cNvPr>
          <p:cNvSpPr/>
          <p:nvPr/>
        </p:nvSpPr>
        <p:spPr>
          <a:xfrm>
            <a:off x="4569600" y="3445275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유형별 교통사고 중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8" name="正方形/長方形 7">
            <a:extLst>
              <a:ext uri="{FF2B5EF4-FFF2-40B4-BE49-F238E27FC236}">
                <a16:creationId xmlns:a16="http://schemas.microsoft.com/office/drawing/2014/main" id="{A003F4A2-4DBB-F84F-AFD8-5700684BE761}"/>
              </a:ext>
            </a:extLst>
          </p:cNvPr>
          <p:cNvSpPr/>
          <p:nvPr/>
        </p:nvSpPr>
        <p:spPr>
          <a:xfrm>
            <a:off x="701571" y="3445275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사고 유형별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07D4E7-1CC3-644E-ADBF-23B18959A72F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3754411" y="3851108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7">
            <a:extLst>
              <a:ext uri="{FF2B5EF4-FFF2-40B4-BE49-F238E27FC236}">
                <a16:creationId xmlns:a16="http://schemas.microsoft.com/office/drawing/2014/main" id="{011D65C1-AEFE-8F4D-B41D-8272CF2668E0}"/>
              </a:ext>
            </a:extLst>
          </p:cNvPr>
          <p:cNvSpPr/>
          <p:nvPr/>
        </p:nvSpPr>
        <p:spPr>
          <a:xfrm>
            <a:off x="4569600" y="4380894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1" name="正方形/長方形 7">
            <a:extLst>
              <a:ext uri="{FF2B5EF4-FFF2-40B4-BE49-F238E27FC236}">
                <a16:creationId xmlns:a16="http://schemas.microsoft.com/office/drawing/2014/main" id="{78C24F1F-D5B1-554B-84FC-A2569B7D0314}"/>
              </a:ext>
            </a:extLst>
          </p:cNvPr>
          <p:cNvSpPr/>
          <p:nvPr/>
        </p:nvSpPr>
        <p:spPr>
          <a:xfrm>
            <a:off x="701571" y="4380894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4DB2AD-D8C2-9142-8D39-3339FD9ADA13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3754411" y="4786727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7">
            <a:extLst>
              <a:ext uri="{FF2B5EF4-FFF2-40B4-BE49-F238E27FC236}">
                <a16:creationId xmlns:a16="http://schemas.microsoft.com/office/drawing/2014/main" id="{F4F0171E-9F78-F14B-9356-D73D9DF5D28F}"/>
              </a:ext>
            </a:extLst>
          </p:cNvPr>
          <p:cNvSpPr/>
          <p:nvPr/>
        </p:nvSpPr>
        <p:spPr>
          <a:xfrm>
            <a:off x="4569600" y="5353772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4" name="正方形/長方形 7">
            <a:extLst>
              <a:ext uri="{FF2B5EF4-FFF2-40B4-BE49-F238E27FC236}">
                <a16:creationId xmlns:a16="http://schemas.microsoft.com/office/drawing/2014/main" id="{91DA939D-7BFA-4D4B-B314-1AB704F3E7CB}"/>
              </a:ext>
            </a:extLst>
          </p:cNvPr>
          <p:cNvSpPr/>
          <p:nvPr/>
        </p:nvSpPr>
        <p:spPr>
          <a:xfrm>
            <a:off x="701571" y="5353772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BCB0AA-848C-4840-8573-60A7D208186A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3754411" y="5759605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7">
            <a:extLst>
              <a:ext uri="{FF2B5EF4-FFF2-40B4-BE49-F238E27FC236}">
                <a16:creationId xmlns:a16="http://schemas.microsoft.com/office/drawing/2014/main" id="{DB4040F9-A690-714F-B005-CBADD5CC33C7}"/>
              </a:ext>
            </a:extLst>
          </p:cNvPr>
          <p:cNvSpPr/>
          <p:nvPr/>
        </p:nvSpPr>
        <p:spPr>
          <a:xfrm>
            <a:off x="8437629" y="2507814"/>
            <a:ext cx="3052800" cy="17491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map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</a:rPr>
              <a:t>marker</a:t>
            </a:r>
            <a:r>
              <a:rPr lang="ko-KR" altLang="en-US" sz="1600" dirty="0">
                <a:solidFill>
                  <a:schemeClr val="tx1"/>
                </a:solidFill>
              </a:rPr>
              <a:t>로 찍어서 표현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12">
            <a:extLst>
              <a:ext uri="{FF2B5EF4-FFF2-40B4-BE49-F238E27FC236}">
                <a16:creationId xmlns:a16="http://schemas.microsoft.com/office/drawing/2014/main" id="{D6DD9CC7-6CA5-9949-9035-8B12E4CDB431}"/>
              </a:ext>
            </a:extLst>
          </p:cNvPr>
          <p:cNvCxnSpPr>
            <a:cxnSpLocks/>
          </p:cNvCxnSpPr>
          <p:nvPr/>
        </p:nvCxnSpPr>
        <p:spPr>
          <a:xfrm>
            <a:off x="10020631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42E898-BB07-DA48-A97C-F16FD077323C}"/>
              </a:ext>
            </a:extLst>
          </p:cNvPr>
          <p:cNvSpPr txBox="1"/>
          <p:nvPr/>
        </p:nvSpPr>
        <p:spPr>
          <a:xfrm>
            <a:off x="10364800" y="20684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69" name="正方形/長方形 7">
            <a:extLst>
              <a:ext uri="{FF2B5EF4-FFF2-40B4-BE49-F238E27FC236}">
                <a16:creationId xmlns:a16="http://schemas.microsoft.com/office/drawing/2014/main" id="{B1098DB1-D144-5E4F-9D82-8945F1BEE9C3}"/>
              </a:ext>
            </a:extLst>
          </p:cNvPr>
          <p:cNvSpPr/>
          <p:nvPr/>
        </p:nvSpPr>
        <p:spPr>
          <a:xfrm>
            <a:off x="8437630" y="4380894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7">
            <a:extLst>
              <a:ext uri="{FF2B5EF4-FFF2-40B4-BE49-F238E27FC236}">
                <a16:creationId xmlns:a16="http://schemas.microsoft.com/office/drawing/2014/main" id="{6884DB95-E760-2942-8F01-9347F6C74140}"/>
              </a:ext>
            </a:extLst>
          </p:cNvPr>
          <p:cNvSpPr/>
          <p:nvPr/>
        </p:nvSpPr>
        <p:spPr>
          <a:xfrm>
            <a:off x="8437630" y="5353772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A84576F-429A-D448-9959-4804313D3924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7622399" y="4786727"/>
            <a:ext cx="815231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868644-4EB4-6C48-BB33-A885236D1A39}"/>
              </a:ext>
            </a:extLst>
          </p:cNvPr>
          <p:cNvCxnSpPr>
            <a:cxnSpLocks/>
            <a:stCxn id="43" idx="3"/>
            <a:endCxn id="70" idx="1"/>
          </p:cNvCxnSpPr>
          <p:nvPr/>
        </p:nvCxnSpPr>
        <p:spPr>
          <a:xfrm>
            <a:off x="7622399" y="5759605"/>
            <a:ext cx="815231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A579A0A4-75F5-FE49-B14B-5F9BDA683E90}"/>
              </a:ext>
            </a:extLst>
          </p:cNvPr>
          <p:cNvCxnSpPr>
            <a:stCxn id="35" idx="3"/>
            <a:endCxn id="37" idx="3"/>
          </p:cNvCxnSpPr>
          <p:nvPr/>
        </p:nvCxnSpPr>
        <p:spPr>
          <a:xfrm>
            <a:off x="7622399" y="2913647"/>
            <a:ext cx="12700" cy="93746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9C27E4-2287-164D-8DA3-52A29D7238E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848600" y="3382375"/>
            <a:ext cx="589029" cy="0"/>
          </a:xfrm>
          <a:prstGeom prst="straightConnector1">
            <a:avLst/>
          </a:prstGeom>
          <a:ln w="25400"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2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064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Topic. 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 노인 교통사고 발생 유형 비교 분석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1570" y="206843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Data</a:t>
            </a:r>
            <a:endParaRPr lang="ko-KR" altLang="en-US" sz="24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701570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2">
            <a:extLst>
              <a:ext uri="{FF2B5EF4-FFF2-40B4-BE49-F238E27FC236}">
                <a16:creationId xmlns:a16="http://schemas.microsoft.com/office/drawing/2014/main" id="{550F89A7-CB10-6240-BAB9-FF4B89B6E280}"/>
              </a:ext>
            </a:extLst>
          </p:cNvPr>
          <p:cNvCxnSpPr>
            <a:cxnSpLocks/>
          </p:cNvCxnSpPr>
          <p:nvPr/>
        </p:nvCxnSpPr>
        <p:spPr>
          <a:xfrm>
            <a:off x="5342060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4A74C2-A9BB-2746-BC02-A0081D78B1C5}"/>
              </a:ext>
            </a:extLst>
          </p:cNvPr>
          <p:cNvSpPr txBox="1"/>
          <p:nvPr/>
        </p:nvSpPr>
        <p:spPr>
          <a:xfrm>
            <a:off x="5360820" y="2068439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Analysis</a:t>
            </a:r>
            <a:endParaRPr lang="ko-KR" altLang="en-US" sz="2400" b="1" dirty="0"/>
          </a:p>
        </p:txBody>
      </p:sp>
      <p:cxnSp>
        <p:nvCxnSpPr>
          <p:cNvPr id="66" name="직선 연결선 12">
            <a:extLst>
              <a:ext uri="{FF2B5EF4-FFF2-40B4-BE49-F238E27FC236}">
                <a16:creationId xmlns:a16="http://schemas.microsoft.com/office/drawing/2014/main" id="{D6DD9CC7-6CA5-9949-9035-8B12E4CDB431}"/>
              </a:ext>
            </a:extLst>
          </p:cNvPr>
          <p:cNvCxnSpPr>
            <a:cxnSpLocks/>
          </p:cNvCxnSpPr>
          <p:nvPr/>
        </p:nvCxnSpPr>
        <p:spPr>
          <a:xfrm>
            <a:off x="10020631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42E898-BB07-DA48-A97C-F16FD077323C}"/>
              </a:ext>
            </a:extLst>
          </p:cNvPr>
          <p:cNvSpPr txBox="1"/>
          <p:nvPr/>
        </p:nvSpPr>
        <p:spPr>
          <a:xfrm>
            <a:off x="10364800" y="20684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83" name="正方形/長方形 7">
            <a:extLst>
              <a:ext uri="{FF2B5EF4-FFF2-40B4-BE49-F238E27FC236}">
                <a16:creationId xmlns:a16="http://schemas.microsoft.com/office/drawing/2014/main" id="{2C56E686-F041-E447-841C-4C23C4D4E871}"/>
              </a:ext>
            </a:extLst>
          </p:cNvPr>
          <p:cNvSpPr/>
          <p:nvPr/>
        </p:nvSpPr>
        <p:spPr>
          <a:xfrm>
            <a:off x="4569599" y="2507814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고령자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분포 정도와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4" name="正方形/長方形 7">
            <a:extLst>
              <a:ext uri="{FF2B5EF4-FFF2-40B4-BE49-F238E27FC236}">
                <a16:creationId xmlns:a16="http://schemas.microsoft.com/office/drawing/2014/main" id="{20987E8A-D2F9-2C40-8799-4B5A2A34BCD8}"/>
              </a:ext>
            </a:extLst>
          </p:cNvPr>
          <p:cNvSpPr/>
          <p:nvPr/>
        </p:nvSpPr>
        <p:spPr>
          <a:xfrm>
            <a:off x="701571" y="2507814"/>
            <a:ext cx="305280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연도별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 인구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86832AB-5733-334C-BFC6-4CAD80F4E68F}"/>
              </a:ext>
            </a:extLst>
          </p:cNvPr>
          <p:cNvCxnSpPr>
            <a:cxnSpLocks/>
            <a:stCxn id="84" idx="3"/>
            <a:endCxn id="83" idx="1"/>
          </p:cNvCxnSpPr>
          <p:nvPr/>
        </p:nvCxnSpPr>
        <p:spPr>
          <a:xfrm>
            <a:off x="3754371" y="2913647"/>
            <a:ext cx="815228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7">
            <a:extLst>
              <a:ext uri="{FF2B5EF4-FFF2-40B4-BE49-F238E27FC236}">
                <a16:creationId xmlns:a16="http://schemas.microsoft.com/office/drawing/2014/main" id="{E542B814-CD18-104D-9C21-41418460A899}"/>
              </a:ext>
            </a:extLst>
          </p:cNvPr>
          <p:cNvSpPr/>
          <p:nvPr/>
        </p:nvSpPr>
        <p:spPr>
          <a:xfrm>
            <a:off x="4569600" y="3445275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유형별 교통사고 중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7" name="正方形/長方形 7">
            <a:extLst>
              <a:ext uri="{FF2B5EF4-FFF2-40B4-BE49-F238E27FC236}">
                <a16:creationId xmlns:a16="http://schemas.microsoft.com/office/drawing/2014/main" id="{E5D996B7-CC6D-C84E-B0CF-0C404D3B6CF8}"/>
              </a:ext>
            </a:extLst>
          </p:cNvPr>
          <p:cNvSpPr/>
          <p:nvPr/>
        </p:nvSpPr>
        <p:spPr>
          <a:xfrm>
            <a:off x="701571" y="3445275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노인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사고 유형별 교통사고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2C05999-0433-7948-84F5-136DDC523829}"/>
              </a:ext>
            </a:extLst>
          </p:cNvPr>
          <p:cNvCxnSpPr>
            <a:cxnSpLocks/>
            <a:stCxn id="87" idx="3"/>
            <a:endCxn id="86" idx="1"/>
          </p:cNvCxnSpPr>
          <p:nvPr/>
        </p:nvCxnSpPr>
        <p:spPr>
          <a:xfrm>
            <a:off x="3754411" y="3851108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7">
            <a:extLst>
              <a:ext uri="{FF2B5EF4-FFF2-40B4-BE49-F238E27FC236}">
                <a16:creationId xmlns:a16="http://schemas.microsoft.com/office/drawing/2014/main" id="{0E4DFFA2-AC9A-D443-A8B0-804505BC1E1D}"/>
              </a:ext>
            </a:extLst>
          </p:cNvPr>
          <p:cNvSpPr/>
          <p:nvPr/>
        </p:nvSpPr>
        <p:spPr>
          <a:xfrm>
            <a:off x="4569600" y="4380894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0" name="正方形/長方形 7">
            <a:extLst>
              <a:ext uri="{FF2B5EF4-FFF2-40B4-BE49-F238E27FC236}">
                <a16:creationId xmlns:a16="http://schemas.microsoft.com/office/drawing/2014/main" id="{51530687-65F8-4743-B6B1-6A2BB3E1502B}"/>
              </a:ext>
            </a:extLst>
          </p:cNvPr>
          <p:cNvSpPr/>
          <p:nvPr/>
        </p:nvSpPr>
        <p:spPr>
          <a:xfrm>
            <a:off x="701571" y="4380894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0760A58-E471-7E49-95DD-40C38E82B288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>
            <a:off x="3754411" y="4786727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7">
            <a:extLst>
              <a:ext uri="{FF2B5EF4-FFF2-40B4-BE49-F238E27FC236}">
                <a16:creationId xmlns:a16="http://schemas.microsoft.com/office/drawing/2014/main" id="{1119B460-4BC7-0E4F-87AF-069B3C3A1CAC}"/>
              </a:ext>
            </a:extLst>
          </p:cNvPr>
          <p:cNvSpPr/>
          <p:nvPr/>
        </p:nvSpPr>
        <p:spPr>
          <a:xfrm>
            <a:off x="4569600" y="5353772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3" name="正方形/長方形 7">
            <a:extLst>
              <a:ext uri="{FF2B5EF4-FFF2-40B4-BE49-F238E27FC236}">
                <a16:creationId xmlns:a16="http://schemas.microsoft.com/office/drawing/2014/main" id="{1303CD0F-2F7F-AD47-A6D0-F32BF18095EC}"/>
              </a:ext>
            </a:extLst>
          </p:cNvPr>
          <p:cNvSpPr/>
          <p:nvPr/>
        </p:nvSpPr>
        <p:spPr>
          <a:xfrm>
            <a:off x="701571" y="5353772"/>
            <a:ext cx="3052840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6AEE985-8644-4B41-B0F0-5C72D111AF79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>
            <a:off x="3754411" y="5759605"/>
            <a:ext cx="815189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7">
            <a:extLst>
              <a:ext uri="{FF2B5EF4-FFF2-40B4-BE49-F238E27FC236}">
                <a16:creationId xmlns:a16="http://schemas.microsoft.com/office/drawing/2014/main" id="{3B4DEDB6-B8E8-104F-84C3-81E29114F3DC}"/>
              </a:ext>
            </a:extLst>
          </p:cNvPr>
          <p:cNvSpPr/>
          <p:nvPr/>
        </p:nvSpPr>
        <p:spPr>
          <a:xfrm>
            <a:off x="8437629" y="2507814"/>
            <a:ext cx="3052800" cy="17491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map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</a:rPr>
              <a:t>marker</a:t>
            </a:r>
            <a:r>
              <a:rPr lang="ko-KR" altLang="en-US" sz="1600" dirty="0">
                <a:solidFill>
                  <a:schemeClr val="tx1"/>
                </a:solidFill>
              </a:rPr>
              <a:t>로 찍어서 표현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6" name="正方形/長方形 7">
            <a:extLst>
              <a:ext uri="{FF2B5EF4-FFF2-40B4-BE49-F238E27FC236}">
                <a16:creationId xmlns:a16="http://schemas.microsoft.com/office/drawing/2014/main" id="{148C3906-8EA9-4745-A2DC-79B65E1F3142}"/>
              </a:ext>
            </a:extLst>
          </p:cNvPr>
          <p:cNvSpPr/>
          <p:nvPr/>
        </p:nvSpPr>
        <p:spPr>
          <a:xfrm>
            <a:off x="8437630" y="4380894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7" name="正方形/長方形 7">
            <a:extLst>
              <a:ext uri="{FF2B5EF4-FFF2-40B4-BE49-F238E27FC236}">
                <a16:creationId xmlns:a16="http://schemas.microsoft.com/office/drawing/2014/main" id="{76E83E76-8966-7E4E-BCFA-CDF142234B53}"/>
              </a:ext>
            </a:extLst>
          </p:cNvPr>
          <p:cNvSpPr/>
          <p:nvPr/>
        </p:nvSpPr>
        <p:spPr>
          <a:xfrm>
            <a:off x="8437630" y="5353772"/>
            <a:ext cx="3052799" cy="81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9B0A7F5-D8FB-A54A-85B6-DEDB9B79E840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7622399" y="4786727"/>
            <a:ext cx="815231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9E6A46B-F2D9-2940-8C60-B377667E979E}"/>
              </a:ext>
            </a:extLst>
          </p:cNvPr>
          <p:cNvCxnSpPr>
            <a:cxnSpLocks/>
            <a:stCxn id="92" idx="3"/>
            <a:endCxn id="97" idx="1"/>
          </p:cNvCxnSpPr>
          <p:nvPr/>
        </p:nvCxnSpPr>
        <p:spPr>
          <a:xfrm>
            <a:off x="7622399" y="5759605"/>
            <a:ext cx="815231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C267340E-3942-3C41-9ED0-F1AB14F4EC51}"/>
              </a:ext>
            </a:extLst>
          </p:cNvPr>
          <p:cNvCxnSpPr>
            <a:stCxn id="83" idx="3"/>
            <a:endCxn id="86" idx="3"/>
          </p:cNvCxnSpPr>
          <p:nvPr/>
        </p:nvCxnSpPr>
        <p:spPr>
          <a:xfrm>
            <a:off x="7622399" y="2913647"/>
            <a:ext cx="12700" cy="93746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D9746AD-0F24-5C47-8B4A-E1EEA9DFB6EA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848600" y="3382375"/>
            <a:ext cx="589029" cy="0"/>
          </a:xfrm>
          <a:prstGeom prst="straightConnector1">
            <a:avLst/>
          </a:prstGeom>
          <a:ln w="25400"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/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시각화 데이터 저장해서</a:t>
            </a:r>
            <a:endParaRPr lang="en-US" altLang="ko-KR" sz="3600" b="1" dirty="0"/>
          </a:p>
          <a:p>
            <a:r>
              <a:rPr lang="ko-KR" altLang="en-US" sz="3600" b="1" dirty="0" err="1"/>
              <a:t>붙여넣기</a:t>
            </a:r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7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448</Words>
  <Application>Microsoft Macintosh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김 민창</cp:lastModifiedBy>
  <cp:revision>35</cp:revision>
  <dcterms:created xsi:type="dcterms:W3CDTF">2018-12-07T00:32:38Z</dcterms:created>
  <dcterms:modified xsi:type="dcterms:W3CDTF">2021-08-08T16:12:26Z</dcterms:modified>
</cp:coreProperties>
</file>