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87" r:id="rId4"/>
    <p:sldId id="289" r:id="rId5"/>
    <p:sldId id="290" r:id="rId6"/>
    <p:sldId id="292" r:id="rId7"/>
    <p:sldId id="291" r:id="rId8"/>
    <p:sldId id="288" r:id="rId9"/>
    <p:sldId id="28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505"/>
    <a:srgbClr val="221E20"/>
    <a:srgbClr val="5A7197"/>
    <a:srgbClr val="FFD8D9"/>
    <a:srgbClr val="F7F7F7"/>
    <a:srgbClr val="797DE8"/>
    <a:srgbClr val="AD8BE1"/>
    <a:srgbClr val="E29FBE"/>
    <a:srgbClr val="FC9598"/>
    <a:srgbClr val="AFD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7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20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10419" y="5221357"/>
            <a:ext cx="2371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err="1">
                <a:solidFill>
                  <a:schemeClr val="bg1"/>
                </a:solidFill>
              </a:rPr>
              <a:t>데이터멀캠</a:t>
            </a:r>
            <a:r>
              <a:rPr lang="en-US" altLang="ko-KR" sz="3200" b="1" spc="-150" dirty="0">
                <a:solidFill>
                  <a:schemeClr val="bg1"/>
                </a:solidFill>
              </a:rPr>
              <a:t>?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2">
            <a:extLst>
              <a:ext uri="{FF2B5EF4-FFF2-40B4-BE49-F238E27FC236}">
                <a16:creationId xmlns:a16="http://schemas.microsoft.com/office/drawing/2014/main" id="{A24A0331-3A4C-A84C-8250-DCE34B3121D0}"/>
              </a:ext>
            </a:extLst>
          </p:cNvPr>
          <p:cNvSpPr txBox="1"/>
          <p:nvPr/>
        </p:nvSpPr>
        <p:spPr>
          <a:xfrm>
            <a:off x="4532112" y="5806132"/>
            <a:ext cx="3127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spc="-150" dirty="0" err="1">
                <a:solidFill>
                  <a:schemeClr val="bg1"/>
                </a:solidFill>
              </a:rPr>
              <a:t>조소진</a:t>
            </a:r>
            <a:r>
              <a:rPr kumimoji="1" lang="ko-KR" altLang="en-US" sz="1600" b="1" spc="-150" dirty="0">
                <a:solidFill>
                  <a:schemeClr val="bg1"/>
                </a:solidFill>
              </a:rPr>
              <a:t> 김미정 </a:t>
            </a:r>
            <a:r>
              <a:rPr kumimoji="1" lang="ko-KR" altLang="en-US" sz="1600" b="1" spc="-150" dirty="0" err="1">
                <a:solidFill>
                  <a:schemeClr val="bg1"/>
                </a:solidFill>
              </a:rPr>
              <a:t>김민창</a:t>
            </a:r>
            <a:r>
              <a:rPr kumimoji="1" lang="ko-KR" altLang="en-US" sz="1600" b="1" spc="-150" dirty="0">
                <a:solidFill>
                  <a:schemeClr val="bg1"/>
                </a:solidFill>
              </a:rPr>
              <a:t> </a:t>
            </a:r>
            <a:r>
              <a:rPr kumimoji="1" lang="ko-KR" altLang="en-US" sz="1600" b="1" spc="-150" dirty="0" err="1">
                <a:solidFill>
                  <a:schemeClr val="bg1"/>
                </a:solidFill>
              </a:rPr>
              <a:t>김유나</a:t>
            </a:r>
            <a:r>
              <a:rPr kumimoji="1" lang="ko-KR" altLang="en-US" sz="1600" b="1" spc="-150" dirty="0">
                <a:solidFill>
                  <a:schemeClr val="bg1"/>
                </a:solidFill>
              </a:rPr>
              <a:t> </a:t>
            </a:r>
            <a:r>
              <a:rPr kumimoji="1" lang="ko-KR" altLang="en-US" sz="1600" b="1" spc="-150" dirty="0" err="1">
                <a:solidFill>
                  <a:schemeClr val="bg1"/>
                </a:solidFill>
              </a:rPr>
              <a:t>맹재영</a:t>
            </a:r>
            <a:endParaRPr kumimoji="1" lang="ja-JP" altLang="en-US" sz="16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747403" y="170892"/>
            <a:ext cx="3640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4000" b="1" spc="-150" dirty="0">
                <a:solidFill>
                  <a:schemeClr val="bg1"/>
                </a:solidFill>
              </a:rPr>
              <a:t>목                차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72692" y="1125587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2511741" y="1439745"/>
            <a:ext cx="1912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solidFill>
                  <a:schemeClr val="bg1"/>
                </a:solidFill>
              </a:rPr>
              <a:t>문제 인식</a:t>
            </a:r>
            <a:endParaRPr kumimoji="1" lang="ja-JP" altLang="en-US" sz="28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72692" y="2183098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2978212" y="2532057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spc="300" dirty="0">
                <a:solidFill>
                  <a:schemeClr val="bg1"/>
                </a:solidFill>
              </a:rPr>
              <a:t>주제</a:t>
            </a:r>
            <a:endParaRPr kumimoji="1" lang="ja-JP" altLang="en-US" sz="2800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2692" y="3146564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64078" y="1553192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64078" y="2635604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64078" y="362397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39E229D-0D3C-8E4D-B0A2-6F0B65813898}"/>
              </a:ext>
            </a:extLst>
          </p:cNvPr>
          <p:cNvSpPr txBox="1"/>
          <p:nvPr/>
        </p:nvSpPr>
        <p:spPr>
          <a:xfrm>
            <a:off x="1647722" y="3544313"/>
            <a:ext cx="364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solidFill>
                  <a:schemeClr val="bg1"/>
                </a:solidFill>
              </a:rPr>
              <a:t>프로젝트 수행 방향</a:t>
            </a:r>
            <a:endParaRPr kumimoji="1" lang="ja-JP" altLang="en-US" sz="2800" b="1" spc="3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94D6E0-AFA6-FE4E-A524-D3F8F14351CF}"/>
              </a:ext>
            </a:extLst>
          </p:cNvPr>
          <p:cNvSpPr txBox="1"/>
          <p:nvPr/>
        </p:nvSpPr>
        <p:spPr>
          <a:xfrm flipH="1">
            <a:off x="572692" y="4266524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04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23" name="正方形/長方形 1">
            <a:extLst>
              <a:ext uri="{FF2B5EF4-FFF2-40B4-BE49-F238E27FC236}">
                <a16:creationId xmlns:a16="http://schemas.microsoft.com/office/drawing/2014/main" id="{C63CB6F2-172D-A346-BDD2-3291C8C66046}"/>
              </a:ext>
            </a:extLst>
          </p:cNvPr>
          <p:cNvSpPr/>
          <p:nvPr/>
        </p:nvSpPr>
        <p:spPr>
          <a:xfrm>
            <a:off x="764078" y="474393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">
            <a:extLst>
              <a:ext uri="{FF2B5EF4-FFF2-40B4-BE49-F238E27FC236}">
                <a16:creationId xmlns:a16="http://schemas.microsoft.com/office/drawing/2014/main" id="{5FE86785-2966-874F-86DF-28FC8EAC19E0}"/>
              </a:ext>
            </a:extLst>
          </p:cNvPr>
          <p:cNvSpPr txBox="1"/>
          <p:nvPr/>
        </p:nvSpPr>
        <p:spPr>
          <a:xfrm>
            <a:off x="1754805" y="4552445"/>
            <a:ext cx="364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solidFill>
                  <a:schemeClr val="bg1"/>
                </a:solidFill>
              </a:rPr>
              <a:t>프로젝트 수행 도구</a:t>
            </a:r>
            <a:endParaRPr lang="ja-JP" altLang="en-US" sz="2800" b="1" spc="3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A0FC5E-8EA2-5849-8A4D-226C3B6D2895}"/>
              </a:ext>
            </a:extLst>
          </p:cNvPr>
          <p:cNvSpPr txBox="1"/>
          <p:nvPr/>
        </p:nvSpPr>
        <p:spPr>
          <a:xfrm flipH="1">
            <a:off x="572692" y="5422312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05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29" name="正方形/長方形 1">
            <a:extLst>
              <a:ext uri="{FF2B5EF4-FFF2-40B4-BE49-F238E27FC236}">
                <a16:creationId xmlns:a16="http://schemas.microsoft.com/office/drawing/2014/main" id="{58E90B5A-694F-3B4D-AE8D-DB382A6C819E}"/>
              </a:ext>
            </a:extLst>
          </p:cNvPr>
          <p:cNvSpPr/>
          <p:nvPr/>
        </p:nvSpPr>
        <p:spPr>
          <a:xfrm>
            <a:off x="764078" y="5899719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">
            <a:extLst>
              <a:ext uri="{FF2B5EF4-FFF2-40B4-BE49-F238E27FC236}">
                <a16:creationId xmlns:a16="http://schemas.microsoft.com/office/drawing/2014/main" id="{1631B90A-EA13-5E40-9069-9B56038E1EC3}"/>
              </a:ext>
            </a:extLst>
          </p:cNvPr>
          <p:cNvSpPr txBox="1"/>
          <p:nvPr/>
        </p:nvSpPr>
        <p:spPr>
          <a:xfrm>
            <a:off x="2580670" y="5672825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solidFill>
                  <a:schemeClr val="bg1"/>
                </a:solidFill>
              </a:rPr>
              <a:t>기대효과</a:t>
            </a:r>
            <a:endParaRPr lang="ja-JP" altLang="en-US" sz="2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KakaoTalk_Photo_2021-08-09-17-33-34.png</a:t>
            </a:r>
            <a:endParaRPr kumimoji="1"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148E5A-F47B-0449-8103-0866FB135174}"/>
              </a:ext>
            </a:extLst>
          </p:cNvPr>
          <p:cNvSpPr/>
          <p:nvPr/>
        </p:nvSpPr>
        <p:spPr>
          <a:xfrm>
            <a:off x="6244371" y="1548313"/>
            <a:ext cx="5534396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고령사회</a:t>
            </a:r>
            <a:r>
              <a:rPr lang="en-US" altLang="ko-KR" dirty="0">
                <a:solidFill>
                  <a:schemeClr val="tx1"/>
                </a:solidFill>
              </a:rPr>
              <a:t>... 3</a:t>
            </a:r>
            <a:r>
              <a:rPr lang="ko-KR" altLang="en-US" dirty="0">
                <a:solidFill>
                  <a:schemeClr val="tx1"/>
                </a:solidFill>
              </a:rPr>
              <a:t>년간 보행 중 교통사고 전체 사망자 </a:t>
            </a:r>
            <a:r>
              <a:rPr lang="en-US" altLang="ko-KR" sz="2800" dirty="0">
                <a:solidFill>
                  <a:schemeClr val="tx1"/>
                </a:solidFill>
              </a:rPr>
              <a:t>57.5%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ko-KR" altLang="en-US" sz="2400" dirty="0">
                <a:solidFill>
                  <a:schemeClr val="tx1"/>
                </a:solidFill>
              </a:rPr>
              <a:t>노인</a:t>
            </a:r>
            <a:r>
              <a:rPr lang="en-US" altLang="ko-KR" sz="2400" dirty="0">
                <a:solidFill>
                  <a:schemeClr val="tx1"/>
                </a:solidFill>
              </a:rPr>
              <a:t>! 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 latinLnBrk="1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인도 수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지방 </a:t>
            </a:r>
            <a:r>
              <a:rPr lang="en-US" altLang="ko-KR" dirty="0">
                <a:solidFill>
                  <a:schemeClr val="tx1"/>
                </a:solidFill>
              </a:rPr>
              <a:t>&lt; </a:t>
            </a:r>
            <a:r>
              <a:rPr lang="ko-KR" altLang="en-US" sz="2800" dirty="0">
                <a:solidFill>
                  <a:schemeClr val="tx1"/>
                </a:solidFill>
              </a:rPr>
              <a:t>도시</a:t>
            </a:r>
            <a:endParaRPr lang="ko-KR" altLang="en-US" sz="3200" dirty="0">
              <a:solidFill>
                <a:schemeClr val="tx1"/>
              </a:solidFill>
            </a:endParaRPr>
          </a:p>
          <a:p>
            <a:pPr algn="just" latinLnBrk="1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노인 교통사고 건수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sz="2800" dirty="0">
                <a:solidFill>
                  <a:schemeClr val="tx1"/>
                </a:solidFill>
              </a:rPr>
              <a:t>지방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도시</a:t>
            </a:r>
          </a:p>
          <a:p>
            <a:pPr algn="just" latinLnBrk="1"/>
            <a:endParaRPr lang="ko-KR" altLang="en-US" dirty="0">
              <a:solidFill>
                <a:schemeClr val="tx1"/>
              </a:solidFill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인도 수 외에도 다른 원인은 없는지 상관관계를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파악코자</a:t>
            </a:r>
            <a:r>
              <a:rPr lang="ko-KR" altLang="en-US" dirty="0">
                <a:solidFill>
                  <a:schemeClr val="tx1"/>
                </a:solidFill>
              </a:rPr>
              <a:t> 함</a:t>
            </a:r>
            <a:endParaRPr kumimoji="1" lang="ko-KR" altLang="en-US" dirty="0"/>
          </a:p>
        </p:txBody>
      </p:sp>
      <p:sp>
        <p:nvSpPr>
          <p:cNvPr id="26" name="テキスト ボックス 3">
            <a:extLst>
              <a:ext uri="{FF2B5EF4-FFF2-40B4-BE49-F238E27FC236}">
                <a16:creationId xmlns:a16="http://schemas.microsoft.com/office/drawing/2014/main" id="{E64D15A7-20BC-1540-ABFD-8C9293CAA202}"/>
              </a:ext>
            </a:extLst>
          </p:cNvPr>
          <p:cNvSpPr txBox="1"/>
          <p:nvPr/>
        </p:nvSpPr>
        <p:spPr>
          <a:xfrm>
            <a:off x="1274183" y="329587"/>
            <a:ext cx="233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문제인식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F475D6-37D6-354A-A9BB-9FB44C7A1F5E}"/>
              </a:ext>
            </a:extLst>
          </p:cNvPr>
          <p:cNvSpPr/>
          <p:nvPr/>
        </p:nvSpPr>
        <p:spPr>
          <a:xfrm>
            <a:off x="9488738" y="5993342"/>
            <a:ext cx="2290029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/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출처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한국교통안전공단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(2018-2020)]</a:t>
            </a:r>
            <a:endParaRPr kumimoji="1"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11BCF6A-3302-C744-850F-AA00616A7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9" b="89905" l="8153" r="89850">
                        <a14:foregroundMark x1="42762" y1="50473" x2="42762" y2="50473"/>
                        <a14:foregroundMark x1="38769" y1="50789" x2="38769" y2="50789"/>
                        <a14:foregroundMark x1="31947" y1="54890" x2="31947" y2="54890"/>
                        <a14:foregroundMark x1="29451" y1="55205" x2="29451" y2="55205"/>
                        <a14:foregroundMark x1="36273" y1="60568" x2="36273" y2="60568"/>
                        <a14:foregroundMark x1="37105" y1="66877" x2="37105" y2="66877"/>
                        <a14:foregroundMark x1="80366" y1="26814" x2="80366" y2="26814"/>
                        <a14:foregroundMark x1="80366" y1="17666" x2="80366" y2="17666"/>
                        <a14:foregroundMark x1="87354" y1="13565" x2="87354" y2="13565"/>
                        <a14:foregroundMark x1="88686" y1="14196" x2="88686" y2="14196"/>
                        <a14:foregroundMark x1="81198" y1="60568" x2="81198" y2="60568"/>
                        <a14:foregroundMark x1="67554" y1="77918" x2="67554" y2="77918"/>
                        <a14:foregroundMark x1="56739" y1="73502" x2="56739" y2="73502"/>
                        <a14:foregroundMark x1="21131" y1="71609" x2="21131" y2="71609"/>
                        <a14:foregroundMark x1="11647" y1="52681" x2="11647" y2="52681"/>
                        <a14:foregroundMark x1="11647" y1="51104" x2="11647" y2="51104"/>
                        <a14:foregroundMark x1="8153" y1="47634" x2="8153" y2="47634"/>
                        <a14:foregroundMark x1="16306" y1="31546" x2="16306" y2="31546"/>
                        <a14:foregroundMark x1="29451" y1="26183" x2="29451" y2="26183"/>
                        <a14:foregroundMark x1="57903" y1="72555" x2="57903" y2="72555"/>
                        <a14:foregroundMark x1="57903" y1="72555" x2="57903" y2="72555"/>
                        <a14:foregroundMark x1="57903" y1="72555" x2="57903" y2="72555"/>
                        <a14:foregroundMark x1="56739" y1="70978" x2="59068" y2="73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4" y="1548312"/>
            <a:ext cx="4452982" cy="3699097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1392A919-99E0-4D4A-AEDD-8E11FC9A90D4}"/>
              </a:ext>
            </a:extLst>
          </p:cNvPr>
          <p:cNvGrpSpPr/>
          <p:nvPr/>
        </p:nvGrpSpPr>
        <p:grpSpPr>
          <a:xfrm>
            <a:off x="3656568" y="5335235"/>
            <a:ext cx="2354481" cy="610343"/>
            <a:chOff x="2189527" y="1101011"/>
            <a:chExt cx="2354481" cy="61034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2D07873-7140-CA4D-B7A0-35D17DC15A8C}"/>
                </a:ext>
              </a:extLst>
            </p:cNvPr>
            <p:cNvSpPr/>
            <p:nvPr/>
          </p:nvSpPr>
          <p:spPr>
            <a:xfrm>
              <a:off x="2189527" y="1191237"/>
              <a:ext cx="1216403" cy="520117"/>
            </a:xfrm>
            <a:prstGeom prst="rect">
              <a:avLst/>
            </a:prstGeom>
            <a:solidFill>
              <a:srgbClr val="C15847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9163A7A-4C10-C24D-91BA-D40DAB3FC3A5}"/>
                </a:ext>
              </a:extLst>
            </p:cNvPr>
            <p:cNvSpPr/>
            <p:nvPr/>
          </p:nvSpPr>
          <p:spPr>
            <a:xfrm>
              <a:off x="3153747" y="1101011"/>
              <a:ext cx="1390261" cy="610343"/>
            </a:xfrm>
            <a:prstGeom prst="rect">
              <a:avLst/>
            </a:prstGeom>
            <a:solidFill>
              <a:srgbClr val="C15847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노인</a:t>
              </a:r>
              <a:r>
                <a:rPr lang="ko-KR" altLang="en-US" dirty="0"/>
                <a:t> </a:t>
              </a:r>
              <a:r>
                <a:rPr lang="en-US" altLang="ko-KR" dirty="0"/>
                <a:t>57.5%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010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3" y="329587"/>
            <a:ext cx="142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주제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148E5A-F47B-0449-8103-0866FB135174}"/>
              </a:ext>
            </a:extLst>
          </p:cNvPr>
          <p:cNvSpPr/>
          <p:nvPr/>
        </p:nvSpPr>
        <p:spPr>
          <a:xfrm>
            <a:off x="3848986" y="2734656"/>
            <a:ext cx="5241851" cy="1777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/>
            <a:r>
              <a:rPr lang="ko-KR" altLang="en-US" sz="4000" dirty="0">
                <a:solidFill>
                  <a:schemeClr val="tx1"/>
                </a:solidFill>
              </a:rPr>
              <a:t>지역별 노인 교통사고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algn="just" latinLnBrk="1"/>
            <a:r>
              <a:rPr lang="ko-KR" altLang="en-US" sz="4000" dirty="0">
                <a:solidFill>
                  <a:schemeClr val="tx1"/>
                </a:solidFill>
              </a:rPr>
              <a:t>발생 유형 비교 분석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1448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329587"/>
            <a:ext cx="493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수행 방향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148E5A-F47B-0449-8103-0866FB135174}"/>
              </a:ext>
            </a:extLst>
          </p:cNvPr>
          <p:cNvSpPr/>
          <p:nvPr/>
        </p:nvSpPr>
        <p:spPr>
          <a:xfrm>
            <a:off x="829340" y="1594884"/>
            <a:ext cx="4455041" cy="1834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ko-Kore-KR" sz="2400" b="1" dirty="0">
                <a:solidFill>
                  <a:schemeClr val="tx1"/>
                </a:solidFill>
              </a:rPr>
              <a:t>데이터 설명</a:t>
            </a:r>
            <a:endParaRPr lang="ko-Kore-KR" altLang="ko-Kore-KR" sz="2400" b="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6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ko-KR" altLang="ko-Kore-KR" dirty="0">
                <a:solidFill>
                  <a:schemeClr val="tx2">
                    <a:lumMod val="50000"/>
                  </a:schemeClr>
                </a:solidFill>
              </a:rPr>
              <a:t>전국</a:t>
            </a:r>
            <a:r>
              <a:rPr lang="ko-KR" altLang="ko-Kore-KR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ko-KR" altLang="ko-Kore-KR" b="1" dirty="0" err="1">
                <a:solidFill>
                  <a:schemeClr val="tx1"/>
                </a:solidFill>
              </a:rPr>
              <a:t>노인비율</a:t>
            </a:r>
            <a:r>
              <a:rPr lang="ko-KR" altLang="ko-Kore-KR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ko-KR" altLang="ko-Kore-KR" dirty="0">
                <a:solidFill>
                  <a:schemeClr val="tx2">
                    <a:lumMod val="50000"/>
                  </a:schemeClr>
                </a:solidFill>
              </a:rPr>
              <a:t>현황</a:t>
            </a:r>
            <a:r>
              <a:rPr lang="ko-KR" altLang="ko-Kore-KR" dirty="0">
                <a:solidFill>
                  <a:schemeClr val="bg2">
                    <a:lumMod val="65000"/>
                  </a:schemeClr>
                </a:solidFill>
              </a:rPr>
              <a:t> </a:t>
            </a:r>
            <a:endParaRPr lang="ko-Kore-KR" altLang="ko-Kore-KR" dirty="0">
              <a:solidFill>
                <a:schemeClr val="bg2">
                  <a:lumMod val="6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6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ko-KR" altLang="ko-Kore-KR" b="1" dirty="0">
                <a:solidFill>
                  <a:schemeClr val="tx1"/>
                </a:solidFill>
              </a:rPr>
              <a:t>사고유형별</a:t>
            </a:r>
            <a:r>
              <a:rPr lang="ko-KR" altLang="ko-Kore-KR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ko-KR" altLang="ko-Kore-KR" dirty="0">
                <a:solidFill>
                  <a:schemeClr val="tx2">
                    <a:lumMod val="50000"/>
                  </a:schemeClr>
                </a:solidFill>
              </a:rPr>
              <a:t>교통사고</a:t>
            </a:r>
            <a:endParaRPr lang="ko-Kore-KR" altLang="ko-Kore-K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991FF3-52DD-C841-8A68-D7F754740595}"/>
              </a:ext>
            </a:extLst>
          </p:cNvPr>
          <p:cNvSpPr/>
          <p:nvPr/>
        </p:nvSpPr>
        <p:spPr>
          <a:xfrm>
            <a:off x="3741797" y="2900334"/>
            <a:ext cx="4455041" cy="1834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ore-KR" dirty="0">
                <a:solidFill>
                  <a:schemeClr val="tx1"/>
                </a:solidFill>
              </a:rPr>
              <a:t> </a:t>
            </a:r>
            <a:endParaRPr lang="ko-Kore-KR" altLang="ko-Kore-KR" dirty="0">
              <a:solidFill>
                <a:schemeClr val="tx1"/>
              </a:solidFill>
            </a:endParaRPr>
          </a:p>
          <a:p>
            <a:pPr lvl="0"/>
            <a:r>
              <a:rPr lang="ko-KR" altLang="ko-Kore-KR" sz="2400" b="1" dirty="0" err="1">
                <a:solidFill>
                  <a:schemeClr val="tx1"/>
                </a:solidFill>
              </a:rPr>
              <a:t>주요분석</a:t>
            </a:r>
            <a:r>
              <a:rPr lang="ko-KR" altLang="ko-Kore-KR" sz="2400" b="1" dirty="0">
                <a:solidFill>
                  <a:schemeClr val="tx1"/>
                </a:solidFill>
              </a:rPr>
              <a:t> 내용</a:t>
            </a:r>
            <a:endParaRPr lang="ko-Kore-KR" altLang="ko-Kore-KR" sz="2400" b="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ore-KR" dirty="0">
                <a:solidFill>
                  <a:schemeClr val="tx1"/>
                </a:solidFill>
              </a:rPr>
              <a:t>- </a:t>
            </a:r>
            <a:r>
              <a:rPr lang="ko-KR" altLang="ko-Kore-KR" dirty="0">
                <a:solidFill>
                  <a:schemeClr val="tx1"/>
                </a:solidFill>
              </a:rPr>
              <a:t>노인 교통사고 사망자</a:t>
            </a:r>
            <a:r>
              <a:rPr lang="en-US" altLang="ko-Kore-KR" dirty="0">
                <a:solidFill>
                  <a:schemeClr val="tx1"/>
                </a:solidFill>
              </a:rPr>
              <a:t>, </a:t>
            </a:r>
            <a:r>
              <a:rPr lang="ko-KR" altLang="ko-Kore-KR" dirty="0">
                <a:solidFill>
                  <a:schemeClr val="tx1"/>
                </a:solidFill>
              </a:rPr>
              <a:t>부상자 비율 </a:t>
            </a:r>
            <a:endParaRPr lang="ko-Kore-KR" altLang="ko-Kore-KR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ore-KR" dirty="0">
                <a:solidFill>
                  <a:schemeClr val="tx1"/>
                </a:solidFill>
              </a:rPr>
              <a:t>- </a:t>
            </a:r>
            <a:r>
              <a:rPr lang="ko-KR" altLang="ko-Kore-KR" dirty="0">
                <a:solidFill>
                  <a:schemeClr val="tx1"/>
                </a:solidFill>
              </a:rPr>
              <a:t>교통사고 다발지역 원인분석</a:t>
            </a:r>
            <a:endParaRPr lang="ko-Kore-KR" altLang="ko-Kore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D92444-77E3-7E49-B541-784D182763F1}"/>
              </a:ext>
            </a:extLst>
          </p:cNvPr>
          <p:cNvSpPr/>
          <p:nvPr/>
        </p:nvSpPr>
        <p:spPr>
          <a:xfrm>
            <a:off x="7170346" y="4563492"/>
            <a:ext cx="4455041" cy="1834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기대효과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 노인 교통사고 감소 및 예방을 위한 방안 제시</a:t>
            </a:r>
            <a:endParaRPr lang="ko-Kore-KR" altLang="ko-Kore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58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329587"/>
            <a:ext cx="731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수행 방향 </a:t>
            </a:r>
            <a:r>
              <a:rPr lang="en-US" altLang="ko-KR" sz="24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4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설명</a:t>
            </a:r>
            <a:r>
              <a:rPr lang="en-US" altLang="ko-KR" sz="24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DD083507-2DDC-4A48-A228-28277AE5A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41" y="2079695"/>
            <a:ext cx="5276832" cy="3888342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A22553A2-00E3-4A44-B367-CC7FD992D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85" y="2071509"/>
            <a:ext cx="5348177" cy="388834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E6E219-5489-C94A-9879-5F2C0E4A5433}"/>
              </a:ext>
            </a:extLst>
          </p:cNvPr>
          <p:cNvSpPr/>
          <p:nvPr/>
        </p:nvSpPr>
        <p:spPr>
          <a:xfrm>
            <a:off x="1562949" y="1517679"/>
            <a:ext cx="3186248" cy="330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600" dirty="0">
                <a:solidFill>
                  <a:schemeClr val="tx1"/>
                </a:solidFill>
              </a:rPr>
              <a:t>&lt;</a:t>
            </a:r>
            <a:r>
              <a:rPr lang="ko-KR" altLang="en-US" sz="1600" dirty="0">
                <a:solidFill>
                  <a:schemeClr val="tx1"/>
                </a:solidFill>
              </a:rPr>
              <a:t> 사고유형별 교통사고 데이터</a:t>
            </a:r>
            <a:r>
              <a:rPr lang="en-US" altLang="ko-KR" sz="1600" dirty="0">
                <a:solidFill>
                  <a:schemeClr val="tx1"/>
                </a:solidFill>
              </a:rPr>
              <a:t> &gt;</a:t>
            </a:r>
            <a:endParaRPr lang="ko-Kore-KR" altLang="ko-Kore-KR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1647B1-D9BA-ED4C-8456-94BDC306379E}"/>
              </a:ext>
            </a:extLst>
          </p:cNvPr>
          <p:cNvSpPr/>
          <p:nvPr/>
        </p:nvSpPr>
        <p:spPr>
          <a:xfrm>
            <a:off x="7261333" y="1517679"/>
            <a:ext cx="3186248" cy="330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600" dirty="0">
                <a:solidFill>
                  <a:schemeClr val="tx1"/>
                </a:solidFill>
              </a:rPr>
              <a:t>&lt;</a:t>
            </a:r>
            <a:r>
              <a:rPr lang="ko-KR" altLang="en-US" sz="1600" dirty="0">
                <a:solidFill>
                  <a:schemeClr val="tx1"/>
                </a:solidFill>
              </a:rPr>
              <a:t> 전국 </a:t>
            </a:r>
            <a:r>
              <a:rPr lang="ko-KR" altLang="en-US" sz="1600" dirty="0" err="1">
                <a:solidFill>
                  <a:schemeClr val="tx1"/>
                </a:solidFill>
              </a:rPr>
              <a:t>노인비율</a:t>
            </a:r>
            <a:r>
              <a:rPr lang="ko-KR" altLang="en-US" sz="1600" dirty="0">
                <a:solidFill>
                  <a:schemeClr val="tx1"/>
                </a:solidFill>
              </a:rPr>
              <a:t> 현황 데이터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  <a:endParaRPr lang="ko-Kore-KR" altLang="ko-Kore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221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329587"/>
            <a:ext cx="493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수행 방향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148E5A-F47B-0449-8103-0866FB135174}"/>
              </a:ext>
            </a:extLst>
          </p:cNvPr>
          <p:cNvSpPr/>
          <p:nvPr/>
        </p:nvSpPr>
        <p:spPr>
          <a:xfrm>
            <a:off x="529391" y="1964288"/>
            <a:ext cx="4991646" cy="3317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일정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dirty="0">
                <a:solidFill>
                  <a:schemeClr val="tx1"/>
                </a:solidFill>
              </a:rPr>
              <a:t>8/09 ~ 8/11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ko-Kore-KR" dirty="0">
                <a:solidFill>
                  <a:schemeClr val="tx1"/>
                </a:solidFill>
              </a:rPr>
              <a:t>데이터 </a:t>
            </a:r>
            <a:r>
              <a:rPr lang="ko-KR" altLang="en-US" dirty="0">
                <a:solidFill>
                  <a:schemeClr val="tx1"/>
                </a:solidFill>
              </a:rPr>
              <a:t>수집 </a:t>
            </a:r>
            <a:r>
              <a:rPr lang="en-US" altLang="ko-KR" dirty="0">
                <a:solidFill>
                  <a:schemeClr val="tx1"/>
                </a:solidFill>
              </a:rPr>
              <a:t>&amp;</a:t>
            </a:r>
            <a:r>
              <a:rPr lang="ko-KR" altLang="en-US" dirty="0">
                <a:solidFill>
                  <a:schemeClr val="tx1"/>
                </a:solidFill>
              </a:rPr>
              <a:t> 편집</a:t>
            </a:r>
            <a:endParaRPr lang="ko-Kore-KR" altLang="ko-Kore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dirty="0">
                <a:solidFill>
                  <a:schemeClr val="tx1"/>
                </a:solidFill>
              </a:rPr>
              <a:t>8/12 ~ 8/17 : </a:t>
            </a:r>
            <a:r>
              <a:rPr lang="ko-KR" altLang="ko-Kore-KR" dirty="0">
                <a:solidFill>
                  <a:schemeClr val="tx1"/>
                </a:solidFill>
              </a:rPr>
              <a:t>데이터분석 </a:t>
            </a:r>
            <a:r>
              <a:rPr lang="en-US" altLang="ko-Kore-KR" dirty="0">
                <a:solidFill>
                  <a:schemeClr val="tx1"/>
                </a:solidFill>
              </a:rPr>
              <a:t>&amp; Matplotlib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dirty="0">
                <a:solidFill>
                  <a:schemeClr val="tx1"/>
                </a:solidFill>
              </a:rPr>
              <a:t>8/18 ~ 8/22 : </a:t>
            </a:r>
            <a:r>
              <a:rPr lang="ko-KR" altLang="ko-Kore-KR" dirty="0" err="1">
                <a:solidFill>
                  <a:schemeClr val="tx1"/>
                </a:solidFill>
              </a:rPr>
              <a:t>프론트엔드</a:t>
            </a:r>
            <a:r>
              <a:rPr lang="ko-KR" altLang="ko-Kore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제작 및 결론 도출</a:t>
            </a:r>
            <a:endParaRPr lang="ko-Kore-KR" altLang="ko-Kore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>
                <a:solidFill>
                  <a:schemeClr val="tx1"/>
                </a:solidFill>
              </a:rPr>
              <a:t>8/23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ko-Kore-KR" dirty="0" err="1">
                <a:solidFill>
                  <a:schemeClr val="tx1"/>
                </a:solidFill>
              </a:rPr>
              <a:t>발표준비</a:t>
            </a:r>
            <a:r>
              <a:rPr lang="en-US" altLang="ko-Kore-KR" dirty="0">
                <a:solidFill>
                  <a:schemeClr val="tx1"/>
                </a:solidFill>
              </a:rPr>
              <a:t>(ppt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ore-KR" altLang="ko-Kore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>
                <a:solidFill>
                  <a:schemeClr val="tx1"/>
                </a:solidFill>
              </a:rPr>
              <a:t>8/24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ko-Kore-KR" dirty="0">
                <a:solidFill>
                  <a:schemeClr val="tx1"/>
                </a:solidFill>
              </a:rPr>
              <a:t>프로젝트 발표</a:t>
            </a:r>
            <a:endParaRPr lang="ko-Kore-KR" altLang="ko-Kore-KR" sz="2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D92444-77E3-7E49-B541-784D182763F1}"/>
              </a:ext>
            </a:extLst>
          </p:cNvPr>
          <p:cNvSpPr/>
          <p:nvPr/>
        </p:nvSpPr>
        <p:spPr>
          <a:xfrm>
            <a:off x="6670964" y="1594883"/>
            <a:ext cx="4954423" cy="4802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역할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dirty="0">
                <a:solidFill>
                  <a:schemeClr val="tx1"/>
                </a:solidFill>
              </a:rPr>
              <a:t>공통</a:t>
            </a:r>
            <a:r>
              <a:rPr lang="en-US" altLang="ko-Kore-KR" dirty="0">
                <a:solidFill>
                  <a:schemeClr val="tx1"/>
                </a:solidFill>
              </a:rPr>
              <a:t> : </a:t>
            </a:r>
            <a:r>
              <a:rPr lang="ko-KR" altLang="ko-Kore-KR" dirty="0">
                <a:solidFill>
                  <a:schemeClr val="tx1"/>
                </a:solidFill>
              </a:rPr>
              <a:t>데이터 조사</a:t>
            </a:r>
            <a:r>
              <a:rPr lang="en-US" altLang="ko-Kore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결론도출</a:t>
            </a:r>
            <a:endParaRPr lang="ko-Kore-KR" altLang="ko-Kore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dirty="0" err="1">
                <a:solidFill>
                  <a:schemeClr val="tx1"/>
                </a:solidFill>
              </a:rPr>
              <a:t>김유나</a:t>
            </a:r>
            <a:r>
              <a:rPr lang="en-US" altLang="ko-Kore-KR" dirty="0">
                <a:solidFill>
                  <a:schemeClr val="tx1"/>
                </a:solidFill>
              </a:rPr>
              <a:t> : </a:t>
            </a:r>
            <a:r>
              <a:rPr lang="ko-KR" altLang="ko-Kore-KR" dirty="0">
                <a:solidFill>
                  <a:schemeClr val="tx1"/>
                </a:solidFill>
              </a:rPr>
              <a:t>데이터 분석 및 주제</a:t>
            </a:r>
            <a:r>
              <a:rPr lang="en-US" altLang="ko-Kore-KR" dirty="0">
                <a:solidFill>
                  <a:schemeClr val="tx1"/>
                </a:solidFill>
              </a:rPr>
              <a:t> </a:t>
            </a:r>
            <a:r>
              <a:rPr lang="en-US" altLang="ko-Kore-KR" dirty="0" err="1">
                <a:solidFill>
                  <a:schemeClr val="tx1"/>
                </a:solidFill>
              </a:rPr>
              <a:t>pt</a:t>
            </a:r>
            <a:r>
              <a:rPr lang="ko-KR" altLang="ko-Kore-KR" dirty="0">
                <a:solidFill>
                  <a:schemeClr val="tx1"/>
                </a:solidFill>
              </a:rPr>
              <a:t>발표</a:t>
            </a:r>
            <a:endParaRPr lang="ko-Kore-KR" altLang="ko-Kore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dirty="0">
                <a:solidFill>
                  <a:schemeClr val="tx1"/>
                </a:solidFill>
              </a:rPr>
              <a:t>김미정</a:t>
            </a:r>
            <a:r>
              <a:rPr lang="en-US" altLang="ko-Kore-KR" dirty="0">
                <a:solidFill>
                  <a:schemeClr val="tx1"/>
                </a:solidFill>
              </a:rPr>
              <a:t> : </a:t>
            </a:r>
            <a:r>
              <a:rPr lang="ko-KR" altLang="ko-Kore-KR" dirty="0">
                <a:solidFill>
                  <a:schemeClr val="tx1"/>
                </a:solidFill>
              </a:rPr>
              <a:t>데이터 시각화 및 결과</a:t>
            </a:r>
            <a:r>
              <a:rPr lang="en-US" altLang="ko-Kore-KR" dirty="0">
                <a:solidFill>
                  <a:schemeClr val="tx1"/>
                </a:solidFill>
              </a:rPr>
              <a:t> </a:t>
            </a:r>
            <a:r>
              <a:rPr lang="en-US" altLang="ko-Kore-KR" dirty="0" err="1">
                <a:solidFill>
                  <a:schemeClr val="tx1"/>
                </a:solidFill>
              </a:rPr>
              <a:t>pt</a:t>
            </a:r>
            <a:r>
              <a:rPr lang="en-US" altLang="ko-Kore-KR" dirty="0">
                <a:solidFill>
                  <a:schemeClr val="tx1"/>
                </a:solidFill>
              </a:rPr>
              <a:t> </a:t>
            </a:r>
            <a:r>
              <a:rPr lang="ko-KR" altLang="ko-Kore-KR" dirty="0">
                <a:solidFill>
                  <a:schemeClr val="tx1"/>
                </a:solidFill>
              </a:rPr>
              <a:t>발표</a:t>
            </a:r>
            <a:endParaRPr lang="ko-Kore-KR" altLang="ko-Kore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dirty="0" err="1">
                <a:solidFill>
                  <a:schemeClr val="tx1"/>
                </a:solidFill>
              </a:rPr>
              <a:t>김민창</a:t>
            </a:r>
            <a:r>
              <a:rPr lang="en-US" altLang="ko-Kore-KR" dirty="0">
                <a:solidFill>
                  <a:schemeClr val="tx1"/>
                </a:solidFill>
              </a:rPr>
              <a:t> : </a:t>
            </a:r>
            <a:r>
              <a:rPr lang="ko-KR" altLang="ko-Kore-KR" dirty="0">
                <a:solidFill>
                  <a:schemeClr val="tx1"/>
                </a:solidFill>
              </a:rPr>
              <a:t>데이터 시각화 및 </a:t>
            </a:r>
            <a:r>
              <a:rPr lang="ko-KR" altLang="ko-Kore-KR" dirty="0" err="1">
                <a:solidFill>
                  <a:schemeClr val="tx1"/>
                </a:solidFill>
              </a:rPr>
              <a:t>프론트엔드</a:t>
            </a:r>
            <a:r>
              <a:rPr lang="ko-KR" altLang="ko-Kore-KR" dirty="0">
                <a:solidFill>
                  <a:schemeClr val="tx1"/>
                </a:solidFill>
              </a:rPr>
              <a:t> 구성</a:t>
            </a:r>
            <a:endParaRPr lang="ko-Kore-KR" altLang="ko-Kore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dirty="0" err="1">
                <a:solidFill>
                  <a:schemeClr val="tx1"/>
                </a:solidFill>
              </a:rPr>
              <a:t>맹재영</a:t>
            </a:r>
            <a:r>
              <a:rPr lang="en-US" altLang="ko-Kore-KR" dirty="0">
                <a:solidFill>
                  <a:schemeClr val="tx1"/>
                </a:solidFill>
              </a:rPr>
              <a:t> : </a:t>
            </a:r>
            <a:r>
              <a:rPr lang="ko-KR" altLang="ko-Kore-KR" dirty="0">
                <a:solidFill>
                  <a:schemeClr val="tx1"/>
                </a:solidFill>
              </a:rPr>
              <a:t>데이터 분석 및 </a:t>
            </a:r>
            <a:r>
              <a:rPr lang="ko-KR" altLang="ko-Kore-KR" dirty="0" err="1">
                <a:solidFill>
                  <a:schemeClr val="tx1"/>
                </a:solidFill>
              </a:rPr>
              <a:t>프론트엔드</a:t>
            </a:r>
            <a:r>
              <a:rPr lang="ko-KR" altLang="ko-Kore-KR" dirty="0">
                <a:solidFill>
                  <a:schemeClr val="tx1"/>
                </a:solidFill>
              </a:rPr>
              <a:t> 구성</a:t>
            </a:r>
            <a:endParaRPr lang="ko-Kore-KR" altLang="ko-Kore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dirty="0" err="1">
                <a:solidFill>
                  <a:schemeClr val="tx1"/>
                </a:solidFill>
              </a:rPr>
              <a:t>조소진</a:t>
            </a:r>
            <a:r>
              <a:rPr lang="en-US" altLang="ko-Kore-KR" dirty="0">
                <a:solidFill>
                  <a:schemeClr val="tx1"/>
                </a:solidFill>
              </a:rPr>
              <a:t> : </a:t>
            </a:r>
            <a:r>
              <a:rPr lang="ko-KR" altLang="ko-Kore-KR" dirty="0">
                <a:solidFill>
                  <a:schemeClr val="tx1"/>
                </a:solidFill>
              </a:rPr>
              <a:t>데이터 분석 및 데이터 시각화</a:t>
            </a:r>
            <a:endParaRPr lang="ko-Kore-KR" altLang="ko-Kore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53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661344" y="1838633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그림 23" descr="운동경기이(가) 표시된 사진&#10;&#10;자동 생성된 설명">
            <a:extLst>
              <a:ext uri="{FF2B5EF4-FFF2-40B4-BE49-F238E27FC236}">
                <a16:creationId xmlns:a16="http://schemas.microsoft.com/office/drawing/2014/main" id="{C5F2D77E-A903-C84D-9B53-DE595B850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0889" y1="51556" x2="60889" y2="5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82" y="2430400"/>
            <a:ext cx="2007681" cy="199720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8753590" y="183862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21180377-7E66-3444-A74B-FC9597C7B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109" y="2430400"/>
            <a:ext cx="2085872" cy="1997200"/>
          </a:xfrm>
          <a:prstGeom prst="rect">
            <a:avLst/>
          </a:prstGeom>
          <a:noFill/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 </a:t>
            </a:r>
            <a:r>
              <a:rPr lang="ko-KR" altLang="en-US" sz="3600" b="1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수행도구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4707467" y="183863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0099" y="2430400"/>
            <a:ext cx="1997200" cy="1997200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088828" y="5095276"/>
            <a:ext cx="2193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Search</a:t>
            </a:r>
          </a:p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&amp;</a:t>
            </a:r>
          </a:p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Analysis</a:t>
            </a: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4738113" y="5095278"/>
            <a:ext cx="2986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</a:p>
          <a:p>
            <a:pPr algn="ctr"/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&amp;</a:t>
            </a:r>
          </a:p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HTML, CSS, jQuery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テキスト ボックス 9">
            <a:extLst>
              <a:ext uri="{FF2B5EF4-FFF2-40B4-BE49-F238E27FC236}">
                <a16:creationId xmlns:a16="http://schemas.microsoft.com/office/drawing/2014/main" id="{7D694034-F63E-514E-955A-E8B31BA123C5}"/>
              </a:ext>
            </a:extLst>
          </p:cNvPr>
          <p:cNvSpPr txBox="1"/>
          <p:nvPr/>
        </p:nvSpPr>
        <p:spPr>
          <a:xfrm>
            <a:off x="9264108" y="5464607"/>
            <a:ext cx="221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Crawling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テキスト ボックス 8">
            <a:extLst>
              <a:ext uri="{FF2B5EF4-FFF2-40B4-BE49-F238E27FC236}">
                <a16:creationId xmlns:a16="http://schemas.microsoft.com/office/drawing/2014/main" id="{E3CD23E5-02A8-0C42-BAA5-79B793360849}"/>
              </a:ext>
            </a:extLst>
          </p:cNvPr>
          <p:cNvSpPr txBox="1"/>
          <p:nvPr/>
        </p:nvSpPr>
        <p:spPr>
          <a:xfrm>
            <a:off x="3950963" y="3044279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テキスト ボックス 8">
            <a:extLst>
              <a:ext uri="{FF2B5EF4-FFF2-40B4-BE49-F238E27FC236}">
                <a16:creationId xmlns:a16="http://schemas.microsoft.com/office/drawing/2014/main" id="{F06F89DE-DC56-2E4D-AF66-B7EFA92228D4}"/>
              </a:ext>
            </a:extLst>
          </p:cNvPr>
          <p:cNvSpPr txBox="1"/>
          <p:nvPr/>
        </p:nvSpPr>
        <p:spPr>
          <a:xfrm>
            <a:off x="7997086" y="3044279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4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254</Words>
  <Application>Microsoft Macintosh PowerPoint</Application>
  <PresentationFormat>와이드스크린</PresentationFormat>
  <Paragraphs>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김 민창</cp:lastModifiedBy>
  <cp:revision>45</cp:revision>
  <dcterms:created xsi:type="dcterms:W3CDTF">2018-12-07T00:32:38Z</dcterms:created>
  <dcterms:modified xsi:type="dcterms:W3CDTF">2021-08-09T09:40:48Z</dcterms:modified>
</cp:coreProperties>
</file>