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72"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48A3-2087-4513-8E13-D509C01B2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673E54-CCB1-4554-A7B2-C1091E442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141749-049B-4774-A998-87A91DB8233F}"/>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5" name="Footer Placeholder 4">
            <a:extLst>
              <a:ext uri="{FF2B5EF4-FFF2-40B4-BE49-F238E27FC236}">
                <a16:creationId xmlns:a16="http://schemas.microsoft.com/office/drawing/2014/main" id="{6ACA57E0-6273-43A7-BD63-B2DB161DA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69DDA-0C32-4E19-B3A6-485DE737D5B4}"/>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03246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1D85-D2A1-48D7-898E-2D0A165007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F044A-9AB7-4312-BAE0-DC1EFB5CCD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6C20-28E6-4653-A91E-7E0EB3A1F977}"/>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5" name="Footer Placeholder 4">
            <a:extLst>
              <a:ext uri="{FF2B5EF4-FFF2-40B4-BE49-F238E27FC236}">
                <a16:creationId xmlns:a16="http://schemas.microsoft.com/office/drawing/2014/main" id="{731A0BEB-217A-49A9-9069-9CB8299E5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959F6-240A-4C6A-A72C-466567CBA68E}"/>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206689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ADE3D-C6E8-41DE-8B15-D4729AB578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4EED4A-D596-4A05-9B24-419AFFE71A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AD4B8-AC7F-4CDD-89B5-278BF1373D26}"/>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5" name="Footer Placeholder 4">
            <a:extLst>
              <a:ext uri="{FF2B5EF4-FFF2-40B4-BE49-F238E27FC236}">
                <a16:creationId xmlns:a16="http://schemas.microsoft.com/office/drawing/2014/main" id="{13EC289C-CE4B-4C3B-86EB-B81E12FDA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F7858-B921-44E8-BFCB-6EF7D15C7D36}"/>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88549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BA72-45A8-4947-B6B9-CE464D18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474FC-3CC8-4688-A307-2D58F8277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58617-4EAF-402E-AC73-EC76A3B60B79}"/>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5" name="Footer Placeholder 4">
            <a:extLst>
              <a:ext uri="{FF2B5EF4-FFF2-40B4-BE49-F238E27FC236}">
                <a16:creationId xmlns:a16="http://schemas.microsoft.com/office/drawing/2014/main" id="{73FBC283-8A67-484D-9EC8-FB274B01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809B1-8C1B-4468-AB5C-4522217C57F7}"/>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6225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CA7A-255C-4749-B762-30AC02069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273AAD-1C00-4472-8C3A-EBDCC6C32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93991-745C-4DEE-A15B-2205709EA313}"/>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5" name="Footer Placeholder 4">
            <a:extLst>
              <a:ext uri="{FF2B5EF4-FFF2-40B4-BE49-F238E27FC236}">
                <a16:creationId xmlns:a16="http://schemas.microsoft.com/office/drawing/2014/main" id="{041BCEC9-6643-4097-AB24-ACD85A89B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91F9F-E965-43C2-A1F9-B349B353D8AD}"/>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49089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8991-8749-4342-8753-46A2D240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6E14A-0AB2-441B-B43A-92E94F4CF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1FEFF3-C165-4D03-B0C3-45FBFE442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83F339-50DF-4BF8-8E30-8C06DB31646E}"/>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6" name="Footer Placeholder 5">
            <a:extLst>
              <a:ext uri="{FF2B5EF4-FFF2-40B4-BE49-F238E27FC236}">
                <a16:creationId xmlns:a16="http://schemas.microsoft.com/office/drawing/2014/main" id="{F7540CA3-F246-4A60-8F0D-1DC529F20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08959-21A9-4441-8F1B-9494B558FEF8}"/>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82850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0A54-8969-464A-93E6-93CB5A940B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3EB5EE-A30E-49DD-B06F-49FAB0B4B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7DFA7-9F9C-43FF-8E45-3B4B0E03B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BB756-B638-49F1-9C9B-C05A536C9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01B42-A6BD-4FFC-92C8-01FF7331F8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EFC1C-F3A3-4CB2-A5D0-2B3E62F46E67}"/>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8" name="Footer Placeholder 7">
            <a:extLst>
              <a:ext uri="{FF2B5EF4-FFF2-40B4-BE49-F238E27FC236}">
                <a16:creationId xmlns:a16="http://schemas.microsoft.com/office/drawing/2014/main" id="{71CC86CE-92DB-45E1-91C0-7F2561E103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22AAD8-09F7-4EC4-A90E-329CB4E80E2E}"/>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1791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9E19-B039-4723-9FB5-6220037FEC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A5861-8EF5-4AB2-91F9-3B6F30B0330F}"/>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4" name="Footer Placeholder 3">
            <a:extLst>
              <a:ext uri="{FF2B5EF4-FFF2-40B4-BE49-F238E27FC236}">
                <a16:creationId xmlns:a16="http://schemas.microsoft.com/office/drawing/2014/main" id="{3B0B1297-0FC5-4E74-A359-20A2F3D533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726014-1847-4080-BF72-65B77EFD993D}"/>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222867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82E90-3BF2-40ED-80C2-DBE2C9FBA723}"/>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3" name="Footer Placeholder 2">
            <a:extLst>
              <a:ext uri="{FF2B5EF4-FFF2-40B4-BE49-F238E27FC236}">
                <a16:creationId xmlns:a16="http://schemas.microsoft.com/office/drawing/2014/main" id="{1A653605-9571-4F7F-80DE-326870E73E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E9D1F-035E-4D29-BE66-E7D9E187BFF1}"/>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410176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8A71-D925-441D-9D25-87F364402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609AB2-8895-423F-97F1-EBC280128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B2EDF-FBD6-43CD-810A-A64492EF3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D3C7F-3D78-47E2-93C1-9CAE3F9CCF05}"/>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6" name="Footer Placeholder 5">
            <a:extLst>
              <a:ext uri="{FF2B5EF4-FFF2-40B4-BE49-F238E27FC236}">
                <a16:creationId xmlns:a16="http://schemas.microsoft.com/office/drawing/2014/main" id="{63206E3D-5419-444A-96FB-81DAAE24E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0EE85-DD98-481A-B802-BA40333632C9}"/>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74230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B1E-C0D8-4EF2-AF96-3F8A229BF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B94994-1AB2-4758-820A-BC09F4668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E2B3A-894A-4608-AC89-0FDC09C7E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F2421-4811-454C-B196-9AC68E05CB5D}"/>
              </a:ext>
            </a:extLst>
          </p:cNvPr>
          <p:cNvSpPr>
            <a:spLocks noGrp="1"/>
          </p:cNvSpPr>
          <p:nvPr>
            <p:ph type="dt" sz="half" idx="10"/>
          </p:nvPr>
        </p:nvSpPr>
        <p:spPr/>
        <p:txBody>
          <a:bodyPr/>
          <a:lstStyle/>
          <a:p>
            <a:fld id="{B8D33235-B7DB-4D79-9904-54D03B4608C8}" type="datetimeFigureOut">
              <a:rPr lang="en-US" smtClean="0"/>
              <a:t>5/6/2021</a:t>
            </a:fld>
            <a:endParaRPr lang="en-US"/>
          </a:p>
        </p:txBody>
      </p:sp>
      <p:sp>
        <p:nvSpPr>
          <p:cNvPr id="6" name="Footer Placeholder 5">
            <a:extLst>
              <a:ext uri="{FF2B5EF4-FFF2-40B4-BE49-F238E27FC236}">
                <a16:creationId xmlns:a16="http://schemas.microsoft.com/office/drawing/2014/main" id="{CC2E0F57-11AD-4822-B6DD-22A1EDC45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E299-578D-4A2D-BABA-65CC3FD07836}"/>
              </a:ext>
            </a:extLst>
          </p:cNvPr>
          <p:cNvSpPr>
            <a:spLocks noGrp="1"/>
          </p:cNvSpPr>
          <p:nvPr>
            <p:ph type="sldNum" sz="quarter" idx="12"/>
          </p:nvPr>
        </p:nvSpPr>
        <p:spPr/>
        <p:txBody>
          <a:bodyPr/>
          <a:lstStyle/>
          <a:p>
            <a:fld id="{5AC5A3C7-31D4-4902-AAC4-6B70F9BEF824}" type="slidenum">
              <a:rPr lang="en-US" smtClean="0"/>
              <a:t>‹#›</a:t>
            </a:fld>
            <a:endParaRPr lang="en-US"/>
          </a:p>
        </p:txBody>
      </p:sp>
    </p:spTree>
    <p:extLst>
      <p:ext uri="{BB962C8B-B14F-4D97-AF65-F5344CB8AC3E}">
        <p14:creationId xmlns:p14="http://schemas.microsoft.com/office/powerpoint/2010/main" val="184339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F7B7F-9C92-45C9-A09A-73D990222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3E6BF4-714A-4DF1-A702-504F585DF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304CF-B9CD-4E3D-829E-E800B49B9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33235-B7DB-4D79-9904-54D03B4608C8}" type="datetimeFigureOut">
              <a:rPr lang="en-US" smtClean="0"/>
              <a:t>5/6/2021</a:t>
            </a:fld>
            <a:endParaRPr lang="en-US"/>
          </a:p>
        </p:txBody>
      </p:sp>
      <p:sp>
        <p:nvSpPr>
          <p:cNvPr id="5" name="Footer Placeholder 4">
            <a:extLst>
              <a:ext uri="{FF2B5EF4-FFF2-40B4-BE49-F238E27FC236}">
                <a16:creationId xmlns:a16="http://schemas.microsoft.com/office/drawing/2014/main" id="{C580D3A8-6095-4E83-BAB7-8EBF2E803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1562E2-44FF-44FB-9C3B-CD8C30C51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5A3C7-31D4-4902-AAC4-6B70F9BEF824}" type="slidenum">
              <a:rPr lang="en-US" smtClean="0"/>
              <a:t>‹#›</a:t>
            </a:fld>
            <a:endParaRPr lang="en-US"/>
          </a:p>
        </p:txBody>
      </p:sp>
    </p:spTree>
    <p:extLst>
      <p:ext uri="{BB962C8B-B14F-4D97-AF65-F5344CB8AC3E}">
        <p14:creationId xmlns:p14="http://schemas.microsoft.com/office/powerpoint/2010/main" val="2415654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0811-CD3C-4F02-A928-58DDC826B218}"/>
              </a:ext>
            </a:extLst>
          </p:cNvPr>
          <p:cNvSpPr>
            <a:spLocks noGrp="1"/>
          </p:cNvSpPr>
          <p:nvPr>
            <p:ph type="ctrTitle"/>
          </p:nvPr>
        </p:nvSpPr>
        <p:spPr>
          <a:xfrm>
            <a:off x="345688" y="1122363"/>
            <a:ext cx="11519210" cy="2387600"/>
          </a:xfrm>
        </p:spPr>
        <p:txBody>
          <a:bodyPr>
            <a:normAutofit/>
          </a:bodyPr>
          <a:lstStyle/>
          <a:p>
            <a:r>
              <a:rPr lang="en-US" sz="4900" dirty="0"/>
              <a:t>A Tool to Extract Accumulated Technical Debt in Data Science Software</a:t>
            </a:r>
          </a:p>
        </p:txBody>
      </p:sp>
      <p:sp>
        <p:nvSpPr>
          <p:cNvPr id="3" name="Subtitle 2">
            <a:extLst>
              <a:ext uri="{FF2B5EF4-FFF2-40B4-BE49-F238E27FC236}">
                <a16:creationId xmlns:a16="http://schemas.microsoft.com/office/drawing/2014/main" id="{CC7AD4A8-A1B8-40C9-B9EB-C8DA76B45AE4}"/>
              </a:ext>
            </a:extLst>
          </p:cNvPr>
          <p:cNvSpPr>
            <a:spLocks noGrp="1"/>
          </p:cNvSpPr>
          <p:nvPr>
            <p:ph type="subTitle" idx="1"/>
          </p:nvPr>
        </p:nvSpPr>
        <p:spPr>
          <a:xfrm>
            <a:off x="1533293" y="4079875"/>
            <a:ext cx="9144000" cy="1655762"/>
          </a:xfrm>
        </p:spPr>
        <p:txBody>
          <a:bodyPr/>
          <a:lstStyle/>
          <a:p>
            <a:r>
              <a:rPr lang="en-US" sz="3200" dirty="0"/>
              <a:t>Undergrad Research Presentation</a:t>
            </a:r>
          </a:p>
          <a:p>
            <a:endParaRPr lang="en-US" dirty="0"/>
          </a:p>
          <a:p>
            <a:r>
              <a:rPr lang="en-US" dirty="0"/>
              <a:t>David </a:t>
            </a:r>
            <a:r>
              <a:rPr lang="en-US" dirty="0" err="1"/>
              <a:t>OBrien</a:t>
            </a:r>
            <a:endParaRPr lang="en-US" dirty="0"/>
          </a:p>
        </p:txBody>
      </p:sp>
    </p:spTree>
    <p:extLst>
      <p:ext uri="{BB962C8B-B14F-4D97-AF65-F5344CB8AC3E}">
        <p14:creationId xmlns:p14="http://schemas.microsoft.com/office/powerpoint/2010/main" val="82869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E8DE-43F4-409B-9117-183D0FA8B733}"/>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B28E27B7-0230-4F48-A4E3-49C3A2E25950}"/>
              </a:ext>
            </a:extLst>
          </p:cNvPr>
          <p:cNvSpPr>
            <a:spLocks noGrp="1"/>
          </p:cNvSpPr>
          <p:nvPr>
            <p:ph idx="1"/>
          </p:nvPr>
        </p:nvSpPr>
        <p:spPr/>
        <p:txBody>
          <a:bodyPr/>
          <a:lstStyle/>
          <a:p>
            <a:r>
              <a:rPr lang="en-US" dirty="0"/>
              <a:t>Using similar methods to Tang </a:t>
            </a:r>
            <a:r>
              <a:rPr lang="en-US" i="1" dirty="0"/>
              <a:t>et al.</a:t>
            </a:r>
            <a:r>
              <a:rPr lang="en-US" dirty="0"/>
              <a:t> the goals of my undergraduate research project was:</a:t>
            </a:r>
          </a:p>
          <a:p>
            <a:pPr lvl="1"/>
            <a:r>
              <a:rPr lang="en-US" dirty="0"/>
              <a:t>Train a Machine Learning model to be able to identify if a source code comment represents:</a:t>
            </a:r>
          </a:p>
          <a:p>
            <a:pPr lvl="2"/>
            <a:r>
              <a:rPr lang="en-US" dirty="0"/>
              <a:t>No Technical Debt</a:t>
            </a:r>
          </a:p>
          <a:p>
            <a:pPr lvl="2"/>
            <a:r>
              <a:rPr lang="en-US" dirty="0"/>
              <a:t>Technical Debt</a:t>
            </a:r>
          </a:p>
          <a:p>
            <a:pPr lvl="2"/>
            <a:r>
              <a:rPr lang="en-US" dirty="0"/>
              <a:t>Data Science-Specific Technical Debt</a:t>
            </a:r>
          </a:p>
          <a:p>
            <a:pPr lvl="1"/>
            <a:r>
              <a:rPr lang="en-US" dirty="0"/>
              <a:t>Implement a tool that traverses a given directory, finds all the Python files, extracts the comments, and outputs the above model’s predictions on each comment in order to assist Data Science Developers locate the TD and DSTD that exists within their projects.</a:t>
            </a:r>
          </a:p>
        </p:txBody>
      </p:sp>
    </p:spTree>
    <p:extLst>
      <p:ext uri="{BB962C8B-B14F-4D97-AF65-F5344CB8AC3E}">
        <p14:creationId xmlns:p14="http://schemas.microsoft.com/office/powerpoint/2010/main" val="246197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7100-FEA2-4A07-8847-827D7F255B3B}"/>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F6BE9FC7-06AB-4370-8862-DDA1427F43E8}"/>
              </a:ext>
            </a:extLst>
          </p:cNvPr>
          <p:cNvSpPr>
            <a:spLocks noGrp="1"/>
          </p:cNvSpPr>
          <p:nvPr>
            <p:ph idx="1"/>
          </p:nvPr>
        </p:nvSpPr>
        <p:spPr>
          <a:xfrm>
            <a:off x="838200" y="1825625"/>
            <a:ext cx="10515600" cy="1460500"/>
          </a:xfrm>
        </p:spPr>
        <p:txBody>
          <a:bodyPr/>
          <a:lstStyle/>
          <a:p>
            <a:r>
              <a:rPr lang="en-US" dirty="0"/>
              <a:t>Developers will often lead comments in their code indicating a known TD, and possibly an implied fix.</a:t>
            </a:r>
          </a:p>
          <a:p>
            <a:r>
              <a:rPr lang="en-US" dirty="0"/>
              <a:t>This has been referred to as “Self-Admitted Technical Debt”</a:t>
            </a:r>
          </a:p>
        </p:txBody>
      </p:sp>
      <p:pic>
        <p:nvPicPr>
          <p:cNvPr id="4" name="Picture 3">
            <a:extLst>
              <a:ext uri="{FF2B5EF4-FFF2-40B4-BE49-F238E27FC236}">
                <a16:creationId xmlns:a16="http://schemas.microsoft.com/office/drawing/2014/main" id="{A933E824-DCC4-408F-A318-FF5D56F69557}"/>
              </a:ext>
            </a:extLst>
          </p:cNvPr>
          <p:cNvPicPr>
            <a:picLocks noChangeAspect="1"/>
          </p:cNvPicPr>
          <p:nvPr/>
        </p:nvPicPr>
        <p:blipFill>
          <a:blip r:embed="rId2"/>
          <a:stretch>
            <a:fillRect/>
          </a:stretch>
        </p:blipFill>
        <p:spPr>
          <a:xfrm>
            <a:off x="838199" y="4303756"/>
            <a:ext cx="2512558" cy="309031"/>
          </a:xfrm>
          <a:prstGeom prst="rect">
            <a:avLst/>
          </a:prstGeom>
        </p:spPr>
      </p:pic>
      <p:sp>
        <p:nvSpPr>
          <p:cNvPr id="5" name="TextBox 4">
            <a:extLst>
              <a:ext uri="{FF2B5EF4-FFF2-40B4-BE49-F238E27FC236}">
                <a16:creationId xmlns:a16="http://schemas.microsoft.com/office/drawing/2014/main" id="{4C8DAD11-919E-4B77-9577-D119909F96DC}"/>
              </a:ext>
            </a:extLst>
          </p:cNvPr>
          <p:cNvSpPr txBox="1"/>
          <p:nvPr/>
        </p:nvSpPr>
        <p:spPr>
          <a:xfrm>
            <a:off x="3929742" y="4612787"/>
            <a:ext cx="4332514" cy="369332"/>
          </a:xfrm>
          <a:prstGeom prst="rect">
            <a:avLst/>
          </a:prstGeom>
          <a:noFill/>
        </p:spPr>
        <p:txBody>
          <a:bodyPr wrap="square" rtlCol="0">
            <a:spAutoFit/>
          </a:bodyPr>
          <a:lstStyle/>
          <a:p>
            <a:r>
              <a:rPr lang="en-US" dirty="0"/>
              <a:t>Examples of a comments indicating SATD</a:t>
            </a:r>
          </a:p>
        </p:txBody>
      </p:sp>
      <p:pic>
        <p:nvPicPr>
          <p:cNvPr id="6" name="Picture 5">
            <a:extLst>
              <a:ext uri="{FF2B5EF4-FFF2-40B4-BE49-F238E27FC236}">
                <a16:creationId xmlns:a16="http://schemas.microsoft.com/office/drawing/2014/main" id="{6412FC63-7613-4848-8DDE-9C8D525EF2B6}"/>
              </a:ext>
            </a:extLst>
          </p:cNvPr>
          <p:cNvPicPr>
            <a:picLocks noChangeAspect="1"/>
          </p:cNvPicPr>
          <p:nvPr/>
        </p:nvPicPr>
        <p:blipFill>
          <a:blip r:embed="rId3"/>
          <a:stretch>
            <a:fillRect/>
          </a:stretch>
        </p:blipFill>
        <p:spPr>
          <a:xfrm>
            <a:off x="3529899" y="4305221"/>
            <a:ext cx="5322229" cy="307566"/>
          </a:xfrm>
          <a:prstGeom prst="rect">
            <a:avLst/>
          </a:prstGeom>
        </p:spPr>
      </p:pic>
      <p:pic>
        <p:nvPicPr>
          <p:cNvPr id="7" name="Picture 6">
            <a:extLst>
              <a:ext uri="{FF2B5EF4-FFF2-40B4-BE49-F238E27FC236}">
                <a16:creationId xmlns:a16="http://schemas.microsoft.com/office/drawing/2014/main" id="{2D95EFB6-F93A-4CF9-B780-2D7AAC44A30D}"/>
              </a:ext>
            </a:extLst>
          </p:cNvPr>
          <p:cNvPicPr>
            <a:picLocks noChangeAspect="1"/>
          </p:cNvPicPr>
          <p:nvPr/>
        </p:nvPicPr>
        <p:blipFill>
          <a:blip r:embed="rId4"/>
          <a:stretch>
            <a:fillRect/>
          </a:stretch>
        </p:blipFill>
        <p:spPr>
          <a:xfrm>
            <a:off x="9186181" y="4351178"/>
            <a:ext cx="2167618" cy="261609"/>
          </a:xfrm>
          <a:prstGeom prst="rect">
            <a:avLst/>
          </a:prstGeom>
        </p:spPr>
      </p:pic>
      <p:sp>
        <p:nvSpPr>
          <p:cNvPr id="8" name="TextBox 7">
            <a:extLst>
              <a:ext uri="{FF2B5EF4-FFF2-40B4-BE49-F238E27FC236}">
                <a16:creationId xmlns:a16="http://schemas.microsoft.com/office/drawing/2014/main" id="{52E83CE5-47BE-47BC-9B44-D6786688448D}"/>
              </a:ext>
            </a:extLst>
          </p:cNvPr>
          <p:cNvSpPr txBox="1"/>
          <p:nvPr/>
        </p:nvSpPr>
        <p:spPr>
          <a:xfrm>
            <a:off x="2759502" y="6123543"/>
            <a:ext cx="6863024" cy="369332"/>
          </a:xfrm>
          <a:prstGeom prst="rect">
            <a:avLst/>
          </a:prstGeom>
          <a:noFill/>
        </p:spPr>
        <p:txBody>
          <a:bodyPr wrap="square" rtlCol="0">
            <a:spAutoFit/>
          </a:bodyPr>
          <a:lstStyle/>
          <a:p>
            <a:r>
              <a:rPr lang="en-US" dirty="0"/>
              <a:t>Examples of a comments indicating self-admitted Machine Learning TD</a:t>
            </a:r>
          </a:p>
        </p:txBody>
      </p:sp>
      <p:pic>
        <p:nvPicPr>
          <p:cNvPr id="9" name="Picture 8">
            <a:extLst>
              <a:ext uri="{FF2B5EF4-FFF2-40B4-BE49-F238E27FC236}">
                <a16:creationId xmlns:a16="http://schemas.microsoft.com/office/drawing/2014/main" id="{108CADD7-D508-4B8F-9744-9568AB0BDB93}"/>
              </a:ext>
            </a:extLst>
          </p:cNvPr>
          <p:cNvPicPr>
            <a:picLocks noChangeAspect="1"/>
          </p:cNvPicPr>
          <p:nvPr/>
        </p:nvPicPr>
        <p:blipFill>
          <a:blip r:embed="rId5"/>
          <a:stretch>
            <a:fillRect/>
          </a:stretch>
        </p:blipFill>
        <p:spPr>
          <a:xfrm>
            <a:off x="0" y="5342493"/>
            <a:ext cx="6191250" cy="781050"/>
          </a:xfrm>
          <a:prstGeom prst="rect">
            <a:avLst/>
          </a:prstGeom>
        </p:spPr>
      </p:pic>
      <p:pic>
        <p:nvPicPr>
          <p:cNvPr id="10" name="Picture 9">
            <a:extLst>
              <a:ext uri="{FF2B5EF4-FFF2-40B4-BE49-F238E27FC236}">
                <a16:creationId xmlns:a16="http://schemas.microsoft.com/office/drawing/2014/main" id="{CCFBF0D5-E219-4BEE-83C5-85C88CD01E84}"/>
              </a:ext>
            </a:extLst>
          </p:cNvPr>
          <p:cNvPicPr>
            <a:picLocks noChangeAspect="1"/>
          </p:cNvPicPr>
          <p:nvPr/>
        </p:nvPicPr>
        <p:blipFill>
          <a:blip r:embed="rId6"/>
          <a:stretch>
            <a:fillRect/>
          </a:stretch>
        </p:blipFill>
        <p:spPr>
          <a:xfrm>
            <a:off x="6096000" y="5462973"/>
            <a:ext cx="5924550" cy="438150"/>
          </a:xfrm>
          <a:prstGeom prst="rect">
            <a:avLst/>
          </a:prstGeom>
        </p:spPr>
      </p:pic>
    </p:spTree>
    <p:extLst>
      <p:ext uri="{BB962C8B-B14F-4D97-AF65-F5344CB8AC3E}">
        <p14:creationId xmlns:p14="http://schemas.microsoft.com/office/powerpoint/2010/main" val="235731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E5D2-A8C6-4C83-80B4-8E1702AE71BC}"/>
              </a:ext>
            </a:extLst>
          </p:cNvPr>
          <p:cNvSpPr>
            <a:spLocks noGrp="1"/>
          </p:cNvSpPr>
          <p:nvPr>
            <p:ph type="title"/>
          </p:nvPr>
        </p:nvSpPr>
        <p:spPr/>
        <p:txBody>
          <a:bodyPr/>
          <a:lstStyle/>
          <a:p>
            <a:r>
              <a:rPr lang="en-US" dirty="0"/>
              <a:t>Process</a:t>
            </a:r>
          </a:p>
        </p:txBody>
      </p:sp>
      <p:pic>
        <p:nvPicPr>
          <p:cNvPr id="5" name="Picture 4">
            <a:extLst>
              <a:ext uri="{FF2B5EF4-FFF2-40B4-BE49-F238E27FC236}">
                <a16:creationId xmlns:a16="http://schemas.microsoft.com/office/drawing/2014/main" id="{53C4C1F9-18A7-4EF9-BFF7-FABED616518F}"/>
              </a:ext>
            </a:extLst>
          </p:cNvPr>
          <p:cNvPicPr>
            <a:picLocks noChangeAspect="1"/>
          </p:cNvPicPr>
          <p:nvPr/>
        </p:nvPicPr>
        <p:blipFill>
          <a:blip r:embed="rId2"/>
          <a:stretch>
            <a:fillRect/>
          </a:stretch>
        </p:blipFill>
        <p:spPr>
          <a:xfrm>
            <a:off x="385439" y="5382133"/>
            <a:ext cx="4657725" cy="1190625"/>
          </a:xfrm>
          <a:prstGeom prst="rect">
            <a:avLst/>
          </a:prstGeom>
        </p:spPr>
      </p:pic>
      <p:sp>
        <p:nvSpPr>
          <p:cNvPr id="7" name="Rectangle 6">
            <a:extLst>
              <a:ext uri="{FF2B5EF4-FFF2-40B4-BE49-F238E27FC236}">
                <a16:creationId xmlns:a16="http://schemas.microsoft.com/office/drawing/2014/main" id="{4DF032B0-4EA5-4E18-93A1-25352727FBFD}"/>
              </a:ext>
            </a:extLst>
          </p:cNvPr>
          <p:cNvSpPr/>
          <p:nvPr/>
        </p:nvSpPr>
        <p:spPr>
          <a:xfrm>
            <a:off x="6096000" y="927875"/>
            <a:ext cx="4779146" cy="61294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All Comments Extracted from </a:t>
            </a:r>
            <a:r>
              <a:rPr lang="en-US" sz="1600" dirty="0" err="1">
                <a:solidFill>
                  <a:schemeClr val="tx1"/>
                </a:solidFill>
              </a:rPr>
              <a:t>MLVerse</a:t>
            </a:r>
            <a:r>
              <a:rPr lang="en-US" sz="1600" dirty="0">
                <a:solidFill>
                  <a:schemeClr val="tx1"/>
                </a:solidFill>
              </a:rPr>
              <a:t> using Boa</a:t>
            </a:r>
          </a:p>
          <a:p>
            <a:pPr algn="ctr"/>
            <a:r>
              <a:rPr lang="en-US" sz="1600" dirty="0">
                <a:solidFill>
                  <a:schemeClr val="tx1"/>
                </a:solidFill>
              </a:rPr>
              <a:t>(1,033,125 Comments)</a:t>
            </a:r>
          </a:p>
        </p:txBody>
      </p:sp>
      <p:sp>
        <p:nvSpPr>
          <p:cNvPr id="8" name="Rectangle 7">
            <a:extLst>
              <a:ext uri="{FF2B5EF4-FFF2-40B4-BE49-F238E27FC236}">
                <a16:creationId xmlns:a16="http://schemas.microsoft.com/office/drawing/2014/main" id="{1D1B5455-00D1-4940-AB0F-CE2CDD669AB8}"/>
              </a:ext>
            </a:extLst>
          </p:cNvPr>
          <p:cNvSpPr/>
          <p:nvPr/>
        </p:nvSpPr>
        <p:spPr>
          <a:xfrm>
            <a:off x="4687410" y="2272798"/>
            <a:ext cx="3524435" cy="61294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Comments Containing Keyword</a:t>
            </a:r>
          </a:p>
          <a:p>
            <a:pPr algn="ctr"/>
            <a:r>
              <a:rPr lang="en-US" sz="1600" dirty="0">
                <a:solidFill>
                  <a:schemeClr val="tx1"/>
                </a:solidFill>
              </a:rPr>
              <a:t>(16,265 Comments)</a:t>
            </a:r>
          </a:p>
        </p:txBody>
      </p:sp>
      <p:sp>
        <p:nvSpPr>
          <p:cNvPr id="9" name="Rectangle 8">
            <a:extLst>
              <a:ext uri="{FF2B5EF4-FFF2-40B4-BE49-F238E27FC236}">
                <a16:creationId xmlns:a16="http://schemas.microsoft.com/office/drawing/2014/main" id="{2AF4C5AF-CAAF-45A6-955F-81C3F1CCEED9}"/>
              </a:ext>
            </a:extLst>
          </p:cNvPr>
          <p:cNvSpPr/>
          <p:nvPr/>
        </p:nvSpPr>
        <p:spPr>
          <a:xfrm>
            <a:off x="8495930" y="2268638"/>
            <a:ext cx="3696070" cy="6129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Comments Detected by SATD Classifier [6]</a:t>
            </a:r>
          </a:p>
          <a:p>
            <a:pPr algn="ctr"/>
            <a:r>
              <a:rPr lang="en-US" sz="1600" dirty="0">
                <a:solidFill>
                  <a:schemeClr val="tx1"/>
                </a:solidFill>
              </a:rPr>
              <a:t>(14,455 Comments)</a:t>
            </a:r>
          </a:p>
        </p:txBody>
      </p:sp>
      <p:sp>
        <p:nvSpPr>
          <p:cNvPr id="10" name="Rectangle 9">
            <a:extLst>
              <a:ext uri="{FF2B5EF4-FFF2-40B4-BE49-F238E27FC236}">
                <a16:creationId xmlns:a16="http://schemas.microsoft.com/office/drawing/2014/main" id="{85BCB6D2-066E-4E05-9DC2-92ED2A3A2B40}"/>
              </a:ext>
            </a:extLst>
          </p:cNvPr>
          <p:cNvSpPr/>
          <p:nvPr/>
        </p:nvSpPr>
        <p:spPr>
          <a:xfrm>
            <a:off x="6670998" y="3460371"/>
            <a:ext cx="3254214" cy="6129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Union of Classified and Keyword Sets</a:t>
            </a:r>
          </a:p>
          <a:p>
            <a:pPr algn="ctr"/>
            <a:r>
              <a:rPr lang="en-US" sz="1600" dirty="0">
                <a:solidFill>
                  <a:schemeClr val="tx1"/>
                </a:solidFill>
              </a:rPr>
              <a:t>(22,114 Comments)</a:t>
            </a:r>
          </a:p>
        </p:txBody>
      </p:sp>
      <p:sp>
        <p:nvSpPr>
          <p:cNvPr id="11" name="Arrow: Down 10">
            <a:extLst>
              <a:ext uri="{FF2B5EF4-FFF2-40B4-BE49-F238E27FC236}">
                <a16:creationId xmlns:a16="http://schemas.microsoft.com/office/drawing/2014/main" id="{D658CC0D-0AE5-4567-BE6C-90A08B14CDBF}"/>
              </a:ext>
            </a:extLst>
          </p:cNvPr>
          <p:cNvSpPr/>
          <p:nvPr/>
        </p:nvSpPr>
        <p:spPr>
          <a:xfrm>
            <a:off x="8002774" y="4223767"/>
            <a:ext cx="590662" cy="379442"/>
          </a:xfrm>
          <a:prstGeom prst="downArrow">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88C326F4-B1E7-4CD1-9F7C-7E3AD53C39BA}"/>
              </a:ext>
            </a:extLst>
          </p:cNvPr>
          <p:cNvSpPr/>
          <p:nvPr/>
        </p:nvSpPr>
        <p:spPr>
          <a:xfrm>
            <a:off x="6671562" y="4753655"/>
            <a:ext cx="3254214" cy="8783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1,037 Comments Manually Labelled</a:t>
            </a:r>
          </a:p>
        </p:txBody>
      </p:sp>
      <p:sp>
        <p:nvSpPr>
          <p:cNvPr id="13" name="Arrow: Down 12">
            <a:extLst>
              <a:ext uri="{FF2B5EF4-FFF2-40B4-BE49-F238E27FC236}">
                <a16:creationId xmlns:a16="http://schemas.microsoft.com/office/drawing/2014/main" id="{2014E4AC-C5A7-4797-8F2E-9847AD0E219C}"/>
              </a:ext>
            </a:extLst>
          </p:cNvPr>
          <p:cNvSpPr/>
          <p:nvPr/>
        </p:nvSpPr>
        <p:spPr>
          <a:xfrm>
            <a:off x="9016763" y="3000558"/>
            <a:ext cx="590662" cy="379442"/>
          </a:xfrm>
          <a:prstGeom prst="downArrow">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Arrow: Down 13">
            <a:extLst>
              <a:ext uri="{FF2B5EF4-FFF2-40B4-BE49-F238E27FC236}">
                <a16:creationId xmlns:a16="http://schemas.microsoft.com/office/drawing/2014/main" id="{B126EA36-5810-436F-B359-AC22E4F9D052}"/>
              </a:ext>
            </a:extLst>
          </p:cNvPr>
          <p:cNvSpPr/>
          <p:nvPr/>
        </p:nvSpPr>
        <p:spPr>
          <a:xfrm>
            <a:off x="7254563" y="3000558"/>
            <a:ext cx="590662" cy="379442"/>
          </a:xfrm>
          <a:prstGeom prst="downArrow">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Arrow: Down 14">
            <a:extLst>
              <a:ext uri="{FF2B5EF4-FFF2-40B4-BE49-F238E27FC236}">
                <a16:creationId xmlns:a16="http://schemas.microsoft.com/office/drawing/2014/main" id="{B4C62123-15E8-41B2-8BC3-CC0A64368440}"/>
              </a:ext>
            </a:extLst>
          </p:cNvPr>
          <p:cNvSpPr/>
          <p:nvPr/>
        </p:nvSpPr>
        <p:spPr>
          <a:xfrm>
            <a:off x="7254563" y="1726095"/>
            <a:ext cx="590662" cy="379442"/>
          </a:xfrm>
          <a:prstGeom prst="downArrow">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Arrow: Down 15">
            <a:extLst>
              <a:ext uri="{FF2B5EF4-FFF2-40B4-BE49-F238E27FC236}">
                <a16:creationId xmlns:a16="http://schemas.microsoft.com/office/drawing/2014/main" id="{9D1614F5-4CE8-4AB0-91CA-E836E1A1A1D8}"/>
              </a:ext>
            </a:extLst>
          </p:cNvPr>
          <p:cNvSpPr/>
          <p:nvPr/>
        </p:nvSpPr>
        <p:spPr>
          <a:xfrm>
            <a:off x="9016763" y="1716326"/>
            <a:ext cx="590662" cy="379442"/>
          </a:xfrm>
          <a:prstGeom prst="downArrow">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026" name="Picture 2" descr="Microsoft Full Time Customer Facing Technologies Opportunity for Students  and Recent Graduates">
            <a:extLst>
              <a:ext uri="{FF2B5EF4-FFF2-40B4-BE49-F238E27FC236}">
                <a16:creationId xmlns:a16="http://schemas.microsoft.com/office/drawing/2014/main" id="{DF0F374D-CB5D-4F07-AFB1-EBA1D1423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39" y="3053007"/>
            <a:ext cx="4658250" cy="23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97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720C-7806-43C7-99AA-37238D849E7E}"/>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5E0B4B54-EFD9-442B-A71E-9FDDB4BBDC60}"/>
              </a:ext>
            </a:extLst>
          </p:cNvPr>
          <p:cNvSpPr>
            <a:spLocks noGrp="1"/>
          </p:cNvSpPr>
          <p:nvPr>
            <p:ph idx="1"/>
          </p:nvPr>
        </p:nvSpPr>
        <p:spPr>
          <a:xfrm>
            <a:off x="838200" y="1825625"/>
            <a:ext cx="10515600" cy="2097151"/>
          </a:xfrm>
        </p:spPr>
        <p:txBody>
          <a:bodyPr>
            <a:normAutofit/>
          </a:bodyPr>
          <a:lstStyle/>
          <a:p>
            <a:r>
              <a:rPr lang="en-US" sz="2000" dirty="0"/>
              <a:t>Choosing features (inputs) to our model</a:t>
            </a:r>
          </a:p>
          <a:p>
            <a:r>
              <a:rPr lang="en-US" sz="2000" dirty="0"/>
              <a:t>Presence / Absence of a word in a comment</a:t>
            </a:r>
          </a:p>
          <a:p>
            <a:r>
              <a:rPr lang="en-US" sz="2000" dirty="0"/>
              <a:t>Idea is:</a:t>
            </a:r>
          </a:p>
          <a:p>
            <a:pPr lvl="1"/>
            <a:r>
              <a:rPr lang="en-US" sz="1800" dirty="0"/>
              <a:t>Have a list of words that are important to determining what label a comment should receive</a:t>
            </a:r>
          </a:p>
          <a:p>
            <a:pPr lvl="1"/>
            <a:r>
              <a:rPr lang="en-US" sz="1800" dirty="0"/>
              <a:t>Intuition is that ML model can learn what prevalent / absent words cause a comment to represent one of the three labels.</a:t>
            </a:r>
          </a:p>
        </p:txBody>
      </p:sp>
      <p:sp>
        <p:nvSpPr>
          <p:cNvPr id="8" name="Rectangle 7">
            <a:extLst>
              <a:ext uri="{FF2B5EF4-FFF2-40B4-BE49-F238E27FC236}">
                <a16:creationId xmlns:a16="http://schemas.microsoft.com/office/drawing/2014/main" id="{58302D7B-BF18-4CF5-B0A2-068744137799}"/>
              </a:ext>
            </a:extLst>
          </p:cNvPr>
          <p:cNvSpPr/>
          <p:nvPr/>
        </p:nvSpPr>
        <p:spPr>
          <a:xfrm>
            <a:off x="4320540" y="4792600"/>
            <a:ext cx="5606796" cy="1471668"/>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B4368C-C444-4CD6-9BBA-26777EFC4505}"/>
              </a:ext>
            </a:extLst>
          </p:cNvPr>
          <p:cNvSpPr/>
          <p:nvPr/>
        </p:nvSpPr>
        <p:spPr>
          <a:xfrm>
            <a:off x="4312920" y="4301238"/>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todo</a:t>
            </a:r>
            <a:endParaRPr lang="en-US" dirty="0">
              <a:solidFill>
                <a:schemeClr val="tx1"/>
              </a:solidFill>
            </a:endParaRPr>
          </a:p>
        </p:txBody>
      </p:sp>
      <p:sp>
        <p:nvSpPr>
          <p:cNvPr id="10" name="Rectangle 9">
            <a:extLst>
              <a:ext uri="{FF2B5EF4-FFF2-40B4-BE49-F238E27FC236}">
                <a16:creationId xmlns:a16="http://schemas.microsoft.com/office/drawing/2014/main" id="{8EA0209D-4096-4951-A0CE-A99211296DCA}"/>
              </a:ext>
            </a:extLst>
          </p:cNvPr>
          <p:cNvSpPr/>
          <p:nvPr/>
        </p:nvSpPr>
        <p:spPr>
          <a:xfrm>
            <a:off x="5716524" y="4301237"/>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fixme</a:t>
            </a:r>
            <a:endParaRPr lang="en-US" dirty="0">
              <a:solidFill>
                <a:schemeClr val="tx1"/>
              </a:solidFill>
            </a:endParaRPr>
          </a:p>
        </p:txBody>
      </p:sp>
      <p:sp>
        <p:nvSpPr>
          <p:cNvPr id="11" name="Rectangle 10">
            <a:extLst>
              <a:ext uri="{FF2B5EF4-FFF2-40B4-BE49-F238E27FC236}">
                <a16:creationId xmlns:a16="http://schemas.microsoft.com/office/drawing/2014/main" id="{FD642DCF-CE34-4F4C-BC30-B0015154ABE9}"/>
              </a:ext>
            </a:extLst>
          </p:cNvPr>
          <p:cNvSpPr/>
          <p:nvPr/>
        </p:nvSpPr>
        <p:spPr>
          <a:xfrm>
            <a:off x="7120128" y="4301236"/>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2" name="Rectangle 11">
            <a:extLst>
              <a:ext uri="{FF2B5EF4-FFF2-40B4-BE49-F238E27FC236}">
                <a16:creationId xmlns:a16="http://schemas.microsoft.com/office/drawing/2014/main" id="{07C88786-A482-4B25-B2DC-544C2A010099}"/>
              </a:ext>
            </a:extLst>
          </p:cNvPr>
          <p:cNvSpPr/>
          <p:nvPr/>
        </p:nvSpPr>
        <p:spPr>
          <a:xfrm>
            <a:off x="8523732" y="4301236"/>
            <a:ext cx="1403604"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13" name="Rectangle 12">
            <a:extLst>
              <a:ext uri="{FF2B5EF4-FFF2-40B4-BE49-F238E27FC236}">
                <a16:creationId xmlns:a16="http://schemas.microsoft.com/office/drawing/2014/main" id="{1670E4C2-9C12-48C8-91DA-3AFEACC2AE8A}"/>
              </a:ext>
            </a:extLst>
          </p:cNvPr>
          <p:cNvSpPr/>
          <p:nvPr/>
        </p:nvSpPr>
        <p:spPr>
          <a:xfrm>
            <a:off x="605028" y="4792599"/>
            <a:ext cx="3704082"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chemeClr val="tx1"/>
                </a:solidFill>
              </a:rPr>
              <a:t>Todo</a:t>
            </a:r>
            <a:r>
              <a:rPr lang="en-US" dirty="0">
                <a:solidFill>
                  <a:schemeClr val="tx1"/>
                </a:solidFill>
              </a:rPr>
              <a:t>: fix directory path</a:t>
            </a:r>
          </a:p>
        </p:txBody>
      </p:sp>
      <p:sp>
        <p:nvSpPr>
          <p:cNvPr id="14" name="Rectangle 13">
            <a:extLst>
              <a:ext uri="{FF2B5EF4-FFF2-40B4-BE49-F238E27FC236}">
                <a16:creationId xmlns:a16="http://schemas.microsoft.com/office/drawing/2014/main" id="{A4DB1D3F-3359-4334-BF13-90F7FB4A105E}"/>
              </a:ext>
            </a:extLst>
          </p:cNvPr>
          <p:cNvSpPr/>
          <p:nvPr/>
        </p:nvSpPr>
        <p:spPr>
          <a:xfrm>
            <a:off x="605028" y="5283960"/>
            <a:ext cx="3704082"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chemeClr val="tx1"/>
                </a:solidFill>
              </a:rPr>
              <a:t>Fixme</a:t>
            </a:r>
            <a:r>
              <a:rPr lang="en-US" dirty="0">
                <a:solidFill>
                  <a:schemeClr val="tx1"/>
                </a:solidFill>
              </a:rPr>
              <a:t>: edit model’s hyperparameters</a:t>
            </a:r>
          </a:p>
        </p:txBody>
      </p:sp>
      <p:sp>
        <p:nvSpPr>
          <p:cNvPr id="15" name="Rectangle 14">
            <a:extLst>
              <a:ext uri="{FF2B5EF4-FFF2-40B4-BE49-F238E27FC236}">
                <a16:creationId xmlns:a16="http://schemas.microsoft.com/office/drawing/2014/main" id="{8E8C4FED-1E6F-48F4-8012-7E3716CA20E3}"/>
              </a:ext>
            </a:extLst>
          </p:cNvPr>
          <p:cNvSpPr/>
          <p:nvPr/>
        </p:nvSpPr>
        <p:spPr>
          <a:xfrm>
            <a:off x="605028" y="5772904"/>
            <a:ext cx="3704082" cy="491363"/>
          </a:xfrm>
          <a:prstGeom prst="rect">
            <a:avLst/>
          </a:prstGeom>
          <a:solidFill>
            <a:schemeClr val="accent1">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This is not technical debt</a:t>
            </a:r>
          </a:p>
        </p:txBody>
      </p:sp>
      <p:sp>
        <p:nvSpPr>
          <p:cNvPr id="16" name="Rectangle 15">
            <a:extLst>
              <a:ext uri="{FF2B5EF4-FFF2-40B4-BE49-F238E27FC236}">
                <a16:creationId xmlns:a16="http://schemas.microsoft.com/office/drawing/2014/main" id="{035C5531-0EB1-4898-9FA9-7AE6B95408E9}"/>
              </a:ext>
            </a:extLst>
          </p:cNvPr>
          <p:cNvSpPr/>
          <p:nvPr/>
        </p:nvSpPr>
        <p:spPr>
          <a:xfrm>
            <a:off x="4316730"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1</a:t>
            </a:r>
          </a:p>
        </p:txBody>
      </p:sp>
      <p:sp>
        <p:nvSpPr>
          <p:cNvPr id="17" name="Rectangle 16">
            <a:extLst>
              <a:ext uri="{FF2B5EF4-FFF2-40B4-BE49-F238E27FC236}">
                <a16:creationId xmlns:a16="http://schemas.microsoft.com/office/drawing/2014/main" id="{5C23D915-D526-491A-8142-1A372E7346E0}"/>
              </a:ext>
            </a:extLst>
          </p:cNvPr>
          <p:cNvSpPr/>
          <p:nvPr/>
        </p:nvSpPr>
        <p:spPr>
          <a:xfrm>
            <a:off x="4314825"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18" name="Rectangle 17">
            <a:extLst>
              <a:ext uri="{FF2B5EF4-FFF2-40B4-BE49-F238E27FC236}">
                <a16:creationId xmlns:a16="http://schemas.microsoft.com/office/drawing/2014/main" id="{E219779F-867A-4295-BDCE-98FF46A375BD}"/>
              </a:ext>
            </a:extLst>
          </p:cNvPr>
          <p:cNvSpPr/>
          <p:nvPr/>
        </p:nvSpPr>
        <p:spPr>
          <a:xfrm>
            <a:off x="4314825"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19" name="Rectangle 18">
            <a:extLst>
              <a:ext uri="{FF2B5EF4-FFF2-40B4-BE49-F238E27FC236}">
                <a16:creationId xmlns:a16="http://schemas.microsoft.com/office/drawing/2014/main" id="{3B573A53-7A8E-41B4-A284-182642CF6B27}"/>
              </a:ext>
            </a:extLst>
          </p:cNvPr>
          <p:cNvSpPr/>
          <p:nvPr/>
        </p:nvSpPr>
        <p:spPr>
          <a:xfrm>
            <a:off x="5711762"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0" name="Rectangle 19">
            <a:extLst>
              <a:ext uri="{FF2B5EF4-FFF2-40B4-BE49-F238E27FC236}">
                <a16:creationId xmlns:a16="http://schemas.microsoft.com/office/drawing/2014/main" id="{D7F11017-A86D-450C-AB4D-66A7A6D586F5}"/>
              </a:ext>
            </a:extLst>
          </p:cNvPr>
          <p:cNvSpPr/>
          <p:nvPr/>
        </p:nvSpPr>
        <p:spPr>
          <a:xfrm>
            <a:off x="5709857"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1</a:t>
            </a:r>
          </a:p>
        </p:txBody>
      </p:sp>
      <p:sp>
        <p:nvSpPr>
          <p:cNvPr id="21" name="Rectangle 20">
            <a:extLst>
              <a:ext uri="{FF2B5EF4-FFF2-40B4-BE49-F238E27FC236}">
                <a16:creationId xmlns:a16="http://schemas.microsoft.com/office/drawing/2014/main" id="{22D12663-C9F4-4C13-9330-7E5D4696F709}"/>
              </a:ext>
            </a:extLst>
          </p:cNvPr>
          <p:cNvSpPr/>
          <p:nvPr/>
        </p:nvSpPr>
        <p:spPr>
          <a:xfrm>
            <a:off x="5709857"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2" name="Rectangle 21">
            <a:extLst>
              <a:ext uri="{FF2B5EF4-FFF2-40B4-BE49-F238E27FC236}">
                <a16:creationId xmlns:a16="http://schemas.microsoft.com/office/drawing/2014/main" id="{890AF290-C00A-4558-89F3-2047B373648B}"/>
              </a:ext>
            </a:extLst>
          </p:cNvPr>
          <p:cNvSpPr/>
          <p:nvPr/>
        </p:nvSpPr>
        <p:spPr>
          <a:xfrm>
            <a:off x="7112508"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3" name="Rectangle 22">
            <a:extLst>
              <a:ext uri="{FF2B5EF4-FFF2-40B4-BE49-F238E27FC236}">
                <a16:creationId xmlns:a16="http://schemas.microsoft.com/office/drawing/2014/main" id="{0311FF3D-BA4D-464B-A0DD-26433B0678F7}"/>
              </a:ext>
            </a:extLst>
          </p:cNvPr>
          <p:cNvSpPr/>
          <p:nvPr/>
        </p:nvSpPr>
        <p:spPr>
          <a:xfrm>
            <a:off x="7110603"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1</a:t>
            </a:r>
          </a:p>
        </p:txBody>
      </p:sp>
      <p:sp>
        <p:nvSpPr>
          <p:cNvPr id="24" name="Rectangle 23">
            <a:extLst>
              <a:ext uri="{FF2B5EF4-FFF2-40B4-BE49-F238E27FC236}">
                <a16:creationId xmlns:a16="http://schemas.microsoft.com/office/drawing/2014/main" id="{FB583505-085B-4DAB-8B25-901D21CACDE6}"/>
              </a:ext>
            </a:extLst>
          </p:cNvPr>
          <p:cNvSpPr/>
          <p:nvPr/>
        </p:nvSpPr>
        <p:spPr>
          <a:xfrm>
            <a:off x="7110603"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5" name="Rectangle 24">
            <a:extLst>
              <a:ext uri="{FF2B5EF4-FFF2-40B4-BE49-F238E27FC236}">
                <a16:creationId xmlns:a16="http://schemas.microsoft.com/office/drawing/2014/main" id="{B052906D-8395-4FAE-9B45-782D53B9D473}"/>
              </a:ext>
            </a:extLst>
          </p:cNvPr>
          <p:cNvSpPr/>
          <p:nvPr/>
        </p:nvSpPr>
        <p:spPr>
          <a:xfrm>
            <a:off x="8500872" y="4791388"/>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6" name="Rectangle 25">
            <a:extLst>
              <a:ext uri="{FF2B5EF4-FFF2-40B4-BE49-F238E27FC236}">
                <a16:creationId xmlns:a16="http://schemas.microsoft.com/office/drawing/2014/main" id="{E2C75512-1B67-4C02-82F5-05D9085100B7}"/>
              </a:ext>
            </a:extLst>
          </p:cNvPr>
          <p:cNvSpPr/>
          <p:nvPr/>
        </p:nvSpPr>
        <p:spPr>
          <a:xfrm>
            <a:off x="8498967" y="5281540"/>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7" name="Rectangle 26">
            <a:extLst>
              <a:ext uri="{FF2B5EF4-FFF2-40B4-BE49-F238E27FC236}">
                <a16:creationId xmlns:a16="http://schemas.microsoft.com/office/drawing/2014/main" id="{214F8B61-0A1E-4F4B-81D6-3D056FBFC431}"/>
              </a:ext>
            </a:extLst>
          </p:cNvPr>
          <p:cNvSpPr/>
          <p:nvPr/>
        </p:nvSpPr>
        <p:spPr>
          <a:xfrm>
            <a:off x="8498967" y="5772903"/>
            <a:ext cx="1403604" cy="491363"/>
          </a:xfrm>
          <a:prstGeom prst="rect">
            <a:avLst/>
          </a:prstGeom>
          <a:solidFill>
            <a:schemeClr val="accent1">
              <a:lumMod val="40000"/>
              <a:lumOff val="60000"/>
            </a:schemeClr>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0</a:t>
            </a:r>
          </a:p>
        </p:txBody>
      </p:sp>
      <p:sp>
        <p:nvSpPr>
          <p:cNvPr id="28" name="Rectangle 27">
            <a:extLst>
              <a:ext uri="{FF2B5EF4-FFF2-40B4-BE49-F238E27FC236}">
                <a16:creationId xmlns:a16="http://schemas.microsoft.com/office/drawing/2014/main" id="{20107478-10FF-4087-B08D-44D6ACB8B8F8}"/>
              </a:ext>
            </a:extLst>
          </p:cNvPr>
          <p:cNvSpPr/>
          <p:nvPr/>
        </p:nvSpPr>
        <p:spPr>
          <a:xfrm>
            <a:off x="9950196" y="4791388"/>
            <a:ext cx="1403604" cy="491363"/>
          </a:xfrm>
          <a:prstGeom prst="rect">
            <a:avLst/>
          </a:prstGeom>
          <a:solidFill>
            <a:schemeClr val="bg2">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TD</a:t>
            </a:r>
          </a:p>
        </p:txBody>
      </p:sp>
      <p:sp>
        <p:nvSpPr>
          <p:cNvPr id="29" name="Rectangle 28">
            <a:extLst>
              <a:ext uri="{FF2B5EF4-FFF2-40B4-BE49-F238E27FC236}">
                <a16:creationId xmlns:a16="http://schemas.microsoft.com/office/drawing/2014/main" id="{AD98588A-1C94-4B7D-ABD8-711E6C554720}"/>
              </a:ext>
            </a:extLst>
          </p:cNvPr>
          <p:cNvSpPr/>
          <p:nvPr/>
        </p:nvSpPr>
        <p:spPr>
          <a:xfrm>
            <a:off x="9950196" y="5281540"/>
            <a:ext cx="1403604" cy="491363"/>
          </a:xfrm>
          <a:prstGeom prst="rect">
            <a:avLst/>
          </a:prstGeom>
          <a:solidFill>
            <a:schemeClr val="bg2">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DSTD</a:t>
            </a:r>
          </a:p>
        </p:txBody>
      </p:sp>
      <p:sp>
        <p:nvSpPr>
          <p:cNvPr id="30" name="Rectangle 29">
            <a:extLst>
              <a:ext uri="{FF2B5EF4-FFF2-40B4-BE49-F238E27FC236}">
                <a16:creationId xmlns:a16="http://schemas.microsoft.com/office/drawing/2014/main" id="{7C1106F8-10FD-4A15-9168-EB92E4A95BE1}"/>
              </a:ext>
            </a:extLst>
          </p:cNvPr>
          <p:cNvSpPr/>
          <p:nvPr/>
        </p:nvSpPr>
        <p:spPr>
          <a:xfrm>
            <a:off x="9950196" y="5771692"/>
            <a:ext cx="1403604" cy="491363"/>
          </a:xfrm>
          <a:prstGeom prst="rect">
            <a:avLst/>
          </a:prstGeom>
          <a:solidFill>
            <a:schemeClr val="bg2">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TD</a:t>
            </a:r>
          </a:p>
        </p:txBody>
      </p:sp>
    </p:spTree>
    <p:extLst>
      <p:ext uri="{BB962C8B-B14F-4D97-AF65-F5344CB8AC3E}">
        <p14:creationId xmlns:p14="http://schemas.microsoft.com/office/powerpoint/2010/main" val="58991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A847-40E8-4EC2-8E9B-80CA817189CE}"/>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5993309-ABCF-4B98-90F8-86DDF6D497B9}"/>
              </a:ext>
            </a:extLst>
          </p:cNvPr>
          <p:cNvSpPr>
            <a:spLocks noGrp="1"/>
          </p:cNvSpPr>
          <p:nvPr>
            <p:ph idx="1"/>
          </p:nvPr>
        </p:nvSpPr>
        <p:spPr/>
        <p:txBody>
          <a:bodyPr/>
          <a:lstStyle/>
          <a:p>
            <a:r>
              <a:rPr lang="en-US" dirty="0"/>
              <a:t>How to find which words to use?</a:t>
            </a:r>
          </a:p>
          <a:p>
            <a:pPr lvl="1"/>
            <a:r>
              <a:rPr lang="en-US" dirty="0"/>
              <a:t>Using the Information Gain formula on our training data allows us to figure out a “score” for how important a word is in determining its label!</a:t>
            </a:r>
          </a:p>
          <a:p>
            <a:pPr lvl="2"/>
            <a:r>
              <a:rPr lang="en-US" dirty="0"/>
              <a:t>Words like “model”, “image” are at the top since they differentiate DSTD from TD in many cases in the training data</a:t>
            </a:r>
          </a:p>
          <a:p>
            <a:pPr lvl="2"/>
            <a:r>
              <a:rPr lang="en-US" dirty="0"/>
              <a:t>Words such as “</a:t>
            </a:r>
            <a:r>
              <a:rPr lang="en-US" dirty="0" err="1"/>
              <a:t>todo</a:t>
            </a:r>
            <a:r>
              <a:rPr lang="en-US" dirty="0"/>
              <a:t>” and “</a:t>
            </a:r>
            <a:r>
              <a:rPr lang="en-US" dirty="0" err="1"/>
              <a:t>fixme</a:t>
            </a:r>
            <a:r>
              <a:rPr lang="en-US" dirty="0"/>
              <a:t>” are also at the top because it differentiates DSTD / TD from non-TD comments</a:t>
            </a:r>
          </a:p>
          <a:p>
            <a:pPr lvl="2"/>
            <a:r>
              <a:rPr lang="en-US" dirty="0"/>
              <a:t>Used the top 15% of words to prevent overfitting / lower storage costs</a:t>
            </a:r>
          </a:p>
        </p:txBody>
      </p:sp>
      <p:pic>
        <p:nvPicPr>
          <p:cNvPr id="5" name="Picture 4">
            <a:extLst>
              <a:ext uri="{FF2B5EF4-FFF2-40B4-BE49-F238E27FC236}">
                <a16:creationId xmlns:a16="http://schemas.microsoft.com/office/drawing/2014/main" id="{A316D34F-C0F2-4C92-AC5D-C0E8052A1DCC}"/>
              </a:ext>
            </a:extLst>
          </p:cNvPr>
          <p:cNvPicPr>
            <a:picLocks noChangeAspect="1"/>
          </p:cNvPicPr>
          <p:nvPr/>
        </p:nvPicPr>
        <p:blipFill>
          <a:blip r:embed="rId2"/>
          <a:stretch>
            <a:fillRect/>
          </a:stretch>
        </p:blipFill>
        <p:spPr>
          <a:xfrm>
            <a:off x="3216577" y="5562600"/>
            <a:ext cx="5758845" cy="930275"/>
          </a:xfrm>
          <a:prstGeom prst="rect">
            <a:avLst/>
          </a:prstGeom>
        </p:spPr>
      </p:pic>
    </p:spTree>
    <p:extLst>
      <p:ext uri="{BB962C8B-B14F-4D97-AF65-F5344CB8AC3E}">
        <p14:creationId xmlns:p14="http://schemas.microsoft.com/office/powerpoint/2010/main" val="328286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7641-446F-4195-8229-D1357BAC768F}"/>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E7300EE9-E7EF-4D5D-8982-51C0EAA72D47}"/>
              </a:ext>
            </a:extLst>
          </p:cNvPr>
          <p:cNvSpPr>
            <a:spLocks noGrp="1"/>
          </p:cNvSpPr>
          <p:nvPr>
            <p:ph idx="1"/>
          </p:nvPr>
        </p:nvSpPr>
        <p:spPr>
          <a:xfrm>
            <a:off x="838200" y="1825625"/>
            <a:ext cx="11353800" cy="4351338"/>
          </a:xfrm>
        </p:spPr>
        <p:txBody>
          <a:bodyPr/>
          <a:lstStyle/>
          <a:p>
            <a:r>
              <a:rPr lang="en-US" dirty="0"/>
              <a:t>Both training data and inferential data is preprocessed using the following steps:</a:t>
            </a:r>
          </a:p>
          <a:p>
            <a:pPr lvl="1"/>
            <a:r>
              <a:rPr lang="en-US" dirty="0"/>
              <a:t>Lemmatization ( “train”, “training”, “trained” -&gt; “train” )</a:t>
            </a:r>
          </a:p>
          <a:p>
            <a:pPr lvl="1"/>
            <a:r>
              <a:rPr lang="en-US" dirty="0"/>
              <a:t>Threw out stop words and bad characters ( “</a:t>
            </a:r>
            <a:r>
              <a:rPr lang="en-US" dirty="0" err="1"/>
              <a:t>tf.TruncatedSVD</a:t>
            </a:r>
            <a:r>
              <a:rPr lang="en-US" dirty="0"/>
              <a:t>” -&gt; “</a:t>
            </a:r>
            <a:r>
              <a:rPr lang="en-US" dirty="0" err="1"/>
              <a:t>tf</a:t>
            </a:r>
            <a:r>
              <a:rPr lang="en-US" dirty="0"/>
              <a:t> </a:t>
            </a:r>
            <a:r>
              <a:rPr lang="en-US" dirty="0" err="1"/>
              <a:t>TruncatedSVD</a:t>
            </a:r>
            <a:r>
              <a:rPr lang="en-US" dirty="0"/>
              <a:t>” )</a:t>
            </a:r>
          </a:p>
          <a:p>
            <a:pPr lvl="1"/>
            <a:r>
              <a:rPr lang="en-US" dirty="0"/>
              <a:t>Vectorized into vectors of 0s and 1s indicating if the comment contains Feature Word</a:t>
            </a:r>
          </a:p>
          <a:p>
            <a:r>
              <a:rPr lang="en-US" dirty="0"/>
              <a:t>Using a </a:t>
            </a:r>
            <a:r>
              <a:rPr lang="en-US" dirty="0" err="1"/>
              <a:t>sklearn</a:t>
            </a:r>
            <a:r>
              <a:rPr lang="en-US" dirty="0"/>
              <a:t>, a Python library that provides “off-the-shelf” models, I trained a Multi-Layered Perceptron on the 80% of training data described</a:t>
            </a:r>
          </a:p>
          <a:p>
            <a:pPr lvl="1"/>
            <a:r>
              <a:rPr lang="en-US" dirty="0"/>
              <a:t>Tested model’s performance on remaining 20%</a:t>
            </a:r>
          </a:p>
          <a:p>
            <a:pPr lvl="1"/>
            <a:r>
              <a:rPr lang="en-US" dirty="0"/>
              <a:t>Achieved an accuracy of ~89% correct classification</a:t>
            </a:r>
          </a:p>
          <a:p>
            <a:endParaRPr lang="en-US" dirty="0"/>
          </a:p>
        </p:txBody>
      </p:sp>
    </p:spTree>
    <p:extLst>
      <p:ext uri="{BB962C8B-B14F-4D97-AF65-F5344CB8AC3E}">
        <p14:creationId xmlns:p14="http://schemas.microsoft.com/office/powerpoint/2010/main" val="19977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4166-CFFF-409A-BDBC-9753B6211A91}"/>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721C4CFC-5A29-4207-A3FD-C4C71F425ABF}"/>
              </a:ext>
            </a:extLst>
          </p:cNvPr>
          <p:cNvSpPr>
            <a:spLocks noGrp="1"/>
          </p:cNvSpPr>
          <p:nvPr>
            <p:ph idx="1"/>
          </p:nvPr>
        </p:nvSpPr>
        <p:spPr/>
        <p:txBody>
          <a:bodyPr/>
          <a:lstStyle/>
          <a:p>
            <a:r>
              <a:rPr lang="en-US" dirty="0"/>
              <a:t>Also using Python, wrote a function that takes in two inputs:</a:t>
            </a:r>
          </a:p>
          <a:p>
            <a:pPr lvl="1"/>
            <a:r>
              <a:rPr lang="en-US" b="1" dirty="0"/>
              <a:t>path – </a:t>
            </a:r>
            <a:r>
              <a:rPr lang="en-US" dirty="0"/>
              <a:t>The directory of software repository that user wants to extract comment information from</a:t>
            </a:r>
          </a:p>
          <a:p>
            <a:pPr lvl="1"/>
            <a:r>
              <a:rPr lang="en-US" b="1" dirty="0" err="1"/>
              <a:t>output_location</a:t>
            </a:r>
            <a:r>
              <a:rPr lang="en-US" b="1" dirty="0"/>
              <a:t> – </a:t>
            </a:r>
            <a:r>
              <a:rPr lang="en-US" dirty="0"/>
              <a:t>The location on the user’s computer where the output file describing comment information should be placed</a:t>
            </a:r>
            <a:endParaRPr lang="en-US" b="1" dirty="0"/>
          </a:p>
          <a:p>
            <a:r>
              <a:rPr lang="en-US" dirty="0"/>
              <a:t>Demonstration</a:t>
            </a:r>
          </a:p>
        </p:txBody>
      </p:sp>
    </p:spTree>
    <p:extLst>
      <p:ext uri="{BB962C8B-B14F-4D97-AF65-F5344CB8AC3E}">
        <p14:creationId xmlns:p14="http://schemas.microsoft.com/office/powerpoint/2010/main" val="9971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2F05-104F-4C52-A5D9-954AA4F03D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3FEEF5D-E735-479D-A19F-29E705669D90}"/>
              </a:ext>
            </a:extLst>
          </p:cNvPr>
          <p:cNvSpPr>
            <a:spLocks noGrp="1"/>
          </p:cNvSpPr>
          <p:nvPr>
            <p:ph idx="1"/>
          </p:nvPr>
        </p:nvSpPr>
        <p:spPr/>
        <p:txBody>
          <a:bodyPr/>
          <a:lstStyle/>
          <a:p>
            <a:r>
              <a:rPr lang="en-US" dirty="0"/>
              <a:t>With the tool created in this project, developers now have an available method to locate all the TD comments that may have been forgotten about in their software repositories.</a:t>
            </a:r>
          </a:p>
          <a:p>
            <a:r>
              <a:rPr lang="en-US" dirty="0"/>
              <a:t>The comments discovered are also categorized into previously known Technical Debts, or Data Science specific Technical Debts.</a:t>
            </a:r>
          </a:p>
          <a:p>
            <a:r>
              <a:rPr lang="en-US" dirty="0"/>
              <a:t>Because of this, the process of creating improvable Machine Learning software by locating Technically Indebted components within a system has been automated.</a:t>
            </a:r>
          </a:p>
        </p:txBody>
      </p:sp>
    </p:spTree>
    <p:extLst>
      <p:ext uri="{BB962C8B-B14F-4D97-AF65-F5344CB8AC3E}">
        <p14:creationId xmlns:p14="http://schemas.microsoft.com/office/powerpoint/2010/main" val="45310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FED9-31AC-40A3-92DD-E3F43862484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72DF76E-9C26-4658-98A5-17CB8EB15676}"/>
              </a:ext>
            </a:extLst>
          </p:cNvPr>
          <p:cNvSpPr>
            <a:spLocks noGrp="1"/>
          </p:cNvSpPr>
          <p:nvPr>
            <p:ph idx="1"/>
          </p:nvPr>
        </p:nvSpPr>
        <p:spPr>
          <a:xfrm>
            <a:off x="838200" y="1825624"/>
            <a:ext cx="10515600" cy="4968368"/>
          </a:xfrm>
        </p:spPr>
        <p:txBody>
          <a:bodyPr>
            <a:normAutofit/>
          </a:bodyPr>
          <a:lstStyle/>
          <a:p>
            <a:r>
              <a:rPr lang="en-US" dirty="0"/>
              <a:t>“Technical Debt” is a metaphor coined by Ward Cunningham to describe “cost” of reworking software due to design decisions made earlier in production</a:t>
            </a:r>
          </a:p>
          <a:p>
            <a:pPr lvl="1"/>
            <a:r>
              <a:rPr lang="en-US" u="sng" dirty="0"/>
              <a:t>Time to market </a:t>
            </a:r>
            <a:r>
              <a:rPr lang="en-US" dirty="0"/>
              <a:t>may have been more valuable earlier in production, but extending hastily made code can prove difficult</a:t>
            </a:r>
          </a:p>
          <a:p>
            <a:pPr lvl="1"/>
            <a:r>
              <a:rPr lang="en-US" dirty="0"/>
              <a:t>Like normal financial debt, there is a concept of “interest” involved, and it needs to be paid off in time. The method to pay technical debt is time.</a:t>
            </a:r>
          </a:p>
          <a:p>
            <a:pPr lvl="1"/>
            <a:endParaRPr lang="en-US" dirty="0"/>
          </a:p>
        </p:txBody>
      </p:sp>
      <p:pic>
        <p:nvPicPr>
          <p:cNvPr id="5" name="Graphic 4" descr="Coins with solid fill">
            <a:extLst>
              <a:ext uri="{FF2B5EF4-FFF2-40B4-BE49-F238E27FC236}">
                <a16:creationId xmlns:a16="http://schemas.microsoft.com/office/drawing/2014/main" id="{5E26D39E-80D6-406E-820A-952C0B9F1B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6925" y="4781550"/>
            <a:ext cx="1711325" cy="1711325"/>
          </a:xfrm>
          <a:prstGeom prst="rect">
            <a:avLst/>
          </a:prstGeom>
        </p:spPr>
      </p:pic>
      <p:pic>
        <p:nvPicPr>
          <p:cNvPr id="7" name="Graphic 6" descr="Dollar with solid fill">
            <a:extLst>
              <a:ext uri="{FF2B5EF4-FFF2-40B4-BE49-F238E27FC236}">
                <a16:creationId xmlns:a16="http://schemas.microsoft.com/office/drawing/2014/main" id="{720ABA75-DB0D-498A-BA2B-90916EAD2E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4036" y="4781550"/>
            <a:ext cx="1711325" cy="1711325"/>
          </a:xfrm>
          <a:prstGeom prst="rect">
            <a:avLst/>
          </a:prstGeom>
        </p:spPr>
      </p:pic>
    </p:spTree>
    <p:extLst>
      <p:ext uri="{BB962C8B-B14F-4D97-AF65-F5344CB8AC3E}">
        <p14:creationId xmlns:p14="http://schemas.microsoft.com/office/powerpoint/2010/main" val="51093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54FB-5A9F-4BA0-B577-92A94843C7C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3D76BF0-36C0-4E53-8DB3-35261CAA4574}"/>
              </a:ext>
            </a:extLst>
          </p:cNvPr>
          <p:cNvSpPr>
            <a:spLocks noGrp="1"/>
          </p:cNvSpPr>
          <p:nvPr>
            <p:ph idx="1"/>
          </p:nvPr>
        </p:nvSpPr>
        <p:spPr/>
        <p:txBody>
          <a:bodyPr/>
          <a:lstStyle/>
          <a:p>
            <a:r>
              <a:rPr lang="en-US" dirty="0"/>
              <a:t>Technical Debt can affect the readability of software, the user’s understanding, the number of features included, testing quality, improvability of the code</a:t>
            </a:r>
          </a:p>
          <a:p>
            <a:r>
              <a:rPr lang="en-US" dirty="0"/>
              <a:t>Multiple studies done on “Technical Debt Taxonomy”, findings reveal categories of Technical Debt such as:</a:t>
            </a:r>
          </a:p>
          <a:p>
            <a:pPr lvl="1"/>
            <a:r>
              <a:rPr lang="en-US" dirty="0"/>
              <a:t>Code Comprehension Debt</a:t>
            </a:r>
          </a:p>
          <a:p>
            <a:pPr lvl="1"/>
            <a:r>
              <a:rPr lang="en-US" dirty="0"/>
              <a:t>Architecture Debt</a:t>
            </a:r>
          </a:p>
          <a:p>
            <a:pPr lvl="1"/>
            <a:r>
              <a:rPr lang="en-US" dirty="0"/>
              <a:t>Documentation Debt</a:t>
            </a:r>
          </a:p>
          <a:p>
            <a:pPr lvl="1"/>
            <a:r>
              <a:rPr lang="en-US" dirty="0"/>
              <a:t>Requirement Debt</a:t>
            </a:r>
          </a:p>
          <a:p>
            <a:pPr lvl="1"/>
            <a:r>
              <a:rPr lang="en-US" dirty="0"/>
              <a:t>Software Testing Debt</a:t>
            </a:r>
          </a:p>
        </p:txBody>
      </p:sp>
    </p:spTree>
    <p:extLst>
      <p:ext uri="{BB962C8B-B14F-4D97-AF65-F5344CB8AC3E}">
        <p14:creationId xmlns:p14="http://schemas.microsoft.com/office/powerpoint/2010/main" val="410781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4DBD-E20F-47C5-8D5F-71C22B9D7DBF}"/>
              </a:ext>
            </a:extLst>
          </p:cNvPr>
          <p:cNvSpPr>
            <a:spLocks noGrp="1"/>
          </p:cNvSpPr>
          <p:nvPr>
            <p:ph type="title"/>
          </p:nvPr>
        </p:nvSpPr>
        <p:spPr/>
        <p:txBody>
          <a:bodyPr/>
          <a:lstStyle/>
          <a:p>
            <a:r>
              <a:rPr lang="en-US" dirty="0" err="1"/>
              <a:t>FizzBuzz</a:t>
            </a:r>
            <a:r>
              <a:rPr lang="en-US" dirty="0"/>
              <a:t> Implementations</a:t>
            </a:r>
          </a:p>
        </p:txBody>
      </p:sp>
      <p:pic>
        <p:nvPicPr>
          <p:cNvPr id="4" name="Picture 3">
            <a:extLst>
              <a:ext uri="{FF2B5EF4-FFF2-40B4-BE49-F238E27FC236}">
                <a16:creationId xmlns:a16="http://schemas.microsoft.com/office/drawing/2014/main" id="{2827A54D-0DD1-49B5-A254-94DF788CC124}"/>
              </a:ext>
            </a:extLst>
          </p:cNvPr>
          <p:cNvPicPr>
            <a:picLocks noChangeAspect="1"/>
          </p:cNvPicPr>
          <p:nvPr/>
        </p:nvPicPr>
        <p:blipFill>
          <a:blip r:embed="rId2"/>
          <a:stretch>
            <a:fillRect/>
          </a:stretch>
        </p:blipFill>
        <p:spPr>
          <a:xfrm>
            <a:off x="838200" y="1690688"/>
            <a:ext cx="3566583" cy="3617292"/>
          </a:xfrm>
          <a:prstGeom prst="rect">
            <a:avLst/>
          </a:prstGeom>
        </p:spPr>
      </p:pic>
      <p:pic>
        <p:nvPicPr>
          <p:cNvPr id="6" name="Picture 5">
            <a:extLst>
              <a:ext uri="{FF2B5EF4-FFF2-40B4-BE49-F238E27FC236}">
                <a16:creationId xmlns:a16="http://schemas.microsoft.com/office/drawing/2014/main" id="{389E5AF5-6ED2-48AC-AA08-9E168BF0D9B6}"/>
              </a:ext>
            </a:extLst>
          </p:cNvPr>
          <p:cNvPicPr>
            <a:picLocks noChangeAspect="1"/>
          </p:cNvPicPr>
          <p:nvPr/>
        </p:nvPicPr>
        <p:blipFill>
          <a:blip r:embed="rId3"/>
          <a:stretch>
            <a:fillRect/>
          </a:stretch>
        </p:blipFill>
        <p:spPr>
          <a:xfrm>
            <a:off x="5686773" y="1690688"/>
            <a:ext cx="5603991" cy="3617292"/>
          </a:xfrm>
          <a:prstGeom prst="rect">
            <a:avLst/>
          </a:prstGeom>
        </p:spPr>
      </p:pic>
      <p:sp>
        <p:nvSpPr>
          <p:cNvPr id="7" name="TextBox 6">
            <a:extLst>
              <a:ext uri="{FF2B5EF4-FFF2-40B4-BE49-F238E27FC236}">
                <a16:creationId xmlns:a16="http://schemas.microsoft.com/office/drawing/2014/main" id="{1D791A07-A13A-45D9-8F09-91B1A059B2B0}"/>
              </a:ext>
            </a:extLst>
          </p:cNvPr>
          <p:cNvSpPr txBox="1"/>
          <p:nvPr/>
        </p:nvSpPr>
        <p:spPr>
          <a:xfrm>
            <a:off x="2895600" y="5669280"/>
            <a:ext cx="6400800" cy="369332"/>
          </a:xfrm>
          <a:prstGeom prst="rect">
            <a:avLst/>
          </a:prstGeom>
          <a:noFill/>
        </p:spPr>
        <p:txBody>
          <a:bodyPr wrap="square" rtlCol="0">
            <a:spAutoFit/>
          </a:bodyPr>
          <a:lstStyle/>
          <a:p>
            <a:r>
              <a:rPr lang="en-US" b="1" dirty="0">
                <a:solidFill>
                  <a:srgbClr val="FF0000"/>
                </a:solidFill>
              </a:rPr>
              <a:t>What happens if we try to extend both implementations?</a:t>
            </a:r>
          </a:p>
        </p:txBody>
      </p:sp>
    </p:spTree>
    <p:extLst>
      <p:ext uri="{BB962C8B-B14F-4D97-AF65-F5344CB8AC3E}">
        <p14:creationId xmlns:p14="http://schemas.microsoft.com/office/powerpoint/2010/main" val="416643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3940-4995-4696-A41E-42D1D46C82D0}"/>
              </a:ext>
            </a:extLst>
          </p:cNvPr>
          <p:cNvSpPr>
            <a:spLocks noGrp="1"/>
          </p:cNvSpPr>
          <p:nvPr>
            <p:ph type="title"/>
          </p:nvPr>
        </p:nvSpPr>
        <p:spPr>
          <a:xfrm>
            <a:off x="5116878" y="629266"/>
            <a:ext cx="6422849" cy="1676603"/>
          </a:xfrm>
        </p:spPr>
        <p:txBody>
          <a:bodyPr>
            <a:normAutofit/>
          </a:bodyPr>
          <a:lstStyle/>
          <a:p>
            <a:r>
              <a:rPr lang="en-US" dirty="0"/>
              <a:t>Technical Debt Resolutions</a:t>
            </a:r>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ney with solid fill">
            <a:extLst>
              <a:ext uri="{FF2B5EF4-FFF2-40B4-BE49-F238E27FC236}">
                <a16:creationId xmlns:a16="http://schemas.microsoft.com/office/drawing/2014/main" id="{11F90A08-5FA7-476E-A07D-74CEF32F0A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2632" y="803049"/>
            <a:ext cx="2470743" cy="2470743"/>
          </a:xfrm>
          <a:prstGeom prst="rect">
            <a:avLst/>
          </a:prstGeom>
        </p:spPr>
      </p:pic>
      <p:pic>
        <p:nvPicPr>
          <p:cNvPr id="7" name="Graphic 6" descr="Piggy Bank outline">
            <a:extLst>
              <a:ext uri="{FF2B5EF4-FFF2-40B4-BE49-F238E27FC236}">
                <a16:creationId xmlns:a16="http://schemas.microsoft.com/office/drawing/2014/main" id="{9238D3A4-556B-4D1A-A1D1-3206D18F09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803" y="3461344"/>
            <a:ext cx="2438400" cy="2438400"/>
          </a:xfrm>
          <a:prstGeom prst="rect">
            <a:avLst/>
          </a:prstGeom>
          <a:effectLst/>
        </p:spPr>
      </p:pic>
      <p:sp>
        <p:nvSpPr>
          <p:cNvPr id="3" name="Content Placeholder 2">
            <a:extLst>
              <a:ext uri="{FF2B5EF4-FFF2-40B4-BE49-F238E27FC236}">
                <a16:creationId xmlns:a16="http://schemas.microsoft.com/office/drawing/2014/main" id="{7B403DD3-7339-47E4-A2D9-24ACF2F421B2}"/>
              </a:ext>
            </a:extLst>
          </p:cNvPr>
          <p:cNvSpPr>
            <a:spLocks noGrp="1"/>
          </p:cNvSpPr>
          <p:nvPr>
            <p:ph idx="1"/>
          </p:nvPr>
        </p:nvSpPr>
        <p:spPr>
          <a:xfrm>
            <a:off x="5116880" y="2438400"/>
            <a:ext cx="6422848" cy="3785419"/>
          </a:xfrm>
        </p:spPr>
        <p:txBody>
          <a:bodyPr>
            <a:normAutofit/>
          </a:bodyPr>
          <a:lstStyle/>
          <a:p>
            <a:r>
              <a:rPr lang="en-US" sz="2000"/>
              <a:t>What are the fixes?</a:t>
            </a:r>
          </a:p>
          <a:p>
            <a:pPr lvl="1"/>
            <a:r>
              <a:rPr lang="en-US" sz="2000"/>
              <a:t>Depends on the type of debt</a:t>
            </a:r>
          </a:p>
          <a:p>
            <a:pPr lvl="2"/>
            <a:r>
              <a:rPr lang="en-US" dirty="0"/>
              <a:t>Reworking code to become more readable</a:t>
            </a:r>
          </a:p>
          <a:p>
            <a:pPr lvl="2"/>
            <a:r>
              <a:rPr lang="en-US" dirty="0"/>
              <a:t>Reworking code to meet requirements</a:t>
            </a:r>
          </a:p>
          <a:p>
            <a:pPr lvl="2"/>
            <a:r>
              <a:rPr lang="en-US" dirty="0"/>
              <a:t>Replacing code entirely to meet new requirements</a:t>
            </a:r>
          </a:p>
          <a:p>
            <a:pPr lvl="2"/>
            <a:r>
              <a:rPr lang="en-US" dirty="0"/>
              <a:t>Adding new features</a:t>
            </a:r>
          </a:p>
          <a:p>
            <a:pPr lvl="2"/>
            <a:r>
              <a:rPr lang="en-US" dirty="0"/>
              <a:t>Removing deprecated / outdated code</a:t>
            </a:r>
          </a:p>
          <a:p>
            <a:pPr lvl="2"/>
            <a:r>
              <a:rPr lang="en-US" dirty="0"/>
              <a:t>Modularizing code more effectively</a:t>
            </a:r>
          </a:p>
          <a:p>
            <a:pPr lvl="2"/>
            <a:r>
              <a:rPr lang="en-US" dirty="0"/>
              <a:t>Adding in documentation files / code comments</a:t>
            </a:r>
          </a:p>
        </p:txBody>
      </p:sp>
    </p:spTree>
    <p:extLst>
      <p:ext uri="{BB962C8B-B14F-4D97-AF65-F5344CB8AC3E}">
        <p14:creationId xmlns:p14="http://schemas.microsoft.com/office/powerpoint/2010/main" val="67526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BEDA0-8D7E-4D82-9808-355143F22DC7}"/>
              </a:ext>
            </a:extLst>
          </p:cNvPr>
          <p:cNvSpPr>
            <a:spLocks noGrp="1"/>
          </p:cNvSpPr>
          <p:nvPr>
            <p:ph type="title"/>
          </p:nvPr>
        </p:nvSpPr>
        <p:spPr>
          <a:xfrm>
            <a:off x="838200" y="176214"/>
            <a:ext cx="10515600" cy="1481188"/>
          </a:xfrm>
        </p:spPr>
        <p:txBody>
          <a:bodyPr>
            <a:normAutofit/>
          </a:bodyPr>
          <a:lstStyle/>
          <a:p>
            <a:pPr algn="ctr"/>
            <a:r>
              <a:rPr lang="en-US" sz="4000"/>
              <a:t>Machine Learning / Data Science</a:t>
            </a:r>
          </a:p>
        </p:txBody>
      </p:sp>
      <p:sp>
        <p:nvSpPr>
          <p:cNvPr id="3" name="Content Placeholder 2">
            <a:extLst>
              <a:ext uri="{FF2B5EF4-FFF2-40B4-BE49-F238E27FC236}">
                <a16:creationId xmlns:a16="http://schemas.microsoft.com/office/drawing/2014/main" id="{54BB4C11-6085-4327-ABB2-69472155BB15}"/>
              </a:ext>
            </a:extLst>
          </p:cNvPr>
          <p:cNvSpPr>
            <a:spLocks noGrp="1"/>
          </p:cNvSpPr>
          <p:nvPr>
            <p:ph idx="1"/>
          </p:nvPr>
        </p:nvSpPr>
        <p:spPr>
          <a:xfrm>
            <a:off x="838200" y="1847128"/>
            <a:ext cx="3990968" cy="4272681"/>
          </a:xfrm>
        </p:spPr>
        <p:txBody>
          <a:bodyPr>
            <a:normAutofit/>
          </a:bodyPr>
          <a:lstStyle/>
          <a:p>
            <a:r>
              <a:rPr lang="en-US" sz="2000"/>
              <a:t>“Machine Learning” is the umbrella term used to describe mathematical ways for computers to “learn” how to solve problems by finding patterns in data that isn’t as explicit to the human eye.</a:t>
            </a:r>
          </a:p>
          <a:p>
            <a:r>
              <a:rPr lang="en-US" sz="2000"/>
              <a:t>“Data Science” has become an industry term for Machine Learning that also encapsulates data storage techniques, data visualizations, and other data-driven business solution techniques.</a:t>
            </a:r>
          </a:p>
        </p:txBody>
      </p:sp>
      <p:pic>
        <p:nvPicPr>
          <p:cNvPr id="1026" name="Picture 2" descr="Neural Networks – an Intuition - KDnuggets">
            <a:extLst>
              <a:ext uri="{FF2B5EF4-FFF2-40B4-BE49-F238E27FC236}">
                <a16:creationId xmlns:a16="http://schemas.microsoft.com/office/drawing/2014/main" id="{9FC48093-3455-467C-8A48-809D1F39BA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5" r="12669" b="2"/>
          <a:stretch/>
        </p:blipFill>
        <p:spPr bwMode="auto">
          <a:xfrm>
            <a:off x="5191128" y="1847129"/>
            <a:ext cx="6162670" cy="427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924D-E779-4536-886B-1D14CC283365}"/>
              </a:ext>
            </a:extLst>
          </p:cNvPr>
          <p:cNvSpPr>
            <a:spLocks noGrp="1"/>
          </p:cNvSpPr>
          <p:nvPr>
            <p:ph type="title"/>
          </p:nvPr>
        </p:nvSpPr>
        <p:spPr/>
        <p:txBody>
          <a:bodyPr/>
          <a:lstStyle/>
          <a:p>
            <a:r>
              <a:rPr lang="en-US" dirty="0"/>
              <a:t>Technical Debt in Data Science</a:t>
            </a:r>
          </a:p>
        </p:txBody>
      </p:sp>
      <p:sp>
        <p:nvSpPr>
          <p:cNvPr id="3" name="Content Placeholder 2">
            <a:extLst>
              <a:ext uri="{FF2B5EF4-FFF2-40B4-BE49-F238E27FC236}">
                <a16:creationId xmlns:a16="http://schemas.microsoft.com/office/drawing/2014/main" id="{031E7F98-1937-4D9A-8B35-3224E2D25DD4}"/>
              </a:ext>
            </a:extLst>
          </p:cNvPr>
          <p:cNvSpPr>
            <a:spLocks noGrp="1"/>
          </p:cNvSpPr>
          <p:nvPr>
            <p:ph idx="1"/>
          </p:nvPr>
        </p:nvSpPr>
        <p:spPr>
          <a:xfrm>
            <a:off x="838200" y="1825625"/>
            <a:ext cx="10436352" cy="3348541"/>
          </a:xfrm>
        </p:spPr>
        <p:txBody>
          <a:bodyPr/>
          <a:lstStyle/>
          <a:p>
            <a:r>
              <a:rPr lang="en-US" dirty="0"/>
              <a:t>The process of creating Data Science systems is very expensive time-wise, there are multiple steps involved in deploying models to be used by the public. </a:t>
            </a:r>
          </a:p>
          <a:p>
            <a:r>
              <a:rPr lang="en-US" dirty="0"/>
              <a:t>Machine Learning Software not only can incur the same Technical Debts from traditional software practices. Furthermore, because of the unique steps involved in their pipeline they also can contract new Data Science-specific Technical Debts. </a:t>
            </a:r>
          </a:p>
        </p:txBody>
      </p:sp>
      <p:pic>
        <p:nvPicPr>
          <p:cNvPr id="5" name="Picture 4">
            <a:extLst>
              <a:ext uri="{FF2B5EF4-FFF2-40B4-BE49-F238E27FC236}">
                <a16:creationId xmlns:a16="http://schemas.microsoft.com/office/drawing/2014/main" id="{4A442DDE-7670-45EB-BCB7-B141C217CBCD}"/>
              </a:ext>
            </a:extLst>
          </p:cNvPr>
          <p:cNvPicPr>
            <a:picLocks noChangeAspect="1"/>
          </p:cNvPicPr>
          <p:nvPr/>
        </p:nvPicPr>
        <p:blipFill>
          <a:blip r:embed="rId2"/>
          <a:stretch>
            <a:fillRect/>
          </a:stretch>
        </p:blipFill>
        <p:spPr>
          <a:xfrm>
            <a:off x="1094806" y="4920553"/>
            <a:ext cx="10002387" cy="1572322"/>
          </a:xfrm>
          <a:prstGeom prst="rect">
            <a:avLst/>
          </a:prstGeom>
        </p:spPr>
      </p:pic>
    </p:spTree>
    <p:extLst>
      <p:ext uri="{BB962C8B-B14F-4D97-AF65-F5344CB8AC3E}">
        <p14:creationId xmlns:p14="http://schemas.microsoft.com/office/powerpoint/2010/main" val="275975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F28A-1C91-4043-8D59-A8277B117CAF}"/>
              </a:ext>
            </a:extLst>
          </p:cNvPr>
          <p:cNvSpPr>
            <a:spLocks noGrp="1"/>
          </p:cNvSpPr>
          <p:nvPr>
            <p:ph type="title"/>
          </p:nvPr>
        </p:nvSpPr>
        <p:spPr/>
        <p:txBody>
          <a:bodyPr/>
          <a:lstStyle/>
          <a:p>
            <a:r>
              <a:rPr lang="en-US" dirty="0"/>
              <a:t>Example of DS-Specific Technical Debt</a:t>
            </a:r>
          </a:p>
        </p:txBody>
      </p:sp>
      <p:sp>
        <p:nvSpPr>
          <p:cNvPr id="3" name="Content Placeholder 2">
            <a:extLst>
              <a:ext uri="{FF2B5EF4-FFF2-40B4-BE49-F238E27FC236}">
                <a16:creationId xmlns:a16="http://schemas.microsoft.com/office/drawing/2014/main" id="{CBD16BFD-26BF-449F-86C0-8365FC07436E}"/>
              </a:ext>
            </a:extLst>
          </p:cNvPr>
          <p:cNvSpPr>
            <a:spLocks noGrp="1"/>
          </p:cNvSpPr>
          <p:nvPr>
            <p:ph idx="1"/>
          </p:nvPr>
        </p:nvSpPr>
        <p:spPr/>
        <p:txBody>
          <a:bodyPr/>
          <a:lstStyle/>
          <a:p>
            <a:r>
              <a:rPr lang="en-US" dirty="0"/>
              <a:t>Direct or Hidden Feedback Loops</a:t>
            </a:r>
          </a:p>
          <a:p>
            <a:pPr lvl="1"/>
            <a:r>
              <a:rPr lang="en-US" dirty="0"/>
              <a:t>The key feature of online ML systems is that they update their learning live.</a:t>
            </a:r>
          </a:p>
          <a:p>
            <a:pPr lvl="1"/>
            <a:r>
              <a:rPr lang="en-US" dirty="0"/>
              <a:t>However, a model’s influence on its own training can be costly.</a:t>
            </a:r>
          </a:p>
          <a:p>
            <a:pPr lvl="1"/>
            <a:r>
              <a:rPr lang="en-US" dirty="0"/>
              <a:t>Example:</a:t>
            </a:r>
          </a:p>
          <a:p>
            <a:pPr lvl="2"/>
            <a:r>
              <a:rPr lang="en-US" dirty="0"/>
              <a:t>Social Media trains a model to decide on what ads to give to differing audiences.</a:t>
            </a:r>
          </a:p>
          <a:p>
            <a:endParaRPr lang="en-US" dirty="0"/>
          </a:p>
          <a:p>
            <a:endParaRPr lang="en-US" dirty="0"/>
          </a:p>
        </p:txBody>
      </p:sp>
      <p:pic>
        <p:nvPicPr>
          <p:cNvPr id="2050" name="Picture 2" descr="Twitter icon: blue">
            <a:extLst>
              <a:ext uri="{FF2B5EF4-FFF2-40B4-BE49-F238E27FC236}">
                <a16:creationId xmlns:a16="http://schemas.microsoft.com/office/drawing/2014/main" id="{3CB29254-27E5-48AF-9E85-8A9A63AFE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618" y="4882896"/>
            <a:ext cx="1325137" cy="132513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Smart Phone with solid fill">
            <a:extLst>
              <a:ext uri="{FF2B5EF4-FFF2-40B4-BE49-F238E27FC236}">
                <a16:creationId xmlns:a16="http://schemas.microsoft.com/office/drawing/2014/main" id="{431E7041-150E-4266-99F1-69E8237A8E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4312" y="5021320"/>
            <a:ext cx="914400" cy="914400"/>
          </a:xfrm>
          <a:prstGeom prst="rect">
            <a:avLst/>
          </a:prstGeom>
        </p:spPr>
      </p:pic>
      <p:sp>
        <p:nvSpPr>
          <p:cNvPr id="8" name="Rectangle 7">
            <a:extLst>
              <a:ext uri="{FF2B5EF4-FFF2-40B4-BE49-F238E27FC236}">
                <a16:creationId xmlns:a16="http://schemas.microsoft.com/office/drawing/2014/main" id="{9DA508D0-E4F0-49B2-BA18-6FF4C961BF4B}"/>
              </a:ext>
            </a:extLst>
          </p:cNvPr>
          <p:cNvSpPr/>
          <p:nvPr/>
        </p:nvSpPr>
        <p:spPr>
          <a:xfrm>
            <a:off x="5360020" y="4479706"/>
            <a:ext cx="735980" cy="703572"/>
          </a:xfrm>
          <a:prstGeom prst="rect">
            <a:avLst/>
          </a:prstGeom>
          <a:solidFill>
            <a:schemeClr val="tx1">
              <a:lumMod val="65000"/>
              <a:lumOff val="35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B0F0"/>
                </a:solidFill>
              </a:rPr>
              <a:t>A</a:t>
            </a:r>
          </a:p>
        </p:txBody>
      </p:sp>
      <p:sp>
        <p:nvSpPr>
          <p:cNvPr id="10" name="Rectangle 9">
            <a:extLst>
              <a:ext uri="{FF2B5EF4-FFF2-40B4-BE49-F238E27FC236}">
                <a16:creationId xmlns:a16="http://schemas.microsoft.com/office/drawing/2014/main" id="{F2ABFB26-511F-4E6E-9BF5-E239188BA4CB}"/>
              </a:ext>
            </a:extLst>
          </p:cNvPr>
          <p:cNvSpPr/>
          <p:nvPr/>
        </p:nvSpPr>
        <p:spPr>
          <a:xfrm>
            <a:off x="5360020" y="5789303"/>
            <a:ext cx="735980" cy="703572"/>
          </a:xfrm>
          <a:prstGeom prst="rect">
            <a:avLst/>
          </a:prstGeom>
          <a:solidFill>
            <a:schemeClr val="tx1">
              <a:lumMod val="65000"/>
              <a:lumOff val="35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50"/>
                </a:solidFill>
              </a:rPr>
              <a:t>B</a:t>
            </a:r>
          </a:p>
        </p:txBody>
      </p:sp>
      <p:cxnSp>
        <p:nvCxnSpPr>
          <p:cNvPr id="11" name="Straight Arrow Connector 10">
            <a:extLst>
              <a:ext uri="{FF2B5EF4-FFF2-40B4-BE49-F238E27FC236}">
                <a16:creationId xmlns:a16="http://schemas.microsoft.com/office/drawing/2014/main" id="{11E956F1-B6A3-4A2E-B606-ED2023C9FABB}"/>
              </a:ext>
            </a:extLst>
          </p:cNvPr>
          <p:cNvCxnSpPr>
            <a:cxnSpLocks/>
          </p:cNvCxnSpPr>
          <p:nvPr/>
        </p:nvCxnSpPr>
        <p:spPr>
          <a:xfrm flipV="1">
            <a:off x="4539904" y="4882896"/>
            <a:ext cx="646714" cy="30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A2D43E-2765-441C-8E5B-922610A3D92E}"/>
              </a:ext>
            </a:extLst>
          </p:cNvPr>
          <p:cNvCxnSpPr>
            <a:cxnSpLocks/>
          </p:cNvCxnSpPr>
          <p:nvPr/>
        </p:nvCxnSpPr>
        <p:spPr>
          <a:xfrm>
            <a:off x="4456527" y="5789303"/>
            <a:ext cx="730091" cy="351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descr="User with solid fill">
            <a:extLst>
              <a:ext uri="{FF2B5EF4-FFF2-40B4-BE49-F238E27FC236}">
                <a16:creationId xmlns:a16="http://schemas.microsoft.com/office/drawing/2014/main" id="{427B9EE0-918D-4AE0-A66C-A71C4AA7B4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8522" y="5226689"/>
            <a:ext cx="914400" cy="914400"/>
          </a:xfrm>
          <a:prstGeom prst="rect">
            <a:avLst/>
          </a:prstGeom>
        </p:spPr>
      </p:pic>
      <p:cxnSp>
        <p:nvCxnSpPr>
          <p:cNvPr id="17" name="Straight Arrow Connector 16">
            <a:extLst>
              <a:ext uri="{FF2B5EF4-FFF2-40B4-BE49-F238E27FC236}">
                <a16:creationId xmlns:a16="http://schemas.microsoft.com/office/drawing/2014/main" id="{B27FDE43-CC47-4554-A712-88B4A601D144}"/>
              </a:ext>
            </a:extLst>
          </p:cNvPr>
          <p:cNvCxnSpPr>
            <a:cxnSpLocks/>
          </p:cNvCxnSpPr>
          <p:nvPr/>
        </p:nvCxnSpPr>
        <p:spPr>
          <a:xfrm flipV="1">
            <a:off x="6341810" y="5683889"/>
            <a:ext cx="1085088" cy="5978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CAAEBE8F-70CA-4492-AAEF-9539B0411AE8}"/>
              </a:ext>
            </a:extLst>
          </p:cNvPr>
          <p:cNvSpPr/>
          <p:nvPr/>
        </p:nvSpPr>
        <p:spPr>
          <a:xfrm>
            <a:off x="3651226" y="3936129"/>
            <a:ext cx="5321194" cy="1343597"/>
          </a:xfrm>
          <a:custGeom>
            <a:avLst/>
            <a:gdLst>
              <a:gd name="connsiteX0" fmla="*/ 4607776 w 5321194"/>
              <a:gd name="connsiteY0" fmla="*/ 1343597 h 1343597"/>
              <a:gd name="connsiteX1" fmla="*/ 5000968 w 5321194"/>
              <a:gd name="connsiteY1" fmla="*/ 328613 h 1343597"/>
              <a:gd name="connsiteX2" fmla="*/ 520408 w 5321194"/>
              <a:gd name="connsiteY2" fmla="*/ 17717 h 1343597"/>
              <a:gd name="connsiteX3" fmla="*/ 44920 w 5321194"/>
              <a:gd name="connsiteY3" fmla="*/ 767525 h 1343597"/>
            </a:gdLst>
            <a:ahLst/>
            <a:cxnLst>
              <a:cxn ang="0">
                <a:pos x="connsiteX0" y="connsiteY0"/>
              </a:cxn>
              <a:cxn ang="0">
                <a:pos x="connsiteX1" y="connsiteY1"/>
              </a:cxn>
              <a:cxn ang="0">
                <a:pos x="connsiteX2" y="connsiteY2"/>
              </a:cxn>
              <a:cxn ang="0">
                <a:pos x="connsiteX3" y="connsiteY3"/>
              </a:cxn>
            </a:cxnLst>
            <a:rect l="l" t="t" r="r" b="b"/>
            <a:pathLst>
              <a:path w="5321194" h="1343597">
                <a:moveTo>
                  <a:pt x="4607776" y="1343597"/>
                </a:moveTo>
                <a:cubicBezTo>
                  <a:pt x="5144986" y="946595"/>
                  <a:pt x="5682196" y="549593"/>
                  <a:pt x="5000968" y="328613"/>
                </a:cubicBezTo>
                <a:cubicBezTo>
                  <a:pt x="4319740" y="107633"/>
                  <a:pt x="1346416" y="-55435"/>
                  <a:pt x="520408" y="17717"/>
                </a:cubicBezTo>
                <a:cubicBezTo>
                  <a:pt x="-305600" y="90869"/>
                  <a:pt x="118072" y="639509"/>
                  <a:pt x="44920" y="767525"/>
                </a:cubicBezTo>
              </a:path>
            </a:pathLst>
          </a:cu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2DC7C311-3F90-4C20-B4F8-06E30119FFD6}"/>
              </a:ext>
            </a:extLst>
          </p:cNvPr>
          <p:cNvSpPr/>
          <p:nvPr/>
        </p:nvSpPr>
        <p:spPr>
          <a:xfrm rot="20300438" flipV="1">
            <a:off x="3619526" y="4607976"/>
            <a:ext cx="293338" cy="384553"/>
          </a:xfrm>
          <a:prstGeom prst="triangle">
            <a:avLst>
              <a:gd name="adj" fmla="val 4934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31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C600-FF14-4F98-9F84-6025DD331D51}"/>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47BD87DA-F5ED-4504-9117-2B0537131BAC}"/>
              </a:ext>
            </a:extLst>
          </p:cNvPr>
          <p:cNvSpPr>
            <a:spLocks noGrp="1"/>
          </p:cNvSpPr>
          <p:nvPr>
            <p:ph idx="1"/>
          </p:nvPr>
        </p:nvSpPr>
        <p:spPr>
          <a:xfrm>
            <a:off x="838200" y="1825625"/>
            <a:ext cx="10515600" cy="3148711"/>
          </a:xfrm>
        </p:spPr>
        <p:txBody>
          <a:bodyPr/>
          <a:lstStyle/>
          <a:p>
            <a:r>
              <a:rPr lang="en-US" dirty="0"/>
              <a:t>D. Sculley </a:t>
            </a:r>
            <a:r>
              <a:rPr lang="en-US" i="1" dirty="0"/>
              <a:t>et al. </a:t>
            </a:r>
            <a:r>
              <a:rPr lang="en-US" dirty="0"/>
              <a:t>presented work revealing that there are new debt types exclusive to Data Science software.</a:t>
            </a:r>
          </a:p>
          <a:p>
            <a:r>
              <a:rPr lang="en-US" dirty="0"/>
              <a:t>Tang </a:t>
            </a:r>
            <a:r>
              <a:rPr lang="en-US" i="1" dirty="0"/>
              <a:t>et al.</a:t>
            </a:r>
            <a:r>
              <a:rPr lang="en-US" dirty="0"/>
              <a:t> will be presenting an empirical study on Machine Learning refactorings and the new Machine Learning-specific debt types that are revealed from these in the upcoming ICSE ‘21.</a:t>
            </a:r>
          </a:p>
          <a:p>
            <a:r>
              <a:rPr lang="en-US" dirty="0"/>
              <a:t>Huang </a:t>
            </a:r>
            <a:r>
              <a:rPr lang="en-US" i="1" dirty="0"/>
              <a:t>et al. </a:t>
            </a:r>
            <a:r>
              <a:rPr lang="en-US" dirty="0"/>
              <a:t>has created a Machine Learning model that is able to detect normal Technical Debts from source code comments.</a:t>
            </a:r>
          </a:p>
          <a:p>
            <a:endParaRPr lang="en-US" dirty="0"/>
          </a:p>
        </p:txBody>
      </p:sp>
    </p:spTree>
    <p:extLst>
      <p:ext uri="{BB962C8B-B14F-4D97-AF65-F5344CB8AC3E}">
        <p14:creationId xmlns:p14="http://schemas.microsoft.com/office/powerpoint/2010/main" val="267807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1104</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 Tool to Extract Accumulated Technical Debt in Data Science Software</vt:lpstr>
      <vt:lpstr>Background</vt:lpstr>
      <vt:lpstr>Background</vt:lpstr>
      <vt:lpstr>FizzBuzz Implementations</vt:lpstr>
      <vt:lpstr>Technical Debt Resolutions</vt:lpstr>
      <vt:lpstr>Machine Learning / Data Science</vt:lpstr>
      <vt:lpstr>Technical Debt in Data Science</vt:lpstr>
      <vt:lpstr>Example of DS-Specific Technical Debt</vt:lpstr>
      <vt:lpstr>Related Works</vt:lpstr>
      <vt:lpstr>Project Goal</vt:lpstr>
      <vt:lpstr>Process</vt:lpstr>
      <vt:lpstr>Process</vt:lpstr>
      <vt:lpstr>Process</vt:lpstr>
      <vt:lpstr>Process</vt:lpstr>
      <vt:lpstr>Process</vt:lpstr>
      <vt:lpstr>Process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Tool to Extract Accumulated Technical Debt in Data Science Software</dc:title>
  <dc:creator>Obrien, David [COM S]</dc:creator>
  <cp:lastModifiedBy>Obrien, David [COM S]</cp:lastModifiedBy>
  <cp:revision>18</cp:revision>
  <dcterms:created xsi:type="dcterms:W3CDTF">2021-04-29T20:27:08Z</dcterms:created>
  <dcterms:modified xsi:type="dcterms:W3CDTF">2021-05-06T05:41:17Z</dcterms:modified>
</cp:coreProperties>
</file>