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65" r:id="rId4"/>
    <p:sldId id="261" r:id="rId5"/>
    <p:sldId id="258" r:id="rId6"/>
    <p:sldId id="262" r:id="rId7"/>
    <p:sldId id="263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7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6.png"/><Relationship Id="rId7" Type="http://schemas.openxmlformats.org/officeDocument/2006/relationships/image" Target="../media/image3.svg"/><Relationship Id="rId6" Type="http://schemas.openxmlformats.org/officeDocument/2006/relationships/image" Target="../media/image5.png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5.svg"/><Relationship Id="rId10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svg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svg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python"/>
          <p:cNvPicPr>
            <a:picLocks noChangeAspect="true"/>
          </p:cNvPicPr>
          <p:nvPr/>
        </p:nvPicPr>
        <p:blipFill>
          <a:blip r:embed="rId1">
            <a:lum bright="-66000" contrast="-30000"/>
          </a:blip>
          <a:stretch>
            <a:fillRect/>
          </a:stretch>
        </p:blipFill>
        <p:spPr>
          <a:xfrm>
            <a:off x="-11430" y="-20320"/>
            <a:ext cx="12247245" cy="68535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2115185"/>
            <a:ext cx="9144000" cy="1148715"/>
          </a:xfrm>
        </p:spPr>
        <p:txBody>
          <a:bodyPr>
            <a:normAutofit fontScale="90000"/>
          </a:bodyPr>
          <a:p>
            <a:r>
              <a:rPr lang="es-ES_tradnl" altLang="en-US">
                <a:solidFill>
                  <a:schemeClr val="bg1"/>
                </a:solidFill>
              </a:rPr>
              <a:t>Taller virtual de Python</a:t>
            </a:r>
            <a:br>
              <a:rPr lang="es-ES_tradnl" altLang="en-US">
                <a:solidFill>
                  <a:schemeClr val="bg1"/>
                </a:solidFill>
              </a:rPr>
            </a:br>
            <a:r>
              <a:rPr lang="es-ES_tradnl" altLang="en-US">
                <a:solidFill>
                  <a:schemeClr val="bg1"/>
                </a:solidFill>
              </a:rPr>
              <a:t>Desde lo basico hasta lo avanzado</a:t>
            </a:r>
            <a:endParaRPr lang="es-ES_tradnl" altLang="en-US">
              <a:solidFill>
                <a:schemeClr val="bg1"/>
              </a:solidFill>
            </a:endParaRPr>
          </a:p>
        </p:txBody>
      </p:sp>
      <p:pic>
        <p:nvPicPr>
          <p:cNvPr id="3" name="Picture 2" descr="2"/>
          <p:cNvPicPr>
            <a:picLocks noChangeAspect="true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7575" y="3263900"/>
            <a:ext cx="2769870" cy="2769870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python"/>
          <p:cNvPicPr>
            <a:picLocks noChangeAspect="true"/>
          </p:cNvPicPr>
          <p:nvPr/>
        </p:nvPicPr>
        <p:blipFill>
          <a:blip r:embed="rId1">
            <a:lum bright="-60000" contrast="-30000"/>
          </a:blip>
          <a:stretch>
            <a:fillRect/>
          </a:stretch>
        </p:blipFill>
        <p:spPr>
          <a:xfrm>
            <a:off x="-11430" y="-20320"/>
            <a:ext cx="12247245" cy="68535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802640"/>
            <a:ext cx="9144000" cy="1148715"/>
          </a:xfrm>
        </p:spPr>
        <p:txBody>
          <a:bodyPr>
            <a:normAutofit fontScale="90000"/>
          </a:bodyPr>
          <a:p>
            <a:r>
              <a:rPr lang="es-ES_tradnl" altLang="en-US">
                <a:solidFill>
                  <a:schemeClr val="bg1"/>
                </a:solidFill>
              </a:rPr>
              <a:t>¿Quien soy?</a:t>
            </a:r>
            <a:endParaRPr lang="es-ES_tradnl" altLang="en-US">
              <a:solidFill>
                <a:schemeClr val="bg1"/>
              </a:solidFill>
            </a:endParaRPr>
          </a:p>
        </p:txBody>
      </p:sp>
      <p:pic>
        <p:nvPicPr>
          <p:cNvPr id="5" name="Picture 4" descr="emilio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15" y="2312035"/>
            <a:ext cx="2790825" cy="348869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100000"/>
              </a:schemeClr>
            </a:glow>
            <a:innerShdw blurRad="114300">
              <a:prstClr val="black"/>
            </a:innerShdw>
            <a:reflection endPos="0" dist="50800" dir="5400000" sy="-100000" algn="bl" rotWithShape="0"/>
            <a:softEdge rad="152400"/>
          </a:effectLst>
          <a:scene3d>
            <a:camera prst="orthographicFront"/>
            <a:lightRig rig="threePt" dir="t">
              <a:rot lat="0" lon="0" rev="0"/>
            </a:lightRig>
          </a:scene3d>
          <a:sp3d/>
        </p:spPr>
      </p:pic>
      <p:sp>
        <p:nvSpPr>
          <p:cNvPr id="3" name="Text Box 2"/>
          <p:cNvSpPr txBox="true"/>
          <p:nvPr/>
        </p:nvSpPr>
        <p:spPr>
          <a:xfrm>
            <a:off x="4274820" y="2312035"/>
            <a:ext cx="50692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800">
                <a:solidFill>
                  <a:schemeClr val="bg1"/>
                </a:solidFill>
              </a:rPr>
              <a:t>Emilio Rafael salas Viveros</a:t>
            </a:r>
            <a:endParaRPr lang="es-ES_tradnl" altLang="en-US" sz="280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4274820" y="3145155"/>
            <a:ext cx="5362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800">
                <a:solidFill>
                  <a:schemeClr val="bg1"/>
                </a:solidFill>
              </a:rPr>
              <a:t>Desarrollador web</a:t>
            </a:r>
            <a:endParaRPr lang="es-ES_tradnl" altLang="en-US" sz="280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4274820" y="3667125"/>
            <a:ext cx="5362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800">
                <a:solidFill>
                  <a:schemeClr val="bg1"/>
                </a:solidFill>
              </a:rPr>
              <a:t>Cientifico de datos</a:t>
            </a:r>
            <a:endParaRPr lang="es-ES_tradnl" altLang="en-US" sz="2800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4274820" y="4189095"/>
            <a:ext cx="5362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800">
                <a:solidFill>
                  <a:schemeClr val="bg1"/>
                </a:solidFill>
              </a:rPr>
              <a:t>Maestro online</a:t>
            </a:r>
            <a:endParaRPr lang="es-ES_tradnl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python"/>
          <p:cNvPicPr>
            <a:picLocks noChangeAspect="true"/>
          </p:cNvPicPr>
          <p:nvPr/>
        </p:nvPicPr>
        <p:blipFill>
          <a:blip r:embed="rId1">
            <a:lum bright="-60000" contrast="-30000"/>
          </a:blip>
          <a:stretch>
            <a:fillRect/>
          </a:stretch>
        </p:blipFill>
        <p:spPr>
          <a:xfrm>
            <a:off x="-27305" y="-20320"/>
            <a:ext cx="12247245" cy="6853555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40510" y="-20320"/>
            <a:ext cx="9144000" cy="2155190"/>
          </a:xfrm>
        </p:spPr>
        <p:txBody>
          <a:bodyPr>
            <a:normAutofit fontScale="90000"/>
          </a:bodyPr>
          <a:p>
            <a:r>
              <a:rPr lang="es-ES_tradnl" altLang="en-US">
                <a:solidFill>
                  <a:schemeClr val="bg1"/>
                </a:solidFill>
              </a:rPr>
              <a:t>¿Que aprenderás en este taller?</a:t>
            </a:r>
            <a:endParaRPr lang="es-ES_tradnl" altLang="en-US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7285990" y="2785110"/>
            <a:ext cx="3985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3600">
                <a:solidFill>
                  <a:schemeClr val="bg1"/>
                </a:solidFill>
              </a:rPr>
              <a:t>Tkinter</a:t>
            </a:r>
            <a:endParaRPr lang="es-ES_tradnl" altLang="en-US" sz="3600">
              <a:solidFill>
                <a:schemeClr val="bg1"/>
              </a:solidFill>
            </a:endParaRPr>
          </a:p>
        </p:txBody>
      </p:sp>
      <p:pic>
        <p:nvPicPr>
          <p:cNvPr id="8" name="Picture 7" descr="1"/>
          <p:cNvPicPr>
            <a:picLocks noChangeAspect="true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895" y="2695575"/>
            <a:ext cx="709295" cy="709295"/>
          </a:xfrm>
          <a:prstGeom prst="rect">
            <a:avLst/>
          </a:prstGeom>
        </p:spPr>
      </p:pic>
      <p:sp>
        <p:nvSpPr>
          <p:cNvPr id="9" name="Text Box 8"/>
          <p:cNvSpPr txBox="true"/>
          <p:nvPr/>
        </p:nvSpPr>
        <p:spPr>
          <a:xfrm>
            <a:off x="1692910" y="2785110"/>
            <a:ext cx="3587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3600">
                <a:solidFill>
                  <a:schemeClr val="bg1"/>
                </a:solidFill>
                <a:sym typeface="+mn-ea"/>
              </a:rPr>
              <a:t>Programación</a:t>
            </a:r>
            <a:endParaRPr lang="es-ES_tradnl" alt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1692910" y="3404870"/>
            <a:ext cx="2667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3600">
                <a:solidFill>
                  <a:schemeClr val="bg1"/>
                </a:solidFill>
                <a:sym typeface="+mn-ea"/>
              </a:rPr>
              <a:t>Python</a:t>
            </a:r>
            <a:endParaRPr lang="es-ES_tradnl" altLang="en-US" sz="3600"/>
          </a:p>
        </p:txBody>
      </p:sp>
      <p:sp>
        <p:nvSpPr>
          <p:cNvPr id="11" name="Text Box 10"/>
          <p:cNvSpPr txBox="true"/>
          <p:nvPr/>
        </p:nvSpPr>
        <p:spPr>
          <a:xfrm>
            <a:off x="1692910" y="3992880"/>
            <a:ext cx="2667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3600">
                <a:solidFill>
                  <a:schemeClr val="bg1"/>
                </a:solidFill>
                <a:sym typeface="+mn-ea"/>
              </a:rPr>
              <a:t>POO</a:t>
            </a:r>
            <a:endParaRPr lang="es-ES_tradnl" alt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1692910" y="4497705"/>
            <a:ext cx="38411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3600">
                <a:solidFill>
                  <a:schemeClr val="bg1"/>
                </a:solidFill>
                <a:sym typeface="+mn-ea"/>
              </a:rPr>
              <a:t>Bases de Datos SQL</a:t>
            </a:r>
            <a:endParaRPr lang="es-ES_tradnl" altLang="en-US" sz="36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5" name="Picture 14" descr="2"/>
          <p:cNvPicPr>
            <a:picLocks noChangeAspect="true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3605" y="3404870"/>
            <a:ext cx="615950" cy="523875"/>
          </a:xfrm>
          <a:prstGeom prst="rect">
            <a:avLst/>
          </a:prstGeom>
        </p:spPr>
      </p:pic>
      <p:pic>
        <p:nvPicPr>
          <p:cNvPr id="16" name="Picture 15" descr="3"/>
          <p:cNvPicPr>
            <a:picLocks noChangeAspect="true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3605" y="3993515"/>
            <a:ext cx="636905" cy="504190"/>
          </a:xfrm>
          <a:prstGeom prst="rect">
            <a:avLst/>
          </a:prstGeom>
        </p:spPr>
      </p:pic>
      <p:pic>
        <p:nvPicPr>
          <p:cNvPr id="17" name="Picture 16" descr="4"/>
          <p:cNvPicPr>
            <a:picLocks noChangeAspect="true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3605" y="4774565"/>
            <a:ext cx="650240" cy="645160"/>
          </a:xfrm>
          <a:prstGeom prst="rect">
            <a:avLst/>
          </a:prstGeom>
        </p:spPr>
      </p:pic>
      <p:pic>
        <p:nvPicPr>
          <p:cNvPr id="18" name="Picture 17" descr="5"/>
          <p:cNvPicPr>
            <a:picLocks noChangeAspect="true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64935" y="2697480"/>
            <a:ext cx="821055" cy="821055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python"/>
          <p:cNvPicPr>
            <a:picLocks noChangeAspect="true"/>
          </p:cNvPicPr>
          <p:nvPr/>
        </p:nvPicPr>
        <p:blipFill>
          <a:blip r:embed="rId1">
            <a:lum bright="-60000" contrast="-30000"/>
          </a:blip>
          <a:stretch>
            <a:fillRect/>
          </a:stretch>
        </p:blipFill>
        <p:spPr>
          <a:xfrm>
            <a:off x="-27940" y="-20320"/>
            <a:ext cx="12247245" cy="6853555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351280" y="-20063"/>
            <a:ext cx="9144000" cy="2187001"/>
          </a:xfrm>
        </p:spPr>
        <p:txBody>
          <a:bodyPr>
            <a:normAutofit fontScale="90000"/>
          </a:bodyPr>
          <a:p>
            <a:r>
              <a:rPr lang="es-ES_tradnl" altLang="en-US">
                <a:solidFill>
                  <a:schemeClr val="bg1"/>
                </a:solidFill>
              </a:rPr>
              <a:t>¿Como aprenderemos en este taller? </a:t>
            </a:r>
            <a:endParaRPr lang="es-ES_tradnl" altLang="en-US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2446655" y="2851150"/>
            <a:ext cx="5569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400" b="1">
                <a:solidFill>
                  <a:schemeClr val="bg1"/>
                </a:solidFill>
              </a:rPr>
              <a:t>100% </a:t>
            </a:r>
            <a:r>
              <a:rPr lang="es-ES_tradnl" altLang="en-US" sz="2400">
                <a:solidFill>
                  <a:schemeClr val="bg1"/>
                </a:solidFill>
              </a:rPr>
              <a:t> Práctico y paso a paso</a:t>
            </a:r>
            <a:endParaRPr lang="es-ES_tradnl" altLang="en-US" sz="240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2446655" y="2390775"/>
            <a:ext cx="8480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s-ES_tradnl" altLang="en-US" sz="2400" b="1">
                <a:solidFill>
                  <a:schemeClr val="bg1"/>
                </a:solidFill>
              </a:rPr>
              <a:t>EJERCICIOS </a:t>
            </a:r>
            <a:r>
              <a:rPr lang="es-ES_tradnl" altLang="en-US" sz="2400">
                <a:solidFill>
                  <a:schemeClr val="bg1"/>
                </a:solidFill>
              </a:rPr>
              <a:t>semanales para reforzar lo aprendido</a:t>
            </a:r>
            <a:endParaRPr lang="es-ES_tradnl" altLang="en-US" sz="240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2446655" y="3311525"/>
            <a:ext cx="5569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400" b="1">
                <a:solidFill>
                  <a:schemeClr val="bg1"/>
                </a:solidFill>
                <a:sym typeface="+mn-ea"/>
              </a:rPr>
              <a:t>ORDEN </a:t>
            </a:r>
            <a:r>
              <a:rPr lang="es-ES_tradnl" altLang="en-US" sz="2400">
                <a:solidFill>
                  <a:schemeClr val="bg1"/>
                </a:solidFill>
                <a:sym typeface="+mn-ea"/>
              </a:rPr>
              <a:t>lógico y progresivo</a:t>
            </a:r>
            <a:endParaRPr lang="es-ES_tradnl" altLang="en-US" sz="2400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2446655" y="3771900"/>
            <a:ext cx="63982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400" b="1">
                <a:solidFill>
                  <a:schemeClr val="bg1"/>
                </a:solidFill>
                <a:sym typeface="+mn-ea"/>
              </a:rPr>
              <a:t>SOPORTE </a:t>
            </a:r>
            <a:r>
              <a:rPr lang="es-ES_tradnl" altLang="en-US" sz="2400">
                <a:solidFill>
                  <a:schemeClr val="bg1"/>
                </a:solidFill>
                <a:sym typeface="+mn-ea"/>
              </a:rPr>
              <a:t>y ayuda a lo estudiantes</a:t>
            </a:r>
            <a:endParaRPr lang="es-ES_tradnl" altLang="en-US" sz="2400">
              <a:solidFill>
                <a:schemeClr val="bg1"/>
              </a:solidFill>
            </a:endParaRPr>
          </a:p>
          <a:p>
            <a:endParaRPr lang="es-ES_tradnl" altLang="en-US" sz="2400">
              <a:solidFill>
                <a:schemeClr val="bg1"/>
              </a:solidFill>
            </a:endParaRPr>
          </a:p>
        </p:txBody>
      </p:sp>
      <p:pic>
        <p:nvPicPr>
          <p:cNvPr id="10" name="Picture 9" descr="6"/>
          <p:cNvPicPr>
            <a:picLocks noChangeAspect="true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5810" y="2402840"/>
            <a:ext cx="410845" cy="436245"/>
          </a:xfrm>
          <a:prstGeom prst="rect">
            <a:avLst/>
          </a:prstGeom>
        </p:spPr>
      </p:pic>
      <p:pic>
        <p:nvPicPr>
          <p:cNvPr id="11" name="Picture 10" descr="6"/>
          <p:cNvPicPr>
            <a:picLocks noChangeAspect="true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5810" y="3336290"/>
            <a:ext cx="410845" cy="410845"/>
          </a:xfrm>
          <a:prstGeom prst="rect">
            <a:avLst/>
          </a:prstGeom>
        </p:spPr>
      </p:pic>
      <p:pic>
        <p:nvPicPr>
          <p:cNvPr id="12" name="Picture 11" descr="6"/>
          <p:cNvPicPr>
            <a:picLocks noChangeAspect="true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5810" y="3796665"/>
            <a:ext cx="410845" cy="410845"/>
          </a:xfrm>
          <a:prstGeom prst="rect">
            <a:avLst/>
          </a:prstGeom>
        </p:spPr>
      </p:pic>
      <p:pic>
        <p:nvPicPr>
          <p:cNvPr id="14" name="Picture 13" descr="6"/>
          <p:cNvPicPr>
            <a:picLocks noChangeAspect="true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5810" y="2875915"/>
            <a:ext cx="410845" cy="410845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python"/>
          <p:cNvPicPr>
            <a:picLocks noChangeAspect="true"/>
          </p:cNvPicPr>
          <p:nvPr/>
        </p:nvPicPr>
        <p:blipFill>
          <a:blip r:embed="rId1">
            <a:lum bright="-60000" contrast="-36000"/>
          </a:blip>
          <a:stretch>
            <a:fillRect/>
          </a:stretch>
        </p:blipFill>
        <p:spPr>
          <a:xfrm>
            <a:off x="-27305" y="1905"/>
            <a:ext cx="12247245" cy="6853555"/>
          </a:xfrm>
          <a:prstGeom prst="rect">
            <a:avLst/>
          </a:prstGeom>
        </p:spPr>
      </p:pic>
      <p:sp>
        <p:nvSpPr>
          <p:cNvPr id="5" name="Text Box 4"/>
          <p:cNvSpPr txBox="true"/>
          <p:nvPr/>
        </p:nvSpPr>
        <p:spPr>
          <a:xfrm>
            <a:off x="2446655" y="2851150"/>
            <a:ext cx="5569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400">
                <a:solidFill>
                  <a:schemeClr val="bg1"/>
                </a:solidFill>
              </a:rPr>
              <a:t>El precio es muy economico</a:t>
            </a:r>
            <a:endParaRPr lang="es-ES_tradnl" altLang="en-US" sz="240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2446655" y="2390775"/>
            <a:ext cx="8480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s-ES_tradnl" altLang="en-US" sz="2400">
                <a:solidFill>
                  <a:schemeClr val="bg1"/>
                </a:solidFill>
              </a:rPr>
              <a:t>Yo necesitaba este curso</a:t>
            </a:r>
            <a:endParaRPr lang="es-ES_tradnl" altLang="en-US" sz="240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2446655" y="3311525"/>
            <a:ext cx="5569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400">
                <a:solidFill>
                  <a:schemeClr val="bg1"/>
                </a:solidFill>
              </a:rPr>
              <a:t>Tecnologia moderna y demanda</a:t>
            </a:r>
            <a:endParaRPr lang="es-ES_tradnl" altLang="en-US" sz="2400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2446655" y="3771900"/>
            <a:ext cx="5569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400">
                <a:solidFill>
                  <a:schemeClr val="bg1"/>
                </a:solidFill>
              </a:rPr>
              <a:t>Súper completo</a:t>
            </a:r>
            <a:endParaRPr lang="es-ES_tradnl" altLang="en-US" sz="2400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2446655" y="4232275"/>
            <a:ext cx="6998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400">
                <a:solidFill>
                  <a:schemeClr val="bg1"/>
                </a:solidFill>
              </a:rPr>
              <a:t>El curso es unico en base en mi experiencia</a:t>
            </a:r>
            <a:endParaRPr lang="es-ES_tradnl" altLang="en-US" sz="2400">
              <a:solidFill>
                <a:schemeClr val="bg1"/>
              </a:solidFill>
            </a:endParaRPr>
          </a:p>
        </p:txBody>
      </p:sp>
      <p:pic>
        <p:nvPicPr>
          <p:cNvPr id="10" name="Picture 9" descr="6"/>
          <p:cNvPicPr>
            <a:picLocks noChangeAspect="true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5810" y="2402840"/>
            <a:ext cx="410845" cy="436245"/>
          </a:xfrm>
          <a:prstGeom prst="rect">
            <a:avLst/>
          </a:prstGeom>
        </p:spPr>
      </p:pic>
      <p:pic>
        <p:nvPicPr>
          <p:cNvPr id="11" name="Picture 10" descr="6"/>
          <p:cNvPicPr>
            <a:picLocks noChangeAspect="true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5810" y="3336290"/>
            <a:ext cx="410845" cy="410845"/>
          </a:xfrm>
          <a:prstGeom prst="rect">
            <a:avLst/>
          </a:prstGeom>
        </p:spPr>
      </p:pic>
      <p:pic>
        <p:nvPicPr>
          <p:cNvPr id="12" name="Picture 11" descr="6"/>
          <p:cNvPicPr>
            <a:picLocks noChangeAspect="true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5810" y="3796665"/>
            <a:ext cx="410845" cy="410845"/>
          </a:xfrm>
          <a:prstGeom prst="rect">
            <a:avLst/>
          </a:prstGeom>
        </p:spPr>
      </p:pic>
      <p:pic>
        <p:nvPicPr>
          <p:cNvPr id="13" name="Picture 12" descr="6"/>
          <p:cNvPicPr>
            <a:picLocks noChangeAspect="true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5810" y="4257040"/>
            <a:ext cx="410845" cy="410845"/>
          </a:xfrm>
          <a:prstGeom prst="rect">
            <a:avLst/>
          </a:prstGeom>
        </p:spPr>
      </p:pic>
      <p:pic>
        <p:nvPicPr>
          <p:cNvPr id="14" name="Picture 13" descr="6"/>
          <p:cNvPicPr>
            <a:picLocks noChangeAspect="true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5810" y="2875915"/>
            <a:ext cx="410845" cy="410845"/>
          </a:xfrm>
          <a:prstGeom prst="rect">
            <a:avLst/>
          </a:prstGeom>
        </p:spPr>
      </p:pic>
      <p:sp>
        <p:nvSpPr>
          <p:cNvPr id="3" name="Text Box 2"/>
          <p:cNvSpPr txBox="true"/>
          <p:nvPr/>
        </p:nvSpPr>
        <p:spPr>
          <a:xfrm>
            <a:off x="2446655" y="4667885"/>
            <a:ext cx="6998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400">
                <a:solidFill>
                  <a:schemeClr val="bg1"/>
                </a:solidFill>
              </a:rPr>
              <a:t>Multiplicará tus oportunidades</a:t>
            </a:r>
            <a:endParaRPr lang="es-ES_tradnl" altLang="en-US" sz="2400">
              <a:solidFill>
                <a:schemeClr val="bg1"/>
              </a:solidFill>
            </a:endParaRPr>
          </a:p>
        </p:txBody>
      </p:sp>
      <p:pic>
        <p:nvPicPr>
          <p:cNvPr id="15" name="Picture 14" descr="6"/>
          <p:cNvPicPr>
            <a:picLocks noChangeAspect="true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5810" y="4692650"/>
            <a:ext cx="410845" cy="410845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  <p:bldP spid="8" grpId="0"/>
      <p:bldP spid="9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python"/>
          <p:cNvPicPr>
            <a:picLocks noChangeAspect="true"/>
          </p:cNvPicPr>
          <p:nvPr/>
        </p:nvPicPr>
        <p:blipFill>
          <a:blip r:embed="rId1">
            <a:lum bright="-60000" contrast="-30000"/>
          </a:blip>
          <a:stretch>
            <a:fillRect/>
          </a:stretch>
        </p:blipFill>
        <p:spPr>
          <a:xfrm>
            <a:off x="-11430" y="-20320"/>
            <a:ext cx="12247245" cy="68535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 Box 4"/>
          <p:cNvSpPr txBox="true"/>
          <p:nvPr/>
        </p:nvSpPr>
        <p:spPr>
          <a:xfrm>
            <a:off x="1242695" y="1334770"/>
            <a:ext cx="2800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bg1"/>
                </a:solidFill>
              </a:rPr>
              <a:t>1.Primeros pasos</a:t>
            </a:r>
            <a:endParaRPr lang="es-ES_tradnl" altLang="en-US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1242695" y="1703070"/>
            <a:ext cx="3596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bg1"/>
                </a:solidFill>
              </a:rPr>
              <a:t>2.Introducción informal</a:t>
            </a:r>
            <a:endParaRPr lang="es-ES_tradnl" altLang="en-US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1242695" y="2071370"/>
            <a:ext cx="346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bg1"/>
                </a:solidFill>
              </a:rPr>
              <a:t>3.Operadores y expresiones</a:t>
            </a:r>
            <a:endParaRPr lang="es-ES_tradnl" altLang="en-US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242695" y="2439670"/>
            <a:ext cx="346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bg1"/>
                </a:solidFill>
              </a:rPr>
              <a:t>4.Controlando el flujo</a:t>
            </a:r>
            <a:endParaRPr lang="es-ES_tradnl" altLang="en-US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1242695" y="2807970"/>
            <a:ext cx="3239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bg1"/>
                </a:solidFill>
              </a:rPr>
              <a:t>5.Colecciones de datos</a:t>
            </a:r>
            <a:endParaRPr lang="es-ES_tradnl" altLang="en-US">
              <a:solidFill>
                <a:schemeClr val="bg1"/>
              </a:solidFill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1242695" y="4718050"/>
            <a:ext cx="4435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bg1"/>
                </a:solidFill>
              </a:rPr>
              <a:t>10.Herencia en la Programación Orientada a Objetos</a:t>
            </a:r>
            <a:endParaRPr lang="es-ES_tradnl" altLang="en-US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1242695" y="4349750"/>
            <a:ext cx="4435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bg1"/>
                </a:solidFill>
              </a:rPr>
              <a:t>9.Programación Orientada a Objetos</a:t>
            </a:r>
            <a:endParaRPr lang="es-ES_tradnl" altLang="en-US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1242695" y="3244850"/>
            <a:ext cx="3682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bg1"/>
                </a:solidFill>
              </a:rPr>
              <a:t>6.Entradas y salidas de datos</a:t>
            </a:r>
            <a:endParaRPr lang="es-ES_tradnl" altLang="en-US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true"/>
          <p:nvPr/>
        </p:nvSpPr>
        <p:spPr>
          <a:xfrm>
            <a:off x="1242695" y="3613150"/>
            <a:ext cx="3596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bg1"/>
                </a:solidFill>
              </a:rPr>
              <a:t>7.Programación de funciones</a:t>
            </a:r>
            <a:endParaRPr lang="es-ES_tradnl" altLang="en-US">
              <a:solidFill>
                <a:schemeClr val="bg1"/>
              </a:solidFill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1242695" y="3981450"/>
            <a:ext cx="346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bg1"/>
                </a:solidFill>
              </a:rPr>
              <a:t>8.Errores y excepciones</a:t>
            </a:r>
            <a:endParaRPr lang="es-ES_tradnl" altLang="en-US">
              <a:solidFill>
                <a:schemeClr val="bg1"/>
              </a:solidFill>
            </a:endParaRPr>
          </a:p>
        </p:txBody>
      </p:sp>
      <p:sp>
        <p:nvSpPr>
          <p:cNvPr id="15" name="Text Box 14"/>
          <p:cNvSpPr txBox="true"/>
          <p:nvPr/>
        </p:nvSpPr>
        <p:spPr>
          <a:xfrm>
            <a:off x="6507480" y="1334770"/>
            <a:ext cx="4272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bg1"/>
                </a:solidFill>
              </a:rPr>
              <a:t>11.Métodos de las colecciones</a:t>
            </a:r>
            <a:endParaRPr lang="es-ES_tradnl" altLang="en-US">
              <a:solidFill>
                <a:schemeClr val="bg1"/>
              </a:solidFill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6507480" y="1703070"/>
            <a:ext cx="3059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bg1"/>
                </a:solidFill>
              </a:rPr>
              <a:t>12.Módulos y paquetes</a:t>
            </a:r>
            <a:endParaRPr lang="es-ES_tradnl" altLang="en-US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true"/>
          <p:nvPr/>
        </p:nvSpPr>
        <p:spPr>
          <a:xfrm>
            <a:off x="6507480" y="2439670"/>
            <a:ext cx="4507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bg1"/>
                </a:solidFill>
              </a:rPr>
              <a:t>14.Interfaces gráficas con Tkinter</a:t>
            </a:r>
            <a:endParaRPr lang="es-ES_tradnl" altLang="en-US">
              <a:solidFill>
                <a:schemeClr val="bg1"/>
              </a:solidFill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6507480" y="2071370"/>
            <a:ext cx="3058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bg1"/>
                </a:solidFill>
              </a:rPr>
              <a:t>13.Manejo de ficheros</a:t>
            </a:r>
            <a:endParaRPr lang="es-ES_tradnl" altLang="en-US">
              <a:solidFill>
                <a:schemeClr val="bg1"/>
              </a:solidFill>
            </a:endParaRPr>
          </a:p>
        </p:txBody>
      </p:sp>
      <p:sp>
        <p:nvSpPr>
          <p:cNvPr id="19" name="Text Box 18"/>
          <p:cNvSpPr txBox="true"/>
          <p:nvPr/>
        </p:nvSpPr>
        <p:spPr>
          <a:xfrm>
            <a:off x="6507480" y="2807970"/>
            <a:ext cx="4431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bg1"/>
                </a:solidFill>
              </a:rPr>
              <a:t>15.Bases de datos SQLite</a:t>
            </a:r>
            <a:endParaRPr lang="es-ES_tradnl" altLang="en-US">
              <a:solidFill>
                <a:schemeClr val="bg1"/>
              </a:solidFill>
            </a:endParaRPr>
          </a:p>
        </p:txBody>
      </p:sp>
      <p:sp>
        <p:nvSpPr>
          <p:cNvPr id="20" name="Text Box 19"/>
          <p:cNvSpPr txBox="true"/>
          <p:nvPr/>
        </p:nvSpPr>
        <p:spPr>
          <a:xfrm>
            <a:off x="6507480" y="3176270"/>
            <a:ext cx="4507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bg1"/>
                </a:solidFill>
              </a:rPr>
              <a:t>16.Funcionalidades avanzadas</a:t>
            </a:r>
            <a:endParaRPr lang="es-ES_tradnl" altLang="en-US">
              <a:solidFill>
                <a:schemeClr val="bg1"/>
              </a:solidFill>
            </a:endParaRPr>
          </a:p>
        </p:txBody>
      </p:sp>
      <p:sp>
        <p:nvSpPr>
          <p:cNvPr id="21" name="Text Box 20"/>
          <p:cNvSpPr txBox="true"/>
          <p:nvPr/>
        </p:nvSpPr>
        <p:spPr>
          <a:xfrm>
            <a:off x="6507480" y="3544570"/>
            <a:ext cx="3988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bg1"/>
                </a:solidFill>
              </a:rPr>
              <a:t>17.Documentación y pruebas</a:t>
            </a:r>
            <a:endParaRPr lang="es-ES_tradnl" altLang="en-US">
              <a:solidFill>
                <a:schemeClr val="bg1"/>
              </a:solidFill>
            </a:endParaRPr>
          </a:p>
        </p:txBody>
      </p:sp>
      <p:sp>
        <p:nvSpPr>
          <p:cNvPr id="22" name="Text Box 21"/>
          <p:cNvSpPr txBox="true"/>
          <p:nvPr/>
        </p:nvSpPr>
        <p:spPr>
          <a:xfrm>
            <a:off x="6507480" y="3912870"/>
            <a:ext cx="3507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bg1"/>
                </a:solidFill>
              </a:rPr>
              <a:t>18.Distribución</a:t>
            </a:r>
            <a:endParaRPr lang="es-ES_tradnl" alt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40510" y="-20320"/>
            <a:ext cx="9144000" cy="1202690"/>
          </a:xfrm>
        </p:spPr>
        <p:txBody>
          <a:bodyPr>
            <a:normAutofit fontScale="90000"/>
          </a:bodyPr>
          <a:p>
            <a:r>
              <a:rPr lang="es-ES_tradnl" altLang="en-US">
                <a:solidFill>
                  <a:schemeClr val="bg1"/>
                </a:solidFill>
              </a:rPr>
              <a:t>Temas del taller</a:t>
            </a:r>
            <a:endParaRPr lang="es-ES_tradnl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2" grpId="0"/>
      <p:bldP spid="13" grpId="0"/>
      <p:bldP spid="14" grpId="0"/>
      <p:bldP spid="11" grpId="0"/>
      <p:bldP spid="10" grpId="0"/>
      <p:bldP spid="15" grpId="0"/>
      <p:bldP spid="16" grpId="0"/>
      <p:bldP spid="18" grpId="0"/>
      <p:bldP spid="17" grpId="0"/>
      <p:bldP spid="19" grpId="0"/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1041</Words>
  <Application>WPS Presentation</Application>
  <PresentationFormat>宽屏</PresentationFormat>
  <Paragraphs>85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DejaVu Sans</vt:lpstr>
      <vt:lpstr>Arial Black</vt:lpstr>
      <vt:lpstr>微软雅黑</vt:lpstr>
      <vt:lpstr>Droid Sans Fallback</vt:lpstr>
      <vt:lpstr>Arial Unicode MS</vt:lpstr>
      <vt:lpstr>SimSun</vt:lpstr>
      <vt:lpstr>Standard Symbols PS [URW ]</vt:lpstr>
      <vt:lpstr>Office Theme</vt:lpstr>
      <vt:lpstr>Taller virtual de Python Desde lo basico hasta lo avanzado</vt:lpstr>
      <vt:lpstr>¿Quien soy?</vt:lpstr>
      <vt:lpstr>¿Que aprenderás en este taller?</vt:lpstr>
      <vt:lpstr>¿Como aprenderemos en este taller? </vt:lpstr>
      <vt:lpstr>PowerPoint 演示文稿</vt:lpstr>
      <vt:lpstr>Temas del taller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emilio</dc:creator>
  <cp:lastModifiedBy>emilio</cp:lastModifiedBy>
  <cp:revision>34</cp:revision>
  <dcterms:created xsi:type="dcterms:W3CDTF">2020-11-28T15:41:39Z</dcterms:created>
  <dcterms:modified xsi:type="dcterms:W3CDTF">2020-11-28T15:41:39Z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1033-11.1.0.9662</vt:lpwstr>
  </property>
</Properties>
</file>