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DM Sans Medium"/>
      <p:regular r:id="rId11"/>
      <p:bold r:id="rId12"/>
      <p:italic r:id="rId13"/>
      <p:boldItalic r:id="rId14"/>
    </p:embeddedFont>
    <p:embeddedFont>
      <p:font typeface="DM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gVMKiQ0dzPjl3QKDqS+P5vEglW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DMSansMedium-regular.fntdata"/><Relationship Id="rId10" Type="http://schemas.openxmlformats.org/officeDocument/2006/relationships/slide" Target="slides/slide5.xml"/><Relationship Id="rId13" Type="http://schemas.openxmlformats.org/officeDocument/2006/relationships/font" Target="fonts/DMSansMedium-italic.fntdata"/><Relationship Id="rId12" Type="http://schemas.openxmlformats.org/officeDocument/2006/relationships/font" Target="fonts/DMSans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MSans-regular.fntdata"/><Relationship Id="rId14" Type="http://schemas.openxmlformats.org/officeDocument/2006/relationships/font" Target="fonts/DMSansMedium-boldItalic.fntdata"/><Relationship Id="rId17" Type="http://schemas.openxmlformats.org/officeDocument/2006/relationships/font" Target="fonts/DMSans-italic.fntdata"/><Relationship Id="rId16" Type="http://schemas.openxmlformats.org/officeDocument/2006/relationships/font" Target="fonts/DM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DM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e78a209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fe78a209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63c65ee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063c65ee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avidMS/arquitectura-microservicios-imagin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792000" y="1790025"/>
            <a:ext cx="756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s" sz="4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Presentación</a:t>
            </a:r>
            <a:endParaRPr b="1" i="0" sz="42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96200" y="2621313"/>
            <a:ext cx="81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David Martínez Sepúlveda</a:t>
            </a:r>
            <a:endParaRPr b="0" i="0" sz="1800" u="none" cap="none" strike="noStrike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7291132" y="120225"/>
            <a:ext cx="1681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628650" y="678345"/>
            <a:ext cx="78867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" sz="2500">
                <a:solidFill>
                  <a:schemeClr val="dk1"/>
                </a:solidFill>
              </a:rPr>
              <a:t>Nombre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" sz="2500">
                <a:solidFill>
                  <a:schemeClr val="dk1"/>
                </a:solidFill>
              </a:rPr>
              <a:t>Puesto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" sz="2500">
                <a:solidFill>
                  <a:schemeClr val="dk1"/>
                </a:solidFill>
              </a:rPr>
              <a:t>¿Has trabajado antes con microservicios?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" sz="2500">
                <a:solidFill>
                  <a:schemeClr val="dk1"/>
                </a:solidFill>
              </a:rPr>
              <a:t>¿Qué esperas del curso?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" sz="2500">
                <a:solidFill>
                  <a:schemeClr val="dk1"/>
                </a:solidFill>
              </a:rPr>
              <a:t>Equipo de fútbol o grupo de música favorito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52400" y="4767263"/>
            <a:ext cx="168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TÍTULO DE LA PRESENTACIÓN</a:t>
            </a:r>
            <a:endParaRPr b="0" i="0" sz="700" u="none" cap="none" strike="noStrike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7291132" y="120225"/>
            <a:ext cx="168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FECHA (EJ. AÑO)</a:t>
            </a:r>
            <a:endParaRPr b="0" i="0" sz="700" u="none" cap="none" strike="noStrike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e78a20900_1_0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" sz="2000">
                <a:latin typeface="DM Sans"/>
                <a:ea typeface="DM Sans"/>
                <a:cs typeface="DM Sans"/>
                <a:sym typeface="DM Sans"/>
              </a:rPr>
              <a:t>OBJETIVOS DEL CURSO</a:t>
            </a:r>
            <a:endParaRPr b="1" i="0" sz="20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" name="Google Shape;69;g2fe78a20900_1_0"/>
          <p:cNvSpPr txBox="1"/>
          <p:nvPr/>
        </p:nvSpPr>
        <p:spPr>
          <a:xfrm>
            <a:off x="152400" y="120225"/>
            <a:ext cx="168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Principios SOLID</a:t>
            </a:r>
            <a:endParaRPr b="0" i="0" sz="700" u="none" cap="none" strike="noStrike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0" name="Google Shape;70;g2fe78a20900_1_0"/>
          <p:cNvSpPr txBox="1"/>
          <p:nvPr/>
        </p:nvSpPr>
        <p:spPr>
          <a:xfrm>
            <a:off x="152400" y="4767263"/>
            <a:ext cx="168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Repaso de fundamentos</a:t>
            </a:r>
            <a:endParaRPr b="0" i="0" sz="700" u="none" cap="none" strike="noStrike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1" name="Google Shape;71;g2fe78a20900_1_0"/>
          <p:cNvSpPr txBox="1"/>
          <p:nvPr/>
        </p:nvSpPr>
        <p:spPr>
          <a:xfrm>
            <a:off x="7291132" y="120225"/>
            <a:ext cx="168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2024</a:t>
            </a:r>
            <a:endParaRPr b="0" i="0" sz="700" u="none" cap="none" strike="noStrike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2" name="Google Shape;72;g2fe78a20900_1_0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M Sans"/>
              <a:buChar char="●"/>
            </a:pPr>
            <a:r>
              <a:rPr lang="es" sz="1500">
                <a:latin typeface="DM Sans"/>
                <a:ea typeface="DM Sans"/>
                <a:cs typeface="DM Sans"/>
                <a:sym typeface="DM Sans"/>
              </a:rPr>
              <a:t>Entender la importancia de la Arquitectura en el desarrollo de Software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DM Sans"/>
              <a:buChar char="●"/>
            </a:pPr>
            <a:r>
              <a:rPr lang="es" sz="1500">
                <a:latin typeface="DM Sans"/>
                <a:ea typeface="DM Sans"/>
                <a:cs typeface="DM Sans"/>
                <a:sym typeface="DM Sans"/>
              </a:rPr>
              <a:t>Conocer la Arquitectura de Microservicios y su implementación usando Spring Boot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DM Sans"/>
              <a:buChar char="●"/>
            </a:pPr>
            <a:r>
              <a:rPr lang="es" sz="1500">
                <a:latin typeface="DM Sans"/>
                <a:ea typeface="DM Sans"/>
                <a:cs typeface="DM Sans"/>
                <a:sym typeface="DM Sans"/>
              </a:rPr>
              <a:t>Aprender distintos patrones de Arquitectura para el desarrollo de Software en concreto patrones DDD (Domain Driven Development)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63c65ee36_0_0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" sz="2000">
                <a:latin typeface="DM Sans"/>
                <a:ea typeface="DM Sans"/>
                <a:cs typeface="DM Sans"/>
                <a:sym typeface="DM Sans"/>
              </a:rPr>
              <a:t>METODOLOGÍA</a:t>
            </a:r>
            <a:endParaRPr b="1" i="0" sz="20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" name="Google Shape;78;g3063c65ee36_0_0"/>
          <p:cNvSpPr txBox="1"/>
          <p:nvPr/>
        </p:nvSpPr>
        <p:spPr>
          <a:xfrm>
            <a:off x="152400" y="120225"/>
            <a:ext cx="168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Principios SOLID</a:t>
            </a:r>
            <a:endParaRPr b="0" i="0" sz="700" u="none" cap="none" strike="noStrike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9" name="Google Shape;79;g3063c65ee36_0_0"/>
          <p:cNvSpPr txBox="1"/>
          <p:nvPr/>
        </p:nvSpPr>
        <p:spPr>
          <a:xfrm>
            <a:off x="152400" y="4767263"/>
            <a:ext cx="168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Repaso de fundamentos</a:t>
            </a:r>
            <a:endParaRPr b="0" i="0" sz="700" u="none" cap="none" strike="noStrike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80" name="Google Shape;80;g3063c65ee36_0_0"/>
          <p:cNvSpPr txBox="1"/>
          <p:nvPr/>
        </p:nvSpPr>
        <p:spPr>
          <a:xfrm>
            <a:off x="7291132" y="120225"/>
            <a:ext cx="168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2024</a:t>
            </a:r>
            <a:endParaRPr b="0" i="0" sz="700" u="none" cap="none" strike="noStrike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81" name="Google Shape;81;g3063c65ee36_0_0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DM Sans"/>
              <a:buChar char="●"/>
            </a:pPr>
            <a:r>
              <a:rPr lang="es" sz="1500">
                <a:latin typeface="DM Sans"/>
                <a:ea typeface="DM Sans"/>
                <a:cs typeface="DM Sans"/>
                <a:sym typeface="DM Sans"/>
              </a:rPr>
              <a:t>Las sesiones </a:t>
            </a:r>
            <a:r>
              <a:rPr lang="es" sz="1500">
                <a:latin typeface="DM Sans"/>
                <a:ea typeface="DM Sans"/>
                <a:cs typeface="DM Sans"/>
                <a:sym typeface="DM Sans"/>
              </a:rPr>
              <a:t>constan</a:t>
            </a:r>
            <a:r>
              <a:rPr lang="es" sz="1500">
                <a:latin typeface="DM Sans"/>
                <a:ea typeface="DM Sans"/>
                <a:cs typeface="DM Sans"/>
                <a:sym typeface="DM Sans"/>
              </a:rPr>
              <a:t> de una parte teórica de introducción de conceptos y una parte práctica donde se aplicaran esos conceptos.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DM Sans"/>
              <a:buChar char="●"/>
            </a:pPr>
            <a:r>
              <a:rPr lang="es" sz="1500">
                <a:latin typeface="DM Sans"/>
                <a:ea typeface="DM Sans"/>
                <a:cs typeface="DM Sans"/>
                <a:sym typeface="DM Sans"/>
              </a:rPr>
              <a:t>A la hora de aplicar los conceptos se solicitará la participación activa de los alumnos.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DM Sans"/>
              <a:buChar char="●"/>
            </a:pPr>
            <a:r>
              <a:rPr lang="es" sz="1500">
                <a:latin typeface="DM Sans"/>
                <a:ea typeface="DM Sans"/>
                <a:cs typeface="DM Sans"/>
                <a:sym typeface="DM Sans"/>
              </a:rPr>
              <a:t>Al final de cada sesión se hará un test sobre los conceptos vistos en la misma.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DM Sans"/>
              <a:buChar char="●"/>
            </a:pPr>
            <a:r>
              <a:rPr lang="es" sz="1500">
                <a:latin typeface="DM Sans"/>
                <a:ea typeface="DM Sans"/>
                <a:cs typeface="DM Sans"/>
                <a:sym typeface="DM Sans"/>
              </a:rPr>
              <a:t>El contenido práctico de las sesiones estará contenido en un repositorio de github público.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https://github.com/DavidMS/arquitectura-microservicios-imagina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