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DM Sans Medium"/>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h7pC3pSjHgybE0uESwYXl8VBDp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DMSansMedium-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DMSansMedium-italic.fntdata"/><Relationship Id="rId14" Type="http://schemas.openxmlformats.org/officeDocument/2006/relationships/slide" Target="slides/slide9.xml"/><Relationship Id="rId36" Type="http://schemas.openxmlformats.org/officeDocument/2006/relationships/font" Target="fonts/DMSansMedium-bold.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DMSans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e78a2090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fe78a20900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e78a2090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fe78a20900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e78a2090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fe78a20900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e78a20900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fe78a20900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e78a2090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fe78a20900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e78a20900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fe78a20900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e78a2090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fe78a20900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e78a20900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fe78a20900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e78a20900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fe78a20900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6930f4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06930f4f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930f4f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06930f4fb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6930f4f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06930f4fb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6930f4f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06930f4fb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6930f4f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06930f4fb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6930f4f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06930f4fb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930f4fb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06930f4fb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6930f4f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306930f4fb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6930f4f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306930f4fb9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693d119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30693d119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e78a209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e78a2090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78a2090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fe78a20900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e78a2090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fe78a20900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e78a2090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fe78a20900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e78a2090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fe78a20900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e78a2090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e78a2090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forms.gle/WTWETBdvQhuT93VR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792000" y="1790025"/>
            <a:ext cx="75600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lang="es" sz="4200">
                <a:solidFill>
                  <a:srgbClr val="FFFFFF"/>
                </a:solidFill>
                <a:latin typeface="DM Sans"/>
                <a:ea typeface="DM Sans"/>
                <a:cs typeface="DM Sans"/>
                <a:sym typeface="DM Sans"/>
              </a:rPr>
              <a:t>Repaso de Fundamentos</a:t>
            </a:r>
            <a:endParaRPr b="1" i="0" sz="4200" u="none" cap="none" strike="noStrike">
              <a:solidFill>
                <a:srgbClr val="FFFFFF"/>
              </a:solidFill>
              <a:latin typeface="DM Sans"/>
              <a:ea typeface="DM Sans"/>
              <a:cs typeface="DM Sans"/>
              <a:sym typeface="DM Sans"/>
            </a:endParaRPr>
          </a:p>
        </p:txBody>
      </p:sp>
      <p:sp>
        <p:nvSpPr>
          <p:cNvPr id="55" name="Google Shape;55;p1"/>
          <p:cNvSpPr txBox="1"/>
          <p:nvPr/>
        </p:nvSpPr>
        <p:spPr>
          <a:xfrm>
            <a:off x="496200" y="2621313"/>
            <a:ext cx="8151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s" sz="1800">
                <a:solidFill>
                  <a:srgbClr val="FFFFFF"/>
                </a:solidFill>
                <a:latin typeface="DM Sans Medium"/>
                <a:ea typeface="DM Sans Medium"/>
                <a:cs typeface="DM Sans Medium"/>
                <a:sym typeface="DM Sans Medium"/>
              </a:rPr>
              <a:t>David Martínez Sepúlveda</a:t>
            </a:r>
            <a:endParaRPr b="0" i="0" sz="1800" u="none" cap="none" strike="noStrike">
              <a:solidFill>
                <a:srgbClr val="FFFFFF"/>
              </a:solidFill>
              <a:latin typeface="DM Sans Medium"/>
              <a:ea typeface="DM Sans Medium"/>
              <a:cs typeface="DM Sans Medium"/>
              <a:sym typeface="DM Sans Medium"/>
            </a:endParaRPr>
          </a:p>
        </p:txBody>
      </p:sp>
      <p:sp>
        <p:nvSpPr>
          <p:cNvPr id="56" name="Google Shape;56;p1"/>
          <p:cNvSpPr txBox="1"/>
          <p:nvPr/>
        </p:nvSpPr>
        <p:spPr>
          <a:xfrm>
            <a:off x="7291132" y="120225"/>
            <a:ext cx="1681500" cy="2616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DM Sans Medium"/>
              <a:ea typeface="DM Sans Medium"/>
              <a:cs typeface="DM Sans Medium"/>
              <a:sym typeface="DM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fe78a20900_1_7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Single Responsibility Principle (SRP)</a:t>
            </a:r>
            <a:endParaRPr b="1" i="0" sz="2000" u="none" cap="none" strike="noStrike">
              <a:solidFill>
                <a:srgbClr val="000000"/>
              </a:solidFill>
              <a:latin typeface="DM Sans"/>
              <a:ea typeface="DM Sans"/>
              <a:cs typeface="DM Sans"/>
              <a:sym typeface="DM Sans"/>
            </a:endParaRPr>
          </a:p>
        </p:txBody>
      </p:sp>
      <p:sp>
        <p:nvSpPr>
          <p:cNvPr id="133" name="Google Shape;133;g2fe78a20900_1_7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34" name="Google Shape;134;g2fe78a20900_1_7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35" name="Google Shape;135;g2fe78a20900_1_7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36" name="Google Shape;136;g2fe78a20900_1_7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0"/>
              </a:spcBef>
              <a:spcAft>
                <a:spcPts val="0"/>
              </a:spcAft>
              <a:buClr>
                <a:schemeClr val="dk1"/>
              </a:buClr>
              <a:buSzPts val="1700"/>
              <a:buChar char="●"/>
            </a:pPr>
            <a:r>
              <a:rPr b="1" lang="es" sz="1700">
                <a:solidFill>
                  <a:schemeClr val="dk1"/>
                </a:solidFill>
              </a:rPr>
              <a:t>Despliegue Independiente.</a:t>
            </a:r>
            <a:r>
              <a:rPr lang="es" sz="1700">
                <a:solidFill>
                  <a:schemeClr val="dk1"/>
                </a:solidFill>
              </a:rPr>
              <a:t> Cada microservicio puede ser desarrollado, desplegado y escalado de manera independiente, lo que permite un ciclo de vida de desarrollo más ágil.</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s" sz="1700">
                <a:solidFill>
                  <a:schemeClr val="dk1"/>
                </a:solidFill>
              </a:rPr>
              <a:t>Pruebas más Simples.</a:t>
            </a:r>
            <a:r>
              <a:rPr lang="es" sz="1700">
                <a:solidFill>
                  <a:schemeClr val="dk1"/>
                </a:solidFill>
              </a:rPr>
              <a:t> Como cada servicio es responsable de una sola cosa, las pruebas unitarias y de integración son más sencillas y se enfocan en un área específica.</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fe78a20900_1_6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Single Responsibility Principle (SRP)</a:t>
            </a:r>
            <a:endParaRPr b="1" i="0" sz="2000" u="none" cap="none" strike="noStrike">
              <a:solidFill>
                <a:srgbClr val="000000"/>
              </a:solidFill>
              <a:latin typeface="DM Sans"/>
              <a:ea typeface="DM Sans"/>
              <a:cs typeface="DM Sans"/>
              <a:sym typeface="DM Sans"/>
            </a:endParaRPr>
          </a:p>
        </p:txBody>
      </p:sp>
      <p:sp>
        <p:nvSpPr>
          <p:cNvPr id="142" name="Google Shape;142;g2fe78a20900_1_6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43" name="Google Shape;143;g2fe78a20900_1_6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44" name="Google Shape;144;g2fe78a20900_1_6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45" name="Google Shape;145;g2fe78a20900_1_6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s" sz="1700">
                <a:solidFill>
                  <a:schemeClr val="dk1"/>
                </a:solidFill>
              </a:rPr>
              <a:t>Ejemplo de código</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fe78a20900_1_9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Open/Closed Principle (OCP)</a:t>
            </a:r>
            <a:endParaRPr b="1" i="0" sz="2000" u="none" cap="none" strike="noStrike">
              <a:solidFill>
                <a:srgbClr val="000000"/>
              </a:solidFill>
              <a:latin typeface="DM Sans"/>
              <a:ea typeface="DM Sans"/>
              <a:cs typeface="DM Sans"/>
              <a:sym typeface="DM Sans"/>
            </a:endParaRPr>
          </a:p>
        </p:txBody>
      </p:sp>
      <p:sp>
        <p:nvSpPr>
          <p:cNvPr id="151" name="Google Shape;151;g2fe78a20900_1_9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52" name="Google Shape;152;g2fe78a20900_1_9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53" name="Google Shape;153;g2fe78a20900_1_9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54" name="Google Shape;154;g2fe78a20900_1_9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0"/>
              </a:spcBef>
              <a:spcAft>
                <a:spcPts val="0"/>
              </a:spcAft>
              <a:buClr>
                <a:schemeClr val="dk1"/>
              </a:buClr>
              <a:buSzPts val="1700"/>
              <a:buChar char="●"/>
            </a:pPr>
            <a:r>
              <a:rPr b="1" lang="es" sz="1700">
                <a:solidFill>
                  <a:schemeClr val="dk1"/>
                </a:solidFill>
              </a:rPr>
              <a:t>Reducción de errores.</a:t>
            </a:r>
            <a:r>
              <a:rPr lang="es" sz="1700">
                <a:solidFill>
                  <a:schemeClr val="dk1"/>
                </a:solidFill>
              </a:rPr>
              <a:t> Al no modificar el código existente, disminuyes el riesgo de romper funcionalidades ya implementadas y probadas.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s" sz="1700">
                <a:solidFill>
                  <a:schemeClr val="dk1"/>
                </a:solidFill>
              </a:rPr>
              <a:t>Facilita la evolución del software.</a:t>
            </a:r>
            <a:r>
              <a:rPr lang="es" sz="1700">
                <a:solidFill>
                  <a:schemeClr val="dk1"/>
                </a:solidFill>
              </a:rPr>
              <a:t> Puedes añadir nuevas características o variaciones sin alterar el comportamiento previo, lo que es esencial en proyectos que crecen a largo plazo.</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s" sz="1700">
                <a:solidFill>
                  <a:schemeClr val="dk1"/>
                </a:solidFill>
              </a:rPr>
              <a:t>Promueve la reutilización de código.</a:t>
            </a:r>
            <a:r>
              <a:rPr lang="es" sz="1700">
                <a:solidFill>
                  <a:schemeClr val="dk1"/>
                </a:solidFill>
              </a:rPr>
              <a:t> El OCP fomenta la creación de estructuras de código flexibles que pueden ser reutilizadas, minimizando la duplicación y promoviendo un desarrollo más limpio y eficiente.</a:t>
            </a: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fe78a20900_1_10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Open/Closed Principle (OCP)</a:t>
            </a:r>
            <a:endParaRPr b="1" i="0" sz="2000" u="none" cap="none" strike="noStrike">
              <a:solidFill>
                <a:srgbClr val="000000"/>
              </a:solidFill>
              <a:latin typeface="DM Sans"/>
              <a:ea typeface="DM Sans"/>
              <a:cs typeface="DM Sans"/>
              <a:sym typeface="DM Sans"/>
            </a:endParaRPr>
          </a:p>
        </p:txBody>
      </p:sp>
      <p:sp>
        <p:nvSpPr>
          <p:cNvPr id="160" name="Google Shape;160;g2fe78a20900_1_10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61" name="Google Shape;161;g2fe78a20900_1_10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62" name="Google Shape;162;g2fe78a20900_1_10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63" name="Google Shape;163;g2fe78a20900_1_10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chemeClr val="dk1"/>
              </a:buClr>
              <a:buSzPts val="1500"/>
              <a:buChar char="●"/>
            </a:pPr>
            <a:r>
              <a:rPr lang="es" sz="1500">
                <a:solidFill>
                  <a:schemeClr val="dk1"/>
                </a:solidFill>
              </a:rPr>
              <a:t>En una arquitectura de microservicios, el principio OCP se puede cumplir extendiendo la funcionalidad a través de nuevos servicios o módulos complementarios.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Uso de patrones de extensión: Algunos patrones comunes en microservicios, como el </a:t>
            </a:r>
            <a:r>
              <a:rPr b="1" lang="es" sz="1500">
                <a:solidFill>
                  <a:schemeClr val="dk1"/>
                </a:solidFill>
              </a:rPr>
              <a:t>Event-Driven Architecture (Arquitectura Basada en Eventos)</a:t>
            </a:r>
            <a:r>
              <a:rPr lang="es" sz="1500">
                <a:solidFill>
                  <a:schemeClr val="dk1"/>
                </a:solidFill>
              </a:rPr>
              <a:t> o </a:t>
            </a:r>
            <a:r>
              <a:rPr b="1" lang="es" sz="1500">
                <a:solidFill>
                  <a:schemeClr val="dk1"/>
                </a:solidFill>
              </a:rPr>
              <a:t>API Gateway Pattern</a:t>
            </a:r>
            <a:r>
              <a:rPr lang="es" sz="1500">
                <a:solidFill>
                  <a:schemeClr val="dk1"/>
                </a:solidFill>
              </a:rPr>
              <a:t>, permiten extender comportamientos sin necesidad de cambiar los servicios existentes.</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fe78a20900_1_11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Open/Closed Principle (OCP)</a:t>
            </a:r>
            <a:endParaRPr b="1" i="0" sz="2000" u="none" cap="none" strike="noStrike">
              <a:solidFill>
                <a:srgbClr val="000000"/>
              </a:solidFill>
              <a:latin typeface="DM Sans"/>
              <a:ea typeface="DM Sans"/>
              <a:cs typeface="DM Sans"/>
              <a:sym typeface="DM Sans"/>
            </a:endParaRPr>
          </a:p>
        </p:txBody>
      </p:sp>
      <p:sp>
        <p:nvSpPr>
          <p:cNvPr id="169" name="Google Shape;169;g2fe78a20900_1_11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70" name="Google Shape;170;g2fe78a20900_1_11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71" name="Google Shape;171;g2fe78a20900_1_11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72" name="Google Shape;172;g2fe78a20900_1_11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chemeClr val="dk1"/>
              </a:buClr>
              <a:buSzPts val="1500"/>
              <a:buChar char="●"/>
            </a:pPr>
            <a:r>
              <a:rPr lang="es" sz="1500">
                <a:solidFill>
                  <a:schemeClr val="dk1"/>
                </a:solidFill>
              </a:rPr>
              <a:t>Si un microservicio que gestiona pedidos necesita agregar una funcionalidad para notificar a los usuarios cuando el pedido se procesa, en lugar de modificar el servicio de pedidos, podrías agregar un nuevo servicio de notificaciones que escuche eventos de "pedido procesado" emitidos por el servicio de pedidos.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Esto te permite extender el comportamiento del sistema sin tocar el código del servicio original.</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fe78a20900_1_12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Open/Closed Principle (OCP)</a:t>
            </a:r>
            <a:endParaRPr b="1" i="0" sz="2000" u="none" cap="none" strike="noStrike">
              <a:solidFill>
                <a:srgbClr val="000000"/>
              </a:solidFill>
              <a:latin typeface="DM Sans"/>
              <a:ea typeface="DM Sans"/>
              <a:cs typeface="DM Sans"/>
              <a:sym typeface="DM Sans"/>
            </a:endParaRPr>
          </a:p>
        </p:txBody>
      </p:sp>
      <p:sp>
        <p:nvSpPr>
          <p:cNvPr id="178" name="Google Shape;178;g2fe78a20900_1_12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79" name="Google Shape;179;g2fe78a20900_1_12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80" name="Google Shape;180;g2fe78a20900_1_12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81" name="Google Shape;181;g2fe78a20900_1_12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s" sz="1700">
                <a:solidFill>
                  <a:schemeClr val="dk1"/>
                </a:solidFill>
              </a:rPr>
              <a:t>Ejemplo de código</a:t>
            </a:r>
            <a:endParaRPr sz="1100">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e78a20900_1_8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Liskov Substitution Principle (LSP)</a:t>
            </a:r>
            <a:endParaRPr b="1" i="0" sz="2000" u="none" cap="none" strike="noStrike">
              <a:solidFill>
                <a:srgbClr val="000000"/>
              </a:solidFill>
              <a:latin typeface="DM Sans"/>
              <a:ea typeface="DM Sans"/>
              <a:cs typeface="DM Sans"/>
              <a:sym typeface="DM Sans"/>
            </a:endParaRPr>
          </a:p>
        </p:txBody>
      </p:sp>
      <p:sp>
        <p:nvSpPr>
          <p:cNvPr id="187" name="Google Shape;187;g2fe78a20900_1_8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88" name="Google Shape;188;g2fe78a20900_1_8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89" name="Google Shape;189;g2fe78a20900_1_8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90" name="Google Shape;190;g2fe78a20900_1_8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chemeClr val="dk1"/>
              </a:buClr>
              <a:buSzPts val="1500"/>
              <a:buChar char="●"/>
            </a:pPr>
            <a:r>
              <a:rPr lang="es" sz="1500">
                <a:solidFill>
                  <a:schemeClr val="dk1"/>
                </a:solidFill>
              </a:rPr>
              <a:t>El </a:t>
            </a:r>
            <a:r>
              <a:rPr b="1" lang="es" sz="1500">
                <a:solidFill>
                  <a:schemeClr val="dk1"/>
                </a:solidFill>
              </a:rPr>
              <a:t>LSP</a:t>
            </a:r>
            <a:r>
              <a:rPr lang="es" sz="1500">
                <a:solidFill>
                  <a:schemeClr val="dk1"/>
                </a:solidFill>
              </a:rPr>
              <a:t> establece que l</a:t>
            </a:r>
            <a:r>
              <a:rPr b="1" lang="es" sz="1500">
                <a:solidFill>
                  <a:schemeClr val="dk1"/>
                </a:solidFill>
              </a:rPr>
              <a:t>as subclases deben poder ser utilizadas en lugar de sus clases base</a:t>
            </a:r>
            <a:r>
              <a:rPr lang="es" sz="1500">
                <a:solidFill>
                  <a:schemeClr val="dk1"/>
                </a:solidFill>
              </a:rPr>
              <a:t> sin alterar el correcto funcionamiento del programa. Este principio, formulado por Barbara Liskov, asegura que una subclase puede sustituir a su superclase sin romper el comportamiento del sistema.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El LSP va más allá de simplemente heredar de una clase base; implica que las subclases no deben modificar el comportamiento esperado de la clase base.</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fe78a20900_1_13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Liskov Substitution Principle (LSP)</a:t>
            </a:r>
            <a:endParaRPr b="1" i="0" sz="2000" u="none" cap="none" strike="noStrike">
              <a:solidFill>
                <a:srgbClr val="000000"/>
              </a:solidFill>
              <a:latin typeface="DM Sans"/>
              <a:ea typeface="DM Sans"/>
              <a:cs typeface="DM Sans"/>
              <a:sym typeface="DM Sans"/>
            </a:endParaRPr>
          </a:p>
        </p:txBody>
      </p:sp>
      <p:sp>
        <p:nvSpPr>
          <p:cNvPr id="196" name="Google Shape;196;g2fe78a20900_1_13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97" name="Google Shape;197;g2fe78a20900_1_13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98" name="Google Shape;198;g2fe78a20900_1_13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99" name="Google Shape;199;g2fe78a20900_1_13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chemeClr val="dk1"/>
              </a:buClr>
              <a:buSzPts val="1500"/>
              <a:buChar char="●"/>
            </a:pPr>
            <a:r>
              <a:rPr b="1" lang="es" sz="1500">
                <a:solidFill>
                  <a:schemeClr val="dk1"/>
                </a:solidFill>
              </a:rPr>
              <a:t>Robustez en la jerarquía de herencia.</a:t>
            </a:r>
            <a:r>
              <a:rPr lang="es" sz="1500">
                <a:solidFill>
                  <a:schemeClr val="dk1"/>
                </a:solidFill>
              </a:rPr>
              <a:t> Las subclases deben cumplir con las promesas de comportamiento que define la clase base. Esto ayuda a evitar que el código que usa la clase base se vea afectado cuando se introduce una subclase.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Polimorfismo.</a:t>
            </a:r>
            <a:r>
              <a:rPr lang="es" sz="1500">
                <a:solidFill>
                  <a:schemeClr val="dk1"/>
                </a:solidFill>
              </a:rPr>
              <a:t> Uno de los pilares de la programación orientada a objetos es el polimorfismo, que permite usar objetos de una subclase donde se espera un objeto de la superclase. El LSP garantiza que este polimorfismo funcione correctamente.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Mantenimiento y escalabilidad.</a:t>
            </a:r>
            <a:r>
              <a:rPr lang="es" sz="1500">
                <a:solidFill>
                  <a:schemeClr val="dk1"/>
                </a:solidFill>
              </a:rPr>
              <a:t> Si las subclases violan el LSP, el código será menos mantenible, ya que cualquier cambio en una subclase podría provocar fallos impredecibles en el sistema.</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fe78a20900_1_13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Liskov Substitution Principle (LSP)</a:t>
            </a:r>
            <a:endParaRPr b="1" i="0" sz="2000" u="none" cap="none" strike="noStrike">
              <a:solidFill>
                <a:srgbClr val="000000"/>
              </a:solidFill>
              <a:latin typeface="DM Sans"/>
              <a:ea typeface="DM Sans"/>
              <a:cs typeface="DM Sans"/>
              <a:sym typeface="DM Sans"/>
            </a:endParaRPr>
          </a:p>
        </p:txBody>
      </p:sp>
      <p:sp>
        <p:nvSpPr>
          <p:cNvPr id="205" name="Google Shape;205;g2fe78a20900_1_13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06" name="Google Shape;206;g2fe78a20900_1_13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07" name="Google Shape;207;g2fe78a20900_1_13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08" name="Google Shape;208;g2fe78a20900_1_13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chemeClr val="dk1"/>
              </a:buClr>
              <a:buSzPts val="1500"/>
              <a:buChar char="●"/>
            </a:pPr>
            <a:r>
              <a:rPr b="1" lang="es" sz="1500">
                <a:solidFill>
                  <a:schemeClr val="dk1"/>
                </a:solidFill>
              </a:rPr>
              <a:t>No anular contratos.</a:t>
            </a:r>
            <a:r>
              <a:rPr lang="es" sz="1500">
                <a:solidFill>
                  <a:schemeClr val="dk1"/>
                </a:solidFill>
              </a:rPr>
              <a:t> Las subclases deben cumplir con los mismos contratos (precondiciones y postcondiciones) que la clase base.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No alterar el comportamiento esperado.</a:t>
            </a:r>
            <a:r>
              <a:rPr lang="es" sz="1500">
                <a:solidFill>
                  <a:schemeClr val="dk1"/>
                </a:solidFill>
              </a:rPr>
              <a:t> Las subclases no deben modificar el comportamiento que los usuarios esperan de la clase base.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Evitar excepciones adicionales.</a:t>
            </a:r>
            <a:r>
              <a:rPr lang="es" sz="1500">
                <a:solidFill>
                  <a:schemeClr val="dk1"/>
                </a:solidFill>
              </a:rPr>
              <a:t> Si la clase base no lanza ciertas excepciones, la subclase tampoco debería hacerlo al ser sustituida.</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6930f4fb9_0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Liskov Substitution Principle (LSP)</a:t>
            </a:r>
            <a:endParaRPr b="1" i="0" sz="2000" u="none" cap="none" strike="noStrike">
              <a:solidFill>
                <a:srgbClr val="000000"/>
              </a:solidFill>
              <a:latin typeface="DM Sans"/>
              <a:ea typeface="DM Sans"/>
              <a:cs typeface="DM Sans"/>
              <a:sym typeface="DM Sans"/>
            </a:endParaRPr>
          </a:p>
        </p:txBody>
      </p:sp>
      <p:sp>
        <p:nvSpPr>
          <p:cNvPr id="214" name="Google Shape;214;g306930f4fb9_0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15" name="Google Shape;215;g306930f4fb9_0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16" name="Google Shape;216;g306930f4fb9_0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17" name="Google Shape;217;g306930f4fb9_0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s" sz="1700">
                <a:solidFill>
                  <a:schemeClr val="dk1"/>
                </a:solidFill>
              </a:rPr>
              <a:t>Ejemplo de código</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3"/>
          <p:cNvSpPr txBox="1"/>
          <p:nvPr/>
        </p:nvSpPr>
        <p:spPr>
          <a:xfrm>
            <a:off x="6084795" y="120225"/>
            <a:ext cx="28878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DM Sans Medium"/>
                <a:ea typeface="DM Sans Medium"/>
                <a:cs typeface="DM Sans Medium"/>
                <a:sym typeface="DM Sans Medium"/>
              </a:rPr>
              <a:t>FECHA (EJ. AÑO)</a:t>
            </a:r>
            <a:endParaRPr b="0" i="0" sz="700" u="none" cap="none" strike="noStrike">
              <a:solidFill>
                <a:srgbClr val="FFFFFF"/>
              </a:solidFill>
              <a:latin typeface="DM Sans Medium"/>
              <a:ea typeface="DM Sans Medium"/>
              <a:cs typeface="DM Sans Medium"/>
              <a:sym typeface="DM Sans Medium"/>
            </a:endParaRPr>
          </a:p>
        </p:txBody>
      </p:sp>
      <p:sp>
        <p:nvSpPr>
          <p:cNvPr id="62" name="Google Shape;62;p3"/>
          <p:cNvSpPr txBox="1"/>
          <p:nvPr/>
        </p:nvSpPr>
        <p:spPr>
          <a:xfrm>
            <a:off x="792000" y="2417475"/>
            <a:ext cx="7560000" cy="661800"/>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400"/>
              <a:buFont typeface="Arial"/>
              <a:buNone/>
            </a:pPr>
            <a:r>
              <a:rPr b="1" lang="es" sz="3400">
                <a:solidFill>
                  <a:srgbClr val="FFFFFF"/>
                </a:solidFill>
                <a:latin typeface="DM Sans"/>
                <a:ea typeface="DM Sans"/>
                <a:cs typeface="DM Sans"/>
                <a:sym typeface="DM Sans"/>
              </a:rPr>
              <a:t>Introducción a los principios SOLID</a:t>
            </a:r>
            <a:endParaRPr b="1" i="0" sz="3400" u="none" cap="none" strike="noStrike">
              <a:solidFill>
                <a:srgbClr val="FFFFFF"/>
              </a:solidFill>
              <a:latin typeface="DM Sans"/>
              <a:ea typeface="DM Sans"/>
              <a:cs typeface="DM Sans"/>
              <a:sym typeface="DM Sans"/>
            </a:endParaRPr>
          </a:p>
        </p:txBody>
      </p:sp>
      <p:sp>
        <p:nvSpPr>
          <p:cNvPr id="63" name="Google Shape;63;p3"/>
          <p:cNvSpPr txBox="1"/>
          <p:nvPr/>
        </p:nvSpPr>
        <p:spPr>
          <a:xfrm>
            <a:off x="1078650" y="1355469"/>
            <a:ext cx="6986700" cy="1062000"/>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0"/>
              <a:buFont typeface="Arial"/>
              <a:buNone/>
            </a:pPr>
            <a:r>
              <a:rPr b="1" lang="es" sz="6000">
                <a:solidFill>
                  <a:srgbClr val="FFFFFF"/>
                </a:solidFill>
                <a:latin typeface="DM Sans"/>
                <a:ea typeface="DM Sans"/>
                <a:cs typeface="DM Sans"/>
                <a:sym typeface="DM Sans"/>
              </a:rPr>
              <a:t>Principios SOLID</a:t>
            </a:r>
            <a:endParaRPr b="1" i="0" sz="6000" u="none" cap="none" strike="noStrike">
              <a:solidFill>
                <a:srgbClr val="FFFFFF"/>
              </a:solidFill>
              <a:latin typeface="DM Sans"/>
              <a:ea typeface="DM Sans"/>
              <a:cs typeface="DM Sans"/>
              <a:sym typeface="DM Sans"/>
            </a:endParaRPr>
          </a:p>
        </p:txBody>
      </p:sp>
      <p:sp>
        <p:nvSpPr>
          <p:cNvPr id="64" name="Google Shape;64;p3"/>
          <p:cNvSpPr txBox="1"/>
          <p:nvPr/>
        </p:nvSpPr>
        <p:spPr>
          <a:xfrm>
            <a:off x="152400" y="4767275"/>
            <a:ext cx="25257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DM Sans Medium"/>
                <a:ea typeface="DM Sans Medium"/>
                <a:cs typeface="DM Sans Medium"/>
                <a:sym typeface="DM Sans Medium"/>
              </a:rPr>
              <a:t>TÍTULO DE LA PRESENTACIÓN</a:t>
            </a:r>
            <a:endParaRPr b="0" i="0" sz="700" u="none" cap="none" strike="noStrike">
              <a:solidFill>
                <a:srgbClr val="FFFFFF"/>
              </a:solidFill>
              <a:latin typeface="DM Sans Medium"/>
              <a:ea typeface="DM Sans Medium"/>
              <a:cs typeface="DM Sans Medium"/>
              <a:sym typeface="DM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06930f4fb9_0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Interface Segregation</a:t>
            </a:r>
            <a:r>
              <a:rPr b="1" lang="es" sz="2000">
                <a:latin typeface="DM Sans"/>
                <a:ea typeface="DM Sans"/>
                <a:cs typeface="DM Sans"/>
                <a:sym typeface="DM Sans"/>
              </a:rPr>
              <a:t> Principle (LSP)</a:t>
            </a:r>
            <a:endParaRPr b="1" i="0" sz="2000" u="none" cap="none" strike="noStrike">
              <a:solidFill>
                <a:srgbClr val="000000"/>
              </a:solidFill>
              <a:latin typeface="DM Sans"/>
              <a:ea typeface="DM Sans"/>
              <a:cs typeface="DM Sans"/>
              <a:sym typeface="DM Sans"/>
            </a:endParaRPr>
          </a:p>
        </p:txBody>
      </p:sp>
      <p:sp>
        <p:nvSpPr>
          <p:cNvPr id="223" name="Google Shape;223;g306930f4fb9_0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24" name="Google Shape;224;g306930f4fb9_0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25" name="Google Shape;225;g306930f4fb9_0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26" name="Google Shape;226;g306930f4fb9_0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lang="es" sz="1500">
                <a:solidFill>
                  <a:schemeClr val="dk1"/>
                </a:solidFill>
              </a:rPr>
              <a:t>El </a:t>
            </a:r>
            <a:r>
              <a:rPr b="1" lang="es" sz="1500">
                <a:solidFill>
                  <a:schemeClr val="dk1"/>
                </a:solidFill>
              </a:rPr>
              <a:t>ISP</a:t>
            </a:r>
            <a:r>
              <a:rPr lang="es" sz="1500">
                <a:solidFill>
                  <a:schemeClr val="dk1"/>
                </a:solidFill>
              </a:rPr>
              <a:t> establece que </a:t>
            </a:r>
            <a:r>
              <a:rPr b="1" lang="es" sz="1500">
                <a:solidFill>
                  <a:schemeClr val="dk1"/>
                </a:solidFill>
              </a:rPr>
              <a:t>los clientes no deben estar obligados a depender de interfaces que no utilizan</a:t>
            </a:r>
            <a:r>
              <a:rPr lang="es" sz="1500">
                <a:solidFill>
                  <a:schemeClr val="dk1"/>
                </a:solidFill>
              </a:rPr>
              <a:t>. En otras palabras, es preferible tener varias interfaces pequeñas y específicas que obligar a una clase a implementar una única interfaz grande que contiene métodos que no necesita.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El ISP fomenta la creación de interfaces que estén enfocadas en cumplir un único propósito o responsabilidad, manteniendo el sistema más modular y fácil de mantener.</a:t>
            </a:r>
            <a:endParaRPr b="1"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6930f4fb9_0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Interface Segregation Principle (LSP)</a:t>
            </a:r>
            <a:endParaRPr b="1" i="0" sz="2000" u="none" cap="none" strike="noStrike">
              <a:solidFill>
                <a:srgbClr val="000000"/>
              </a:solidFill>
              <a:latin typeface="DM Sans"/>
              <a:ea typeface="DM Sans"/>
              <a:cs typeface="DM Sans"/>
              <a:sym typeface="DM Sans"/>
            </a:endParaRPr>
          </a:p>
        </p:txBody>
      </p:sp>
      <p:sp>
        <p:nvSpPr>
          <p:cNvPr id="232" name="Google Shape;232;g306930f4fb9_0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33" name="Google Shape;233;g306930f4fb9_0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34" name="Google Shape;234;g306930f4fb9_0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35" name="Google Shape;235;g306930f4fb9_0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b="1" lang="es" sz="1500">
                <a:solidFill>
                  <a:schemeClr val="dk1"/>
                </a:solidFill>
              </a:rPr>
              <a:t>Desacoplamiento:</a:t>
            </a:r>
            <a:r>
              <a:rPr lang="es" sz="1500">
                <a:solidFill>
                  <a:schemeClr val="dk1"/>
                </a:solidFill>
              </a:rPr>
              <a:t> Los clientes de una interfaz no deben depender de métodos que no necesitan. Si obligas a los clientes a implementar métodos innecesarios, creas dependencias que no deberían existir, lo que incrementa el acoplamiento entre módulos.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Mantenimiento:</a:t>
            </a:r>
            <a:r>
              <a:rPr lang="es" sz="1500">
                <a:solidFill>
                  <a:schemeClr val="dk1"/>
                </a:solidFill>
              </a:rPr>
              <a:t> Al tener interfaces más pequeñas y específicas, es más fácil realizar cambios en el código sin afectar a otras partes del sistema.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Escalabilidad y Flexibilidad:</a:t>
            </a:r>
            <a:r>
              <a:rPr lang="es" sz="1500">
                <a:solidFill>
                  <a:schemeClr val="dk1"/>
                </a:solidFill>
              </a:rPr>
              <a:t> El ISP facilita que las aplicaciones puedan evolucionar sin romper la compatibilidad con los clientes de las interfaces.</a:t>
            </a:r>
            <a:endParaRPr sz="15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06930f4fb9_0_2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Interface Segregation Principle (LSP)</a:t>
            </a:r>
            <a:endParaRPr b="1" i="0" sz="2000" u="none" cap="none" strike="noStrike">
              <a:solidFill>
                <a:srgbClr val="000000"/>
              </a:solidFill>
              <a:latin typeface="DM Sans"/>
              <a:ea typeface="DM Sans"/>
              <a:cs typeface="DM Sans"/>
              <a:sym typeface="DM Sans"/>
            </a:endParaRPr>
          </a:p>
        </p:txBody>
      </p:sp>
      <p:sp>
        <p:nvSpPr>
          <p:cNvPr id="241" name="Google Shape;241;g306930f4fb9_0_2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42" name="Google Shape;242;g306930f4fb9_0_2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43" name="Google Shape;243;g306930f4fb9_0_2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44" name="Google Shape;244;g306930f4fb9_0_2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s" sz="1700">
                <a:solidFill>
                  <a:schemeClr val="dk1"/>
                </a:solidFill>
              </a:rPr>
              <a:t>Ejemplo de código</a:t>
            </a:r>
            <a:endParaRPr sz="1100">
              <a:solidFill>
                <a:schemeClr val="dk1"/>
              </a:solidFill>
              <a:latin typeface="Consolas"/>
              <a:ea typeface="Consolas"/>
              <a:cs typeface="Consolas"/>
              <a:sym typeface="Consolas"/>
            </a:endParaRPr>
          </a:p>
          <a:p>
            <a:pPr indent="0" lvl="0" marL="0" rtl="0" algn="l">
              <a:lnSpc>
                <a:spcPct val="115000"/>
              </a:lnSpc>
              <a:spcBef>
                <a:spcPts val="1200"/>
              </a:spcBef>
              <a:spcAft>
                <a:spcPts val="1200"/>
              </a:spcAft>
              <a:buNone/>
            </a:pPr>
            <a:r>
              <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6930f4fb9_0_3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Dependency</a:t>
            </a:r>
            <a:r>
              <a:rPr b="1" lang="es" sz="2000">
                <a:latin typeface="DM Sans"/>
                <a:ea typeface="DM Sans"/>
                <a:cs typeface="DM Sans"/>
                <a:sym typeface="DM Sans"/>
              </a:rPr>
              <a:t> Inversion Principle (LSP)</a:t>
            </a:r>
            <a:endParaRPr b="1" i="0" sz="2000" u="none" cap="none" strike="noStrike">
              <a:solidFill>
                <a:srgbClr val="000000"/>
              </a:solidFill>
              <a:latin typeface="DM Sans"/>
              <a:ea typeface="DM Sans"/>
              <a:cs typeface="DM Sans"/>
              <a:sym typeface="DM Sans"/>
            </a:endParaRPr>
          </a:p>
        </p:txBody>
      </p:sp>
      <p:sp>
        <p:nvSpPr>
          <p:cNvPr id="250" name="Google Shape;250;g306930f4fb9_0_3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51" name="Google Shape;251;g306930f4fb9_0_3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52" name="Google Shape;252;g306930f4fb9_0_3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53" name="Google Shape;253;g306930f4fb9_0_3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lang="es" sz="1500">
                <a:solidFill>
                  <a:schemeClr val="dk1"/>
                </a:solidFill>
              </a:rPr>
              <a:t>El </a:t>
            </a:r>
            <a:r>
              <a:rPr b="1" lang="es" sz="1500">
                <a:solidFill>
                  <a:schemeClr val="dk1"/>
                </a:solidFill>
              </a:rPr>
              <a:t>Dependency Inversion Principle (DIP)</a:t>
            </a:r>
            <a:r>
              <a:rPr lang="es" sz="1500">
                <a:solidFill>
                  <a:schemeClr val="dk1"/>
                </a:solidFill>
              </a:rPr>
              <a:t> establece que </a:t>
            </a:r>
            <a:r>
              <a:rPr b="1" lang="es" sz="1500">
                <a:solidFill>
                  <a:schemeClr val="dk1"/>
                </a:solidFill>
              </a:rPr>
              <a:t>los módulos de alto nivel no deben depender de módulos de bajo nivel, sino que ambos deben depender de abstracciones</a:t>
            </a:r>
            <a:r>
              <a:rPr lang="es" sz="1500">
                <a:solidFill>
                  <a:schemeClr val="dk1"/>
                </a:solidFill>
              </a:rPr>
              <a:t> (interfaces o clases abstractas).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Este principio busca desacoplar el código, haciendo que el software sea más flexible y fácil de mantener. En lugar de que las clases de alto nivel controlen directamente los detalles de bajo nivel (como la implementación de un servicio), ambas deben comunicarse a través de una interfaz o abstracción común.</a:t>
            </a:r>
            <a:endParaRPr b="1"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06930f4fb9_0_4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Dependency Inversion Principle (LSP)</a:t>
            </a:r>
            <a:endParaRPr b="1" i="0" sz="2000" u="none" cap="none" strike="noStrike">
              <a:solidFill>
                <a:srgbClr val="000000"/>
              </a:solidFill>
              <a:latin typeface="DM Sans"/>
              <a:ea typeface="DM Sans"/>
              <a:cs typeface="DM Sans"/>
              <a:sym typeface="DM Sans"/>
            </a:endParaRPr>
          </a:p>
        </p:txBody>
      </p:sp>
      <p:sp>
        <p:nvSpPr>
          <p:cNvPr id="259" name="Google Shape;259;g306930f4fb9_0_4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60" name="Google Shape;260;g306930f4fb9_0_4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61" name="Google Shape;261;g306930f4fb9_0_4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62" name="Google Shape;262;g306930f4fb9_0_4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lang="es" sz="1500">
                <a:solidFill>
                  <a:schemeClr val="dk1"/>
                </a:solidFill>
              </a:rPr>
              <a:t>En muchos diseños tradicionales, los </a:t>
            </a:r>
            <a:r>
              <a:rPr b="1" lang="es" sz="1500">
                <a:solidFill>
                  <a:schemeClr val="dk1"/>
                </a:solidFill>
              </a:rPr>
              <a:t>módulos de alto nivel</a:t>
            </a:r>
            <a:r>
              <a:rPr lang="es" sz="1500">
                <a:solidFill>
                  <a:schemeClr val="dk1"/>
                </a:solidFill>
              </a:rPr>
              <a:t> dependen directamente de los </a:t>
            </a:r>
            <a:r>
              <a:rPr b="1" lang="es" sz="1500">
                <a:solidFill>
                  <a:schemeClr val="dk1"/>
                </a:solidFill>
              </a:rPr>
              <a:t>módulos de bajo nivel</a:t>
            </a:r>
            <a:r>
              <a:rPr lang="es" sz="1500">
                <a:solidFill>
                  <a:schemeClr val="dk1"/>
                </a:solidFill>
              </a:rPr>
              <a:t>, lo que genera un acoplamiento fuerte. Si el código de bajo nivel cambia, también tendrás que modificar el de alto nivel, creando un sistema rígido y difícil de escalar o mantener.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Ejemplo: Una clase de "Servicio de Pedidos" que depende directamente de una implementación específica de un "Repositorio de Pedidos" estaría violando el DIP.</a:t>
            </a: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06930f4fb9_0_4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Dependency Inversion Principle (LSP)</a:t>
            </a:r>
            <a:endParaRPr b="1" i="0" sz="2000" u="none" cap="none" strike="noStrike">
              <a:solidFill>
                <a:srgbClr val="000000"/>
              </a:solidFill>
              <a:latin typeface="DM Sans"/>
              <a:ea typeface="DM Sans"/>
              <a:cs typeface="DM Sans"/>
              <a:sym typeface="DM Sans"/>
            </a:endParaRPr>
          </a:p>
        </p:txBody>
      </p:sp>
      <p:sp>
        <p:nvSpPr>
          <p:cNvPr id="268" name="Google Shape;268;g306930f4fb9_0_4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69" name="Google Shape;269;g306930f4fb9_0_4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70" name="Google Shape;270;g306930f4fb9_0_4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71" name="Google Shape;271;g306930f4fb9_0_4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lang="es" sz="1500">
                <a:solidFill>
                  <a:schemeClr val="dk1"/>
                </a:solidFill>
              </a:rPr>
              <a:t>En muchos diseños tradicionales, los </a:t>
            </a:r>
            <a:r>
              <a:rPr b="1" lang="es" sz="1500">
                <a:solidFill>
                  <a:schemeClr val="dk1"/>
                </a:solidFill>
              </a:rPr>
              <a:t>módulos de alto nivel</a:t>
            </a:r>
            <a:r>
              <a:rPr lang="es" sz="1500">
                <a:solidFill>
                  <a:schemeClr val="dk1"/>
                </a:solidFill>
              </a:rPr>
              <a:t> dependen directamente de los </a:t>
            </a:r>
            <a:r>
              <a:rPr b="1" lang="es" sz="1500">
                <a:solidFill>
                  <a:schemeClr val="dk1"/>
                </a:solidFill>
              </a:rPr>
              <a:t>módulos de bajo nivel</a:t>
            </a:r>
            <a:r>
              <a:rPr lang="es" sz="1500">
                <a:solidFill>
                  <a:schemeClr val="dk1"/>
                </a:solidFill>
              </a:rPr>
              <a:t>, lo que genera un acoplamiento fuerte. Si el código de bajo nivel cambia, también tendrás que modificar el de alto nivel, creando un sistema rígido y difícil de escalar o mantener.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 sz="1500">
                <a:solidFill>
                  <a:schemeClr val="dk1"/>
                </a:solidFill>
              </a:rPr>
              <a:t>Para cumplir con el DIP, el módulo de alto nivel debe depender de una abstracción (una interfaz), que será implementada por el módulo de bajo nivel. Esto permite cambiar la implementación del módulo de bajo nivel sin afectar al módulo de alto nivel.</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06930f4fb9_0_5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Dependency Inversion Principle (LSP)</a:t>
            </a:r>
            <a:endParaRPr b="1" i="0" sz="2000" u="none" cap="none" strike="noStrike">
              <a:solidFill>
                <a:srgbClr val="000000"/>
              </a:solidFill>
              <a:latin typeface="DM Sans"/>
              <a:ea typeface="DM Sans"/>
              <a:cs typeface="DM Sans"/>
              <a:sym typeface="DM Sans"/>
            </a:endParaRPr>
          </a:p>
        </p:txBody>
      </p:sp>
      <p:sp>
        <p:nvSpPr>
          <p:cNvPr id="277" name="Google Shape;277;g306930f4fb9_0_5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78" name="Google Shape;278;g306930f4fb9_0_5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79" name="Google Shape;279;g306930f4fb9_0_5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80" name="Google Shape;280;g306930f4fb9_0_5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rtl="0" algn="l">
              <a:lnSpc>
                <a:spcPct val="115000"/>
              </a:lnSpc>
              <a:spcBef>
                <a:spcPts val="1200"/>
              </a:spcBef>
              <a:spcAft>
                <a:spcPts val="0"/>
              </a:spcAft>
              <a:buClr>
                <a:schemeClr val="dk1"/>
              </a:buClr>
              <a:buSzPts val="1500"/>
              <a:buChar char="●"/>
            </a:pPr>
            <a:r>
              <a:rPr b="1" lang="es" sz="1500">
                <a:solidFill>
                  <a:schemeClr val="dk1"/>
                </a:solidFill>
              </a:rPr>
              <a:t>Flexibilidad y desacoplamiento:</a:t>
            </a:r>
            <a:r>
              <a:rPr lang="es" sz="1500">
                <a:solidFill>
                  <a:schemeClr val="dk1"/>
                </a:solidFill>
              </a:rPr>
              <a:t> Los módulos de alto nivel no dependen de los detalles concretos de implementación, lo que permite cambiar esos detalles sin afectar el sistema.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Facilita la sustitución y la escalabilidad:</a:t>
            </a:r>
            <a:r>
              <a:rPr lang="es" sz="1500">
                <a:solidFill>
                  <a:schemeClr val="dk1"/>
                </a:solidFill>
              </a:rPr>
              <a:t> Es fácil cambiar la implementación de un módulo de bajo nivel, como cambiar una base de datos, sin tener que tocar las capas superiores de la aplicación.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s" sz="1500">
                <a:solidFill>
                  <a:schemeClr val="dk1"/>
                </a:solidFill>
              </a:rPr>
              <a:t>Mejora el mantenimiento y las pruebas:</a:t>
            </a:r>
            <a:r>
              <a:rPr lang="es" sz="1500">
                <a:solidFill>
                  <a:schemeClr val="dk1"/>
                </a:solidFill>
              </a:rPr>
              <a:t> Al estar basado en interfaces, es más fácil usar dependencias simuladas (mocks) para realizar pruebas unitarias de los módulos de alto nivel.</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06930f4fb9_0_6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Dependency Inversion Principle (LSP)</a:t>
            </a:r>
            <a:endParaRPr b="1" i="0" sz="2000" u="none" cap="none" strike="noStrike">
              <a:solidFill>
                <a:srgbClr val="000000"/>
              </a:solidFill>
              <a:latin typeface="DM Sans"/>
              <a:ea typeface="DM Sans"/>
              <a:cs typeface="DM Sans"/>
              <a:sym typeface="DM Sans"/>
            </a:endParaRPr>
          </a:p>
        </p:txBody>
      </p:sp>
      <p:sp>
        <p:nvSpPr>
          <p:cNvPr id="286" name="Google Shape;286;g306930f4fb9_0_6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87" name="Google Shape;287;g306930f4fb9_0_6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88" name="Google Shape;288;g306930f4fb9_0_6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89" name="Google Shape;289;g306930f4fb9_0_6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s" sz="1700">
                <a:solidFill>
                  <a:schemeClr val="dk1"/>
                </a:solidFill>
              </a:rPr>
              <a:t>Ejemplo de código</a:t>
            </a:r>
            <a:endParaRPr sz="15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0693d11989_0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Cuestionario</a:t>
            </a:r>
            <a:endParaRPr b="1" i="0" sz="2000" u="none" cap="none" strike="noStrike">
              <a:solidFill>
                <a:srgbClr val="000000"/>
              </a:solidFill>
              <a:latin typeface="DM Sans"/>
              <a:ea typeface="DM Sans"/>
              <a:cs typeface="DM Sans"/>
              <a:sym typeface="DM Sans"/>
            </a:endParaRPr>
          </a:p>
        </p:txBody>
      </p:sp>
      <p:sp>
        <p:nvSpPr>
          <p:cNvPr id="295" name="Google Shape;295;g30693d11989_0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96" name="Google Shape;296;g30693d11989_0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97" name="Google Shape;297;g30693d11989_0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98" name="Google Shape;298;g30693d11989_0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0"/>
              </a:spcBef>
              <a:spcAft>
                <a:spcPts val="0"/>
              </a:spcAft>
              <a:buNone/>
            </a:pPr>
            <a:r>
              <a:rPr lang="es" sz="1700" u="sng">
                <a:solidFill>
                  <a:schemeClr val="hlink"/>
                </a:solidFill>
                <a:hlinkClick r:id="rId3"/>
              </a:rPr>
              <a:t>https://forms.gle/WTWETBdvQhuT93VRA</a:t>
            </a:r>
            <a:endParaRPr sz="1700">
              <a:solidFill>
                <a:schemeClr val="dk1"/>
              </a:solidFill>
            </a:endParaRPr>
          </a:p>
          <a:p>
            <a:pPr indent="0" lvl="0" marL="0" rtl="0" algn="ctr">
              <a:lnSpc>
                <a:spcPct val="115000"/>
              </a:lnSpc>
              <a:spcBef>
                <a:spcPts val="0"/>
              </a:spcBef>
              <a:spcAft>
                <a:spcPts val="0"/>
              </a:spcAft>
              <a:buNone/>
            </a:pPr>
            <a:r>
              <a:t/>
            </a:r>
            <a:endParaRPr sz="1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fe78a20900_1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Historia y Origen de los principios SOLID</a:t>
            </a:r>
            <a:endParaRPr b="1" i="0" sz="2000" u="none" cap="none" strike="noStrike">
              <a:solidFill>
                <a:srgbClr val="000000"/>
              </a:solidFill>
              <a:latin typeface="DM Sans"/>
              <a:ea typeface="DM Sans"/>
              <a:cs typeface="DM Sans"/>
              <a:sym typeface="DM Sans"/>
            </a:endParaRPr>
          </a:p>
        </p:txBody>
      </p:sp>
      <p:sp>
        <p:nvSpPr>
          <p:cNvPr id="70" name="Google Shape;70;g2fe78a20900_1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71" name="Google Shape;71;g2fe78a20900_1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72" name="Google Shape;72;g2fe78a20900_1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73" name="Google Shape;73;g2fe78a20900_1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s" sz="1500">
                <a:latin typeface="DM Sans"/>
                <a:ea typeface="DM Sans"/>
                <a:cs typeface="DM Sans"/>
                <a:sym typeface="DM Sans"/>
              </a:rPr>
              <a:t>El diseño de Software proporciona dos valores</a:t>
            </a:r>
            <a:endParaRPr sz="1500">
              <a:latin typeface="DM Sans"/>
              <a:ea typeface="DM Sans"/>
              <a:cs typeface="DM Sans"/>
              <a:sym typeface="DM Sans"/>
            </a:endParaRPr>
          </a:p>
          <a:p>
            <a:pPr indent="0" lvl="0" marL="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rtl="0" algn="l">
              <a:lnSpc>
                <a:spcPct val="115000"/>
              </a:lnSpc>
              <a:spcBef>
                <a:spcPts val="0"/>
              </a:spcBef>
              <a:spcAft>
                <a:spcPts val="0"/>
              </a:spcAft>
              <a:buSzPts val="1500"/>
              <a:buFont typeface="DM Sans"/>
              <a:buChar char="●"/>
            </a:pPr>
            <a:r>
              <a:rPr lang="es" sz="1500">
                <a:latin typeface="DM Sans"/>
                <a:ea typeface="DM Sans"/>
                <a:cs typeface="DM Sans"/>
                <a:sym typeface="DM Sans"/>
              </a:rPr>
              <a:t>Funcionalidad</a:t>
            </a:r>
            <a:endParaRPr sz="1500">
              <a:latin typeface="DM Sans"/>
              <a:ea typeface="DM Sans"/>
              <a:cs typeface="DM Sans"/>
              <a:sym typeface="DM Sans"/>
            </a:endParaRPr>
          </a:p>
          <a:p>
            <a:pPr indent="-323850" lvl="0" marL="457200" rtl="0" algn="l">
              <a:lnSpc>
                <a:spcPct val="115000"/>
              </a:lnSpc>
              <a:spcBef>
                <a:spcPts val="0"/>
              </a:spcBef>
              <a:spcAft>
                <a:spcPts val="0"/>
              </a:spcAft>
              <a:buSzPts val="1500"/>
              <a:buFont typeface="DM Sans"/>
              <a:buChar char="●"/>
            </a:pPr>
            <a:r>
              <a:rPr lang="es" sz="1500">
                <a:latin typeface="DM Sans"/>
                <a:ea typeface="DM Sans"/>
                <a:cs typeface="DM Sans"/>
                <a:sym typeface="DM Sans"/>
              </a:rPr>
              <a:t>Estructura</a:t>
            </a:r>
            <a:endParaRPr sz="1500">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fe78a20900_1_5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Historia y Origen de los principios SOLID</a:t>
            </a:r>
            <a:endParaRPr b="1" i="0" sz="2000" u="none" cap="none" strike="noStrike">
              <a:solidFill>
                <a:srgbClr val="000000"/>
              </a:solidFill>
              <a:latin typeface="DM Sans"/>
              <a:ea typeface="DM Sans"/>
              <a:cs typeface="DM Sans"/>
              <a:sym typeface="DM Sans"/>
            </a:endParaRPr>
          </a:p>
        </p:txBody>
      </p:sp>
      <p:sp>
        <p:nvSpPr>
          <p:cNvPr id="79" name="Google Shape;79;g2fe78a20900_1_5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80" name="Google Shape;80;g2fe78a20900_1_5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81" name="Google Shape;81;g2fe78a20900_1_5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82" name="Google Shape;82;g2fe78a20900_1_5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50000"/>
              </a:lnSpc>
              <a:spcBef>
                <a:spcPts val="1200"/>
              </a:spcBef>
              <a:spcAft>
                <a:spcPts val="0"/>
              </a:spcAft>
              <a:buClr>
                <a:srgbClr val="000000"/>
              </a:buClr>
              <a:buSzPts val="1500"/>
              <a:buFont typeface="DM Sans"/>
              <a:buChar char="●"/>
            </a:pPr>
            <a:r>
              <a:rPr lang="es" sz="1500">
                <a:latin typeface="DM Sans"/>
                <a:ea typeface="DM Sans"/>
                <a:cs typeface="DM Sans"/>
                <a:sym typeface="DM Sans"/>
              </a:rPr>
              <a:t>Principios para el diseño de software orientado a objetos</a:t>
            </a:r>
            <a:r>
              <a:rPr b="0" i="0" lang="es" sz="1500" u="none" cap="none" strike="noStrike">
                <a:solidFill>
                  <a:srgbClr val="000000"/>
                </a:solidFill>
                <a:latin typeface="DM Sans"/>
                <a:ea typeface="DM Sans"/>
                <a:cs typeface="DM Sans"/>
                <a:sym typeface="DM Sans"/>
              </a:rPr>
              <a:t>. </a:t>
            </a:r>
            <a:endParaRPr b="0" i="0" sz="1500" u="none" cap="none" strike="noStrike">
              <a:solidFill>
                <a:srgbClr val="000000"/>
              </a:solidFill>
              <a:latin typeface="DM Sans"/>
              <a:ea typeface="DM Sans"/>
              <a:cs typeface="DM Sans"/>
              <a:sym typeface="DM Sans"/>
            </a:endParaRPr>
          </a:p>
          <a:p>
            <a:pPr indent="-323850" lvl="0" marL="457200" marR="0" rtl="0" algn="l">
              <a:lnSpc>
                <a:spcPct val="150000"/>
              </a:lnSpc>
              <a:spcBef>
                <a:spcPts val="0"/>
              </a:spcBef>
              <a:spcAft>
                <a:spcPts val="0"/>
              </a:spcAft>
              <a:buClr>
                <a:srgbClr val="000000"/>
              </a:buClr>
              <a:buSzPts val="1500"/>
              <a:buFont typeface="DM Sans"/>
              <a:buChar char="●"/>
            </a:pPr>
            <a:r>
              <a:rPr lang="es" sz="1500">
                <a:latin typeface="DM Sans"/>
                <a:ea typeface="DM Sans"/>
                <a:cs typeface="DM Sans"/>
                <a:sym typeface="DM Sans"/>
              </a:rPr>
              <a:t>Introducidos por Robert C. Martin a finales de la década de los 90</a:t>
            </a:r>
            <a:r>
              <a:rPr b="0" i="0" lang="es" sz="1500" u="none" cap="none" strike="noStrike">
                <a:solidFill>
                  <a:srgbClr val="000000"/>
                </a:solidFill>
                <a:latin typeface="DM Sans"/>
                <a:ea typeface="DM Sans"/>
                <a:cs typeface="DM Sans"/>
                <a:sym typeface="DM Sans"/>
              </a:rPr>
              <a:t>.</a:t>
            </a:r>
            <a:endParaRPr b="0" i="0" sz="1500" u="none" cap="none" strike="noStrike">
              <a:solidFill>
                <a:srgbClr val="000000"/>
              </a:solidFill>
              <a:latin typeface="DM Sans"/>
              <a:ea typeface="DM Sans"/>
              <a:cs typeface="DM Sans"/>
              <a:sym typeface="DM Sans"/>
            </a:endParaRPr>
          </a:p>
          <a:p>
            <a:pPr indent="-323850" lvl="0" marL="457200" marR="0" rtl="0" algn="l">
              <a:lnSpc>
                <a:spcPct val="150000"/>
              </a:lnSpc>
              <a:spcBef>
                <a:spcPts val="0"/>
              </a:spcBef>
              <a:spcAft>
                <a:spcPts val="0"/>
              </a:spcAft>
              <a:buClr>
                <a:srgbClr val="000000"/>
              </a:buClr>
              <a:buSzPts val="1500"/>
              <a:buFont typeface="DM Sans"/>
              <a:buChar char="●"/>
            </a:pPr>
            <a:r>
              <a:rPr lang="es" sz="1500">
                <a:latin typeface="DM Sans"/>
                <a:ea typeface="DM Sans"/>
                <a:cs typeface="DM Sans"/>
                <a:sym typeface="DM Sans"/>
              </a:rPr>
              <a:t>Sistemas más </a:t>
            </a:r>
            <a:r>
              <a:rPr b="1" lang="es" sz="1500">
                <a:latin typeface="DM Sans"/>
                <a:ea typeface="DM Sans"/>
                <a:cs typeface="DM Sans"/>
                <a:sym typeface="DM Sans"/>
              </a:rPr>
              <a:t>fáciles de mantener</a:t>
            </a:r>
            <a:r>
              <a:rPr lang="es" sz="1500">
                <a:latin typeface="DM Sans"/>
                <a:ea typeface="DM Sans"/>
                <a:cs typeface="DM Sans"/>
                <a:sym typeface="DM Sans"/>
              </a:rPr>
              <a:t>, más </a:t>
            </a:r>
            <a:r>
              <a:rPr b="1" lang="es" sz="1500">
                <a:latin typeface="DM Sans"/>
                <a:ea typeface="DM Sans"/>
                <a:cs typeface="DM Sans"/>
                <a:sym typeface="DM Sans"/>
              </a:rPr>
              <a:t>modulares</a:t>
            </a:r>
            <a:r>
              <a:rPr lang="es" sz="1500">
                <a:latin typeface="DM Sans"/>
                <a:ea typeface="DM Sans"/>
                <a:cs typeface="DM Sans"/>
                <a:sym typeface="DM Sans"/>
              </a:rPr>
              <a:t> y con </a:t>
            </a:r>
            <a:r>
              <a:rPr b="1" lang="es" sz="1500">
                <a:latin typeface="DM Sans"/>
                <a:ea typeface="DM Sans"/>
                <a:cs typeface="DM Sans"/>
                <a:sym typeface="DM Sans"/>
              </a:rPr>
              <a:t>menor acoplamiento</a:t>
            </a:r>
            <a:r>
              <a:rPr lang="es" sz="1500">
                <a:latin typeface="DM Sans"/>
                <a:ea typeface="DM Sans"/>
                <a:cs typeface="DM Sans"/>
                <a:sym typeface="DM Sans"/>
              </a:rPr>
              <a:t> entre componentes.</a:t>
            </a:r>
            <a:r>
              <a:rPr b="0" i="0" lang="es" sz="1500" u="none" cap="none" strike="noStrike">
                <a:solidFill>
                  <a:srgbClr val="000000"/>
                </a:solidFill>
                <a:latin typeface="DM Sans"/>
                <a:ea typeface="DM Sans"/>
                <a:cs typeface="DM Sans"/>
                <a:sym typeface="DM Sans"/>
              </a:rPr>
              <a:t> </a:t>
            </a:r>
            <a:endParaRPr b="0" i="0" sz="1500" u="none" cap="none" strike="noStrike">
              <a:solidFill>
                <a:srgbClr val="000000"/>
              </a:solidFill>
              <a:latin typeface="DM Sans"/>
              <a:ea typeface="DM Sans"/>
              <a:cs typeface="DM Sans"/>
              <a:sym typeface="DM Sans"/>
            </a:endParaRPr>
          </a:p>
          <a:p>
            <a:pPr indent="0" lvl="0" marL="0" marR="0" rtl="0" algn="l">
              <a:lnSpc>
                <a:spcPct val="150000"/>
              </a:lnSpc>
              <a:spcBef>
                <a:spcPts val="0"/>
              </a:spcBef>
              <a:spcAft>
                <a:spcPts val="0"/>
              </a:spcAft>
              <a:buNone/>
            </a:pPr>
            <a:r>
              <a:t/>
            </a:r>
            <a:endParaRPr sz="1500">
              <a:latin typeface="DM Sans"/>
              <a:ea typeface="DM Sans"/>
              <a:cs typeface="DM Sans"/>
              <a:sym typeface="DM Sans"/>
            </a:endParaRPr>
          </a:p>
          <a:p>
            <a:pPr indent="0" lvl="0" marL="0" rtl="0" algn="ctr">
              <a:lnSpc>
                <a:spcPct val="115000"/>
              </a:lnSpc>
              <a:spcBef>
                <a:spcPts val="0"/>
              </a:spcBef>
              <a:spcAft>
                <a:spcPts val="0"/>
              </a:spcAft>
              <a:buNone/>
            </a:pPr>
            <a:r>
              <a:rPr lang="es" sz="1300">
                <a:solidFill>
                  <a:schemeClr val="dk1"/>
                </a:solidFill>
              </a:rPr>
              <a:t> "La arquitectura de software no es sobre cómo organizar el código, sino sobre cómo organizar la dependencia. El diseño de software es sobre cómo podemos organizar nuestro código para que sea flexible, extensible y robusto en el tiempo"</a:t>
            </a:r>
            <a:endParaRPr sz="1300">
              <a:solidFill>
                <a:schemeClr val="dk1"/>
              </a:solidFill>
            </a:endParaRPr>
          </a:p>
          <a:p>
            <a:pPr indent="0" lvl="0" marL="0" rtl="0" algn="ctr">
              <a:lnSpc>
                <a:spcPct val="115000"/>
              </a:lnSpc>
              <a:spcBef>
                <a:spcPts val="0"/>
              </a:spcBef>
              <a:spcAft>
                <a:spcPts val="0"/>
              </a:spcAft>
              <a:buNone/>
            </a:pPr>
            <a:r>
              <a:t/>
            </a:r>
            <a:endParaRPr sz="1300">
              <a:solidFill>
                <a:schemeClr val="dk1"/>
              </a:solidFill>
            </a:endParaRPr>
          </a:p>
          <a:p>
            <a:pPr indent="0" lvl="0" marL="0" rtl="0" algn="ctr">
              <a:lnSpc>
                <a:spcPct val="115000"/>
              </a:lnSpc>
              <a:spcBef>
                <a:spcPts val="0"/>
              </a:spcBef>
              <a:spcAft>
                <a:spcPts val="0"/>
              </a:spcAft>
              <a:buNone/>
            </a:pPr>
            <a:r>
              <a:rPr lang="es" sz="1300">
                <a:solidFill>
                  <a:schemeClr val="dk1"/>
                </a:solidFill>
              </a:rPr>
              <a:t>Robert C. Martin</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Relación de SOLID con la Arquitectura de Software</a:t>
            </a:r>
            <a:endParaRPr b="1" i="0" sz="2000" u="none" cap="none" strike="noStrike">
              <a:solidFill>
                <a:srgbClr val="000000"/>
              </a:solidFill>
              <a:latin typeface="DM Sans"/>
              <a:ea typeface="DM Sans"/>
              <a:cs typeface="DM Sans"/>
              <a:sym typeface="DM Sans"/>
            </a:endParaRPr>
          </a:p>
        </p:txBody>
      </p:sp>
      <p:sp>
        <p:nvSpPr>
          <p:cNvPr id="88" name="Google Shape;88;p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89" name="Google Shape;89;p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90" name="Google Shape;90;p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91" name="Google Shape;91;p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1200"/>
              </a:spcBef>
              <a:spcAft>
                <a:spcPts val="0"/>
              </a:spcAft>
              <a:buNone/>
            </a:pPr>
            <a:r>
              <a:t/>
            </a:r>
            <a:endParaRPr sz="1500">
              <a:latin typeface="DM Sans"/>
              <a:ea typeface="DM Sans"/>
              <a:cs typeface="DM Sans"/>
              <a:sym typeface="DM Sans"/>
            </a:endParaRPr>
          </a:p>
          <a:p>
            <a:pPr indent="0" lvl="0" marL="0" marR="0" rtl="0" algn="l">
              <a:lnSpc>
                <a:spcPct val="150000"/>
              </a:lnSpc>
              <a:spcBef>
                <a:spcPts val="1200"/>
              </a:spcBef>
              <a:spcAft>
                <a:spcPts val="0"/>
              </a:spcAft>
              <a:buNone/>
            </a:pPr>
            <a:r>
              <a:rPr lang="es" sz="1500">
                <a:latin typeface="DM Sans"/>
                <a:ea typeface="DM Sans"/>
                <a:cs typeface="DM Sans"/>
                <a:sym typeface="DM Sans"/>
              </a:rPr>
              <a:t>En una arquitectura de Servicios distribuidos, aplicar SOLID te guía sobre cómo organizar tu código y los servicios de manera que se puedan escalar, modificar y extender con el mínimo impacto en otras partes del sistema.</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fe78a20900_1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Relación de SOLID con la Arquitectura de Software</a:t>
            </a:r>
            <a:endParaRPr b="1" i="0" sz="2000" u="none" cap="none" strike="noStrike">
              <a:solidFill>
                <a:srgbClr val="000000"/>
              </a:solidFill>
              <a:latin typeface="DM Sans"/>
              <a:ea typeface="DM Sans"/>
              <a:cs typeface="DM Sans"/>
              <a:sym typeface="DM Sans"/>
            </a:endParaRPr>
          </a:p>
        </p:txBody>
      </p:sp>
      <p:sp>
        <p:nvSpPr>
          <p:cNvPr id="97" name="Google Shape;97;g2fe78a20900_1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98" name="Google Shape;98;g2fe78a20900_1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99" name="Google Shape;99;g2fe78a20900_1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00" name="Google Shape;100;g2fe78a20900_1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S</a:t>
            </a:r>
            <a:r>
              <a:rPr b="1" lang="es">
                <a:solidFill>
                  <a:schemeClr val="dk1"/>
                </a:solidFill>
              </a:rPr>
              <a:t>ingle Responsibility Principle (SRP):</a:t>
            </a:r>
            <a:r>
              <a:rPr lang="es">
                <a:solidFill>
                  <a:schemeClr val="dk1"/>
                </a:solidFill>
              </a:rPr>
              <a:t> Cada servicio debe cumplir con una única responsabilidad, y tener una única razón para cambiar.</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O</a:t>
            </a:r>
            <a:r>
              <a:rPr b="1" lang="es">
                <a:solidFill>
                  <a:schemeClr val="dk1"/>
                </a:solidFill>
              </a:rPr>
              <a:t>pen/Closed Principle (OCP):</a:t>
            </a:r>
            <a:r>
              <a:rPr lang="es">
                <a:solidFill>
                  <a:schemeClr val="dk1"/>
                </a:solidFill>
              </a:rPr>
              <a:t> Los microservicios deben ser extendibles sin necesidad de modificar el código existente.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L</a:t>
            </a:r>
            <a:r>
              <a:rPr b="1" lang="es">
                <a:solidFill>
                  <a:schemeClr val="dk1"/>
                </a:solidFill>
              </a:rPr>
              <a:t>iskov Substitution Principle (LSP):</a:t>
            </a:r>
            <a:r>
              <a:rPr lang="es">
                <a:solidFill>
                  <a:schemeClr val="dk1"/>
                </a:solidFill>
              </a:rPr>
              <a:t> Los contratos entre servicios (interfaces) deben ser respetados y los servicios deben ser reemplazables entre sí sin afectar el sistema.</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I</a:t>
            </a:r>
            <a:r>
              <a:rPr b="1" lang="es">
                <a:solidFill>
                  <a:schemeClr val="dk1"/>
                </a:solidFill>
              </a:rPr>
              <a:t>nterface Segregation Principle (ISP):</a:t>
            </a:r>
            <a:r>
              <a:rPr lang="es">
                <a:solidFill>
                  <a:schemeClr val="dk1"/>
                </a:solidFill>
              </a:rPr>
              <a:t> Los microservicios deben exponer interfaces pequeñas y específicas, evitando depender de funcionalidades innecesarias.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D</a:t>
            </a:r>
            <a:r>
              <a:rPr b="1" lang="es">
                <a:solidFill>
                  <a:schemeClr val="dk1"/>
                </a:solidFill>
              </a:rPr>
              <a:t>ependency Inversion Principle (DIP):</a:t>
            </a:r>
            <a:r>
              <a:rPr lang="es">
                <a:solidFill>
                  <a:schemeClr val="dk1"/>
                </a:solidFill>
              </a:rPr>
              <a:t> Las dependencias entre microservicios deben basarse en abstracciones, no en implementaciones concretas, lo que permite intercambiabilidad y flexibilidad.</a:t>
            </a:r>
            <a:endParaRPr sz="16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fe78a20900_1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Relación de SOLID con la Arquitectura de Software</a:t>
            </a:r>
            <a:endParaRPr b="1" i="0" sz="2000" u="none" cap="none" strike="noStrike">
              <a:solidFill>
                <a:srgbClr val="000000"/>
              </a:solidFill>
              <a:latin typeface="DM Sans"/>
              <a:ea typeface="DM Sans"/>
              <a:cs typeface="DM Sans"/>
              <a:sym typeface="DM Sans"/>
            </a:endParaRPr>
          </a:p>
        </p:txBody>
      </p:sp>
      <p:sp>
        <p:nvSpPr>
          <p:cNvPr id="106" name="Google Shape;106;g2fe78a20900_1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07" name="Google Shape;107;g2fe78a20900_1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08" name="Google Shape;108;g2fe78a20900_1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09" name="Google Shape;109;g2fe78a20900_1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S</a:t>
            </a:r>
            <a:r>
              <a:rPr b="1" lang="es">
                <a:solidFill>
                  <a:schemeClr val="dk1"/>
                </a:solidFill>
              </a:rPr>
              <a:t>ingle Responsibility Principle (SRP):</a:t>
            </a:r>
            <a:r>
              <a:rPr lang="es">
                <a:solidFill>
                  <a:schemeClr val="dk1"/>
                </a:solidFill>
              </a:rPr>
              <a:t> Ayuda a definir microservicios autónomos y manejables.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O</a:t>
            </a:r>
            <a:r>
              <a:rPr b="1" lang="es">
                <a:solidFill>
                  <a:schemeClr val="dk1"/>
                </a:solidFill>
              </a:rPr>
              <a:t>pen/Closed Principle (OCP):</a:t>
            </a:r>
            <a:r>
              <a:rPr lang="es">
                <a:solidFill>
                  <a:schemeClr val="dk1"/>
                </a:solidFill>
              </a:rPr>
              <a:t> Permite agregar nuevas funcionalidades a un sistema agregando nuevos microservicios sin necesidad de modificar los ya existentes.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L</a:t>
            </a:r>
            <a:r>
              <a:rPr b="1" lang="es">
                <a:solidFill>
                  <a:schemeClr val="dk1"/>
                </a:solidFill>
              </a:rPr>
              <a:t>iskov Substitution Principle (LSP):</a:t>
            </a:r>
            <a:r>
              <a:rPr lang="es">
                <a:solidFill>
                  <a:schemeClr val="dk1"/>
                </a:solidFill>
              </a:rPr>
              <a:t> Asegura que los servicios sigan los contratos que definen sus interfaces.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I</a:t>
            </a:r>
            <a:r>
              <a:rPr b="1" lang="es">
                <a:solidFill>
                  <a:schemeClr val="dk1"/>
                </a:solidFill>
              </a:rPr>
              <a:t>nterface Segregation Principle (ISP):</a:t>
            </a:r>
            <a:r>
              <a:rPr lang="es">
                <a:solidFill>
                  <a:schemeClr val="dk1"/>
                </a:solidFill>
              </a:rPr>
              <a:t> Asegura que los servicios sean diseñados para necesidades específicas.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b="1" lang="es" sz="2000">
                <a:solidFill>
                  <a:schemeClr val="dk1"/>
                </a:solidFill>
              </a:rPr>
              <a:t>D</a:t>
            </a:r>
            <a:r>
              <a:rPr b="1" lang="es">
                <a:solidFill>
                  <a:schemeClr val="dk1"/>
                </a:solidFill>
              </a:rPr>
              <a:t>ependency Inversion Principle (DIP):</a:t>
            </a:r>
            <a:r>
              <a:rPr lang="es">
                <a:solidFill>
                  <a:schemeClr val="dk1"/>
                </a:solidFill>
              </a:rPr>
              <a:t> Refuerza la idea de que los servicios no deben depender de implementaciones concretas, sino de abstracciones (interfaces o contratos).</a:t>
            </a:r>
            <a:endParaRPr sz="16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fe78a20900_1_2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Single Responsibility Principle (SRP)</a:t>
            </a:r>
            <a:endParaRPr b="1" i="0" sz="2000" u="none" cap="none" strike="noStrike">
              <a:solidFill>
                <a:srgbClr val="000000"/>
              </a:solidFill>
              <a:latin typeface="DM Sans"/>
              <a:ea typeface="DM Sans"/>
              <a:cs typeface="DM Sans"/>
              <a:sym typeface="DM Sans"/>
            </a:endParaRPr>
          </a:p>
        </p:txBody>
      </p:sp>
      <p:sp>
        <p:nvSpPr>
          <p:cNvPr id="115" name="Google Shape;115;g2fe78a20900_1_2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16" name="Google Shape;116;g2fe78a20900_1_2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17" name="Google Shape;117;g2fe78a20900_1_2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18" name="Google Shape;118;g2fe78a20900_1_2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0"/>
              </a:spcBef>
              <a:spcAft>
                <a:spcPts val="0"/>
              </a:spcAft>
              <a:buClr>
                <a:schemeClr val="dk1"/>
              </a:buClr>
              <a:buSzPts val="1700"/>
              <a:buChar char="●"/>
            </a:pPr>
            <a:r>
              <a:rPr lang="es" sz="1700">
                <a:solidFill>
                  <a:schemeClr val="dk1"/>
                </a:solidFill>
              </a:rPr>
              <a:t>El SRP establece que una clase debería tener </a:t>
            </a:r>
            <a:r>
              <a:rPr b="1" lang="es" sz="1700">
                <a:solidFill>
                  <a:schemeClr val="dk1"/>
                </a:solidFill>
              </a:rPr>
              <a:t>una única responsabilidad o razón para cambiar</a:t>
            </a:r>
            <a:r>
              <a:rPr lang="es" sz="1700">
                <a:solidFill>
                  <a:schemeClr val="dk1"/>
                </a:solidFill>
              </a:rPr>
              <a:t>. Es decir, cada clase o módulo debe enfocarse en hacer una sola cosa bien.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s" sz="1700">
                <a:solidFill>
                  <a:schemeClr val="dk1"/>
                </a:solidFill>
              </a:rPr>
              <a:t>Si una clase tiene múltiples responsabilidades, cada una de ellas será un motivo potencial de cambio, lo que aumenta la complejidad del mantenimiento.</a:t>
            </a:r>
            <a:endParaRPr b="1" sz="2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fe78a20900_1_3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Single Responsibility Principle (SRP)</a:t>
            </a:r>
            <a:endParaRPr b="1" i="0" sz="2000" u="none" cap="none" strike="noStrike">
              <a:solidFill>
                <a:srgbClr val="000000"/>
              </a:solidFill>
              <a:latin typeface="DM Sans"/>
              <a:ea typeface="DM Sans"/>
              <a:cs typeface="DM Sans"/>
              <a:sym typeface="DM Sans"/>
            </a:endParaRPr>
          </a:p>
        </p:txBody>
      </p:sp>
      <p:sp>
        <p:nvSpPr>
          <p:cNvPr id="124" name="Google Shape;124;g2fe78a20900_1_3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25" name="Google Shape;125;g2fe78a20900_1_3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26" name="Google Shape;126;g2fe78a20900_1_3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lang="es" sz="700">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27" name="Google Shape;127;g2fe78a20900_1_3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0"/>
              </a:spcBef>
              <a:spcAft>
                <a:spcPts val="0"/>
              </a:spcAft>
              <a:buClr>
                <a:schemeClr val="dk1"/>
              </a:buClr>
              <a:buSzPts val="1700"/>
              <a:buChar char="●"/>
            </a:pPr>
            <a:r>
              <a:rPr b="1" lang="es" sz="1700">
                <a:solidFill>
                  <a:schemeClr val="dk1"/>
                </a:solidFill>
              </a:rPr>
              <a:t>Facilita el mantenimiento.</a:t>
            </a:r>
            <a:r>
              <a:rPr lang="es" sz="1700">
                <a:solidFill>
                  <a:schemeClr val="dk1"/>
                </a:solidFill>
              </a:rPr>
              <a:t> Tener clases con una única responsabilidad permite a los desarrolladores hacer cambios de manera más eficiente, ya que no hay un acoplamiento innecesario entre responsabilidades.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s" sz="1700">
                <a:solidFill>
                  <a:schemeClr val="dk1"/>
                </a:solidFill>
              </a:rPr>
              <a:t>Escalabilidad.</a:t>
            </a:r>
            <a:r>
              <a:rPr lang="es" sz="1700">
                <a:solidFill>
                  <a:schemeClr val="dk1"/>
                </a:solidFill>
              </a:rPr>
              <a:t> A medida que el sistema crece, es más sencillo identificar qué partes necesitan cambio o expansión.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s" sz="1700">
                <a:solidFill>
                  <a:schemeClr val="dk1"/>
                </a:solidFill>
              </a:rPr>
              <a:t>Modularidad.</a:t>
            </a:r>
            <a:r>
              <a:rPr lang="es" sz="1700">
                <a:solidFill>
                  <a:schemeClr val="dk1"/>
                </a:solidFill>
              </a:rPr>
              <a:t> Promueve la separación de preocupaciones, lo que ayuda a construir sistemas más modulares y fáciles de probar.</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