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embeddedFontLst>
    <p:embeddedFont>
      <p:font typeface="DM Sans Medium"/>
      <p:regular r:id="rId47"/>
      <p:bold r:id="rId48"/>
      <p:italic r:id="rId49"/>
      <p:boldItalic r:id="rId50"/>
    </p:embeddedFont>
    <p:embeddedFont>
      <p:font typeface="DM Sans"/>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55" roundtripDataSignature="AMtx7mjOTt5m6PGbiy8TLAgjeo+MGoYO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DMSansMedium-bold.fntdata"/><Relationship Id="rId47" Type="http://schemas.openxmlformats.org/officeDocument/2006/relationships/font" Target="fonts/DMSansMedium-regular.fntdata"/><Relationship Id="rId49" Type="http://schemas.openxmlformats.org/officeDocument/2006/relationships/font" Target="fonts/DMSansMedium-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DMSans-regular.fntdata"/><Relationship Id="rId50" Type="http://schemas.openxmlformats.org/officeDocument/2006/relationships/font" Target="fonts/DMSansMedium-boldItalic.fntdata"/><Relationship Id="rId53" Type="http://schemas.openxmlformats.org/officeDocument/2006/relationships/font" Target="fonts/DMSans-italic.fntdata"/><Relationship Id="rId52" Type="http://schemas.openxmlformats.org/officeDocument/2006/relationships/font" Target="fonts/DMSans-bold.fntdata"/><Relationship Id="rId11" Type="http://schemas.openxmlformats.org/officeDocument/2006/relationships/slide" Target="slides/slide6.xml"/><Relationship Id="rId55" Type="http://customschemas.google.com/relationships/presentationmetadata" Target="metadata"/><Relationship Id="rId10" Type="http://schemas.openxmlformats.org/officeDocument/2006/relationships/slide" Target="slides/slide5.xml"/><Relationship Id="rId54" Type="http://schemas.openxmlformats.org/officeDocument/2006/relationships/font" Target="fonts/DM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069563a64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3069563a64e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069563a64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3069563a64e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069563a64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3069563a64e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069563a64e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3069563a64e_3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069563a64e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3069563a64e_3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069563a64e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3069563a64e_3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069563a64e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3069563a64e_3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069563a64e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3069563a64e_3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069563a64e_3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3069563a64e_3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069563a64e_3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3069563a64e_3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fe78a2090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2fe78a20900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069563a64e_3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3069563a64e_3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069563a64e_3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3069563a64e_3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069563a64e_3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3069563a64e_3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069563a64e_3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3069563a64e_3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069563a64e_3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3069563a64e_3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069563a64e_3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3069563a64e_3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069563a64e_3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3069563a64e_3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069563a64e_3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3069563a64e_3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069563a64e_3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3069563a64e_3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069563a64e_3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3069563a64e_3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fe78a20900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g2fe78a20900_1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069563a64e_3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3069563a64e_3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069563a64e_3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3069563a64e_3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069563a64e_3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g3069563a64e_3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069563a64e_3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3069563a64e_3_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069563a64e_3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3069563a64e_3_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069563a64e_3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g3069563a64e_3_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069563a64e_3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g3069563a64e_3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069563a64e_3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g3069563a64e_3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069563a64e_3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g3069563a64e_3_2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3069563a64e_3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g3069563a64e_3_2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069563a6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3069563a64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069563a64e_3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g3069563a64e_3_2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069563a64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3069563a64e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069563a64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3069563a64e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069563a64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3069563a64e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069563a64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3069563a64e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069563a64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3069563a64e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
          <p:cNvSpPr txBox="1"/>
          <p:nvPr/>
        </p:nvSpPr>
        <p:spPr>
          <a:xfrm>
            <a:off x="792000" y="1790025"/>
            <a:ext cx="7560000" cy="769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200"/>
              <a:buFont typeface="Arial"/>
              <a:buNone/>
            </a:pPr>
            <a:r>
              <a:rPr b="1" lang="es" sz="3800">
                <a:solidFill>
                  <a:srgbClr val="FFFFFF"/>
                </a:solidFill>
                <a:latin typeface="DM Sans"/>
                <a:ea typeface="DM Sans"/>
                <a:cs typeface="DM Sans"/>
                <a:sym typeface="DM Sans"/>
              </a:rPr>
              <a:t>Arquitectura de Microservicios</a:t>
            </a:r>
            <a:endParaRPr b="1" i="0" sz="3800" u="none" cap="none" strike="noStrike">
              <a:solidFill>
                <a:srgbClr val="FFFFFF"/>
              </a:solidFill>
              <a:latin typeface="DM Sans"/>
              <a:ea typeface="DM Sans"/>
              <a:cs typeface="DM Sans"/>
              <a:sym typeface="DM Sans"/>
            </a:endParaRPr>
          </a:p>
        </p:txBody>
      </p:sp>
      <p:sp>
        <p:nvSpPr>
          <p:cNvPr id="55" name="Google Shape;55;p1"/>
          <p:cNvSpPr txBox="1"/>
          <p:nvPr/>
        </p:nvSpPr>
        <p:spPr>
          <a:xfrm>
            <a:off x="496200" y="2621313"/>
            <a:ext cx="81516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0" i="0" lang="es" sz="1800" u="none" cap="none" strike="noStrike">
                <a:solidFill>
                  <a:srgbClr val="FFFFFF"/>
                </a:solidFill>
                <a:latin typeface="DM Sans Medium"/>
                <a:ea typeface="DM Sans Medium"/>
                <a:cs typeface="DM Sans Medium"/>
                <a:sym typeface="DM Sans Medium"/>
              </a:rPr>
              <a:t>David Martínez Sepúlveda</a:t>
            </a:r>
            <a:endParaRPr b="0" i="0" sz="1800" u="none" cap="none" strike="noStrike">
              <a:solidFill>
                <a:srgbClr val="FFFFFF"/>
              </a:solidFill>
              <a:latin typeface="DM Sans Medium"/>
              <a:ea typeface="DM Sans Medium"/>
              <a:cs typeface="DM Sans Medium"/>
              <a:sym typeface="DM Sans Medium"/>
            </a:endParaRPr>
          </a:p>
        </p:txBody>
      </p:sp>
      <p:sp>
        <p:nvSpPr>
          <p:cNvPr id="56" name="Google Shape;56;p1"/>
          <p:cNvSpPr txBox="1"/>
          <p:nvPr/>
        </p:nvSpPr>
        <p:spPr>
          <a:xfrm>
            <a:off x="7291132" y="120225"/>
            <a:ext cx="1681500" cy="2616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800"/>
              <a:buFont typeface="Arial"/>
              <a:buNone/>
            </a:pPr>
            <a:r>
              <a:t/>
            </a:r>
            <a:endParaRPr b="0" i="0" sz="800" u="none" cap="none" strike="noStrike">
              <a:solidFill>
                <a:srgbClr val="FFFFFF"/>
              </a:solidFill>
              <a:latin typeface="DM Sans Medium"/>
              <a:ea typeface="DM Sans Medium"/>
              <a:cs typeface="DM Sans Medium"/>
              <a:sym typeface="DM Sans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3069563a64e_0_48"/>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Desafíos de los Microservicios</a:t>
            </a:r>
            <a:endParaRPr b="1" sz="2000">
              <a:latin typeface="DM Sans"/>
              <a:ea typeface="DM Sans"/>
              <a:cs typeface="DM Sans"/>
              <a:sym typeface="DM Sans"/>
            </a:endParaRPr>
          </a:p>
        </p:txBody>
      </p:sp>
      <p:sp>
        <p:nvSpPr>
          <p:cNvPr id="134" name="Google Shape;134;g3069563a64e_0_48"/>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135" name="Google Shape;135;g3069563a64e_0_48"/>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136" name="Google Shape;136;g3069563a64e_0_48"/>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137" name="Google Shape;137;g3069563a64e_0_48"/>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Pruebas más Complejas.</a:t>
            </a:r>
            <a:r>
              <a:rPr lang="es" sz="1500">
                <a:latin typeface="DM Sans"/>
                <a:ea typeface="DM Sans"/>
                <a:cs typeface="DM Sans"/>
                <a:sym typeface="DM Sans"/>
              </a:rPr>
              <a:t> Las pruebas en un entorno de microservicios son más complejas porque los servicios interactúan entre sí. Se requieren estrategias de pruebas más sofisticadas, como pruebas de contratos y pruebas de integración distribuidas.</a:t>
            </a:r>
            <a:endParaRPr sz="1500">
              <a:latin typeface="DM Sans"/>
              <a:ea typeface="DM Sans"/>
              <a:cs typeface="DM Sans"/>
              <a:sym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3069563a64e_1_0"/>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Desafíos de los Microservicios</a:t>
            </a:r>
            <a:endParaRPr b="1" sz="2000">
              <a:latin typeface="DM Sans"/>
              <a:ea typeface="DM Sans"/>
              <a:cs typeface="DM Sans"/>
              <a:sym typeface="DM Sans"/>
            </a:endParaRPr>
          </a:p>
        </p:txBody>
      </p:sp>
      <p:sp>
        <p:nvSpPr>
          <p:cNvPr id="143" name="Google Shape;143;g3069563a64e_1_0"/>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144" name="Google Shape;144;g3069563a64e_1_0"/>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145" name="Google Shape;145;g3069563a64e_1_0"/>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146" name="Google Shape;146;g3069563a64e_1_0"/>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Pruebas más Complejas.</a:t>
            </a:r>
            <a:r>
              <a:rPr lang="es" sz="1500">
                <a:latin typeface="DM Sans"/>
                <a:ea typeface="DM Sans"/>
                <a:cs typeface="DM Sans"/>
                <a:sym typeface="DM Sans"/>
              </a:rPr>
              <a:t> Las pruebas en un entorno de microservicios son más complejas porque los servicios interactúan entre sí. Se requieren estrategias de pruebas más sofisticadas, como pruebas de contratos y pruebas de integración distribuidas.</a:t>
            </a:r>
            <a:endParaRPr sz="1500">
              <a:latin typeface="DM Sans"/>
              <a:ea typeface="DM Sans"/>
              <a:cs typeface="DM Sans"/>
              <a:sym typeface="DM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3069563a64e_3_0"/>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Comparación con otras arquitecturas</a:t>
            </a:r>
            <a:endParaRPr b="1" sz="2000">
              <a:latin typeface="DM Sans"/>
              <a:ea typeface="DM Sans"/>
              <a:cs typeface="DM Sans"/>
              <a:sym typeface="DM Sans"/>
            </a:endParaRPr>
          </a:p>
        </p:txBody>
      </p:sp>
      <p:sp>
        <p:nvSpPr>
          <p:cNvPr id="152" name="Google Shape;152;g3069563a64e_3_0"/>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153" name="Google Shape;153;g3069563a64e_3_0"/>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154" name="Google Shape;154;g3069563a64e_3_0"/>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155" name="Google Shape;155;g3069563a64e_3_0"/>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Arquitectura Monolítica</a:t>
            </a:r>
            <a:endParaRPr b="1"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Un solo bloque de código:</a:t>
            </a:r>
            <a:r>
              <a:rPr lang="es" sz="1500">
                <a:latin typeface="DM Sans"/>
                <a:ea typeface="DM Sans"/>
                <a:cs typeface="DM Sans"/>
                <a:sym typeface="DM Sans"/>
              </a:rPr>
              <a:t> Todos los componentes están en un solo lugar, lo que facilita el desarrollo inicial.</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Fácil de desarrollar y probar al principio:</a:t>
            </a:r>
            <a:r>
              <a:rPr lang="es" sz="1500">
                <a:latin typeface="DM Sans"/>
                <a:ea typeface="DM Sans"/>
                <a:cs typeface="DM Sans"/>
                <a:sym typeface="DM Sans"/>
              </a:rPr>
              <a:t> Los entornos de desarrollo son simples porque no hay servicios separados que interactuar.</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Despliegue unificado:</a:t>
            </a:r>
            <a:r>
              <a:rPr lang="es" sz="1500">
                <a:latin typeface="DM Sans"/>
                <a:ea typeface="DM Sans"/>
                <a:cs typeface="DM Sans"/>
                <a:sym typeface="DM Sans"/>
              </a:rPr>
              <a:t> Se despliega todo el sistema a la vez.</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Escalabilidad limitada:</a:t>
            </a:r>
            <a:r>
              <a:rPr lang="es" sz="1500">
                <a:latin typeface="DM Sans"/>
                <a:ea typeface="DM Sans"/>
                <a:cs typeface="DM Sans"/>
                <a:sym typeface="DM Sans"/>
              </a:rPr>
              <a:t> Para escalar, se debe replicar toda la aplicación, incluso si solo una parte de la misma necesita más recursos.</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Difícil mantenimiento a largo plazo:</a:t>
            </a:r>
            <a:r>
              <a:rPr lang="es" sz="1500">
                <a:latin typeface="DM Sans"/>
                <a:ea typeface="DM Sans"/>
                <a:cs typeface="DM Sans"/>
                <a:sym typeface="DM Sans"/>
              </a:rPr>
              <a:t> A medida que la aplicación crece, se vuelve más difícil de entender, mantener y escalar debido al acoplamiento entre componentes.</a:t>
            </a:r>
            <a:endParaRPr sz="1500">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3069563a64e_3_8"/>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Comparación con otras arquitecturas</a:t>
            </a:r>
            <a:endParaRPr b="1" sz="2000">
              <a:latin typeface="DM Sans"/>
              <a:ea typeface="DM Sans"/>
              <a:cs typeface="DM Sans"/>
              <a:sym typeface="DM Sans"/>
            </a:endParaRPr>
          </a:p>
        </p:txBody>
      </p:sp>
      <p:sp>
        <p:nvSpPr>
          <p:cNvPr id="161" name="Google Shape;161;g3069563a64e_3_8"/>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162" name="Google Shape;162;g3069563a64e_3_8"/>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163" name="Google Shape;163;g3069563a64e_3_8"/>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164" name="Google Shape;164;g3069563a64e_3_8"/>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Arquitectura SOA</a:t>
            </a:r>
            <a:endParaRPr b="1"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Servicios independientes:</a:t>
            </a:r>
            <a:r>
              <a:rPr lang="es" sz="1500">
                <a:latin typeface="DM Sans"/>
                <a:ea typeface="DM Sans"/>
                <a:cs typeface="DM Sans"/>
                <a:sym typeface="DM Sans"/>
              </a:rPr>
              <a:t> Los servicios están orientados a procesos de negocio completos, no a funciones pequeñas y granulares.</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Intermediación mediante un ESB:</a:t>
            </a:r>
            <a:r>
              <a:rPr lang="es" sz="1500">
                <a:latin typeface="DM Sans"/>
                <a:ea typeface="DM Sans"/>
                <a:cs typeface="DM Sans"/>
                <a:sym typeface="DM Sans"/>
              </a:rPr>
              <a:t> Los servicios comunican sus mensajes a través de un bus de servicios centralizado (ESB).</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Orientación empresarial:</a:t>
            </a:r>
            <a:r>
              <a:rPr lang="es" sz="1500">
                <a:latin typeface="DM Sans"/>
                <a:ea typeface="DM Sans"/>
                <a:cs typeface="DM Sans"/>
                <a:sym typeface="DM Sans"/>
              </a:rPr>
              <a:t> SOA está diseñado para entornos empresariales con sistemas grandes y complejos.</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Acoplamiento débil pero no total:</a:t>
            </a:r>
            <a:r>
              <a:rPr lang="es" sz="1500">
                <a:latin typeface="DM Sans"/>
                <a:ea typeface="DM Sans"/>
                <a:cs typeface="DM Sans"/>
                <a:sym typeface="DM Sans"/>
              </a:rPr>
              <a:t> Aunque los servicios son independientes, tienden a estar más acoplados que en los microservicios debido al ESB.</a:t>
            </a:r>
            <a:endParaRPr sz="1500">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3069563a64e_3_16"/>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Comparación con otras arquitecturas</a:t>
            </a:r>
            <a:endParaRPr b="1" sz="2000">
              <a:latin typeface="DM Sans"/>
              <a:ea typeface="DM Sans"/>
              <a:cs typeface="DM Sans"/>
              <a:sym typeface="DM Sans"/>
            </a:endParaRPr>
          </a:p>
        </p:txBody>
      </p:sp>
      <p:sp>
        <p:nvSpPr>
          <p:cNvPr id="170" name="Google Shape;170;g3069563a64e_3_16"/>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171" name="Google Shape;171;g3069563a64e_3_16"/>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172" name="Google Shape;172;g3069563a64e_3_16"/>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173" name="Google Shape;173;g3069563a64e_3_16"/>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Microservicios vs Monolito:</a:t>
            </a:r>
            <a:r>
              <a:rPr lang="es" sz="1500">
                <a:latin typeface="DM Sans"/>
                <a:ea typeface="DM Sans"/>
                <a:cs typeface="DM Sans"/>
                <a:sym typeface="DM Sans"/>
              </a:rPr>
              <a:t> Los microservicios son más adecuados cuando se requiere una mayor escalabilidad, flexibilidad y resiliencia. Sin embargo, un monolito puede ser más eficiente para proyectos pequeños o aplicaciones que no anticipan un crecimiento significativo.</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Microservicios vs SOA:</a:t>
            </a:r>
            <a:r>
              <a:rPr lang="es" sz="1500">
                <a:latin typeface="DM Sans"/>
                <a:ea typeface="DM Sans"/>
                <a:cs typeface="DM Sans"/>
                <a:sym typeface="DM Sans"/>
              </a:rPr>
              <a:t> La arquitectura SOA puede ser adecuada para grandes empresas que ya tienen un sistema robusto de ESB y buscan interoperabilidad entre servicios más grandes. En cambio, los microservicios son ideales cuando se desea una mayor granularidad, independencia entre servicios y se busca minimizar la dependencia de un ESB.</a:t>
            </a:r>
            <a:endParaRPr sz="1500">
              <a:latin typeface="DM Sans"/>
              <a:ea typeface="DM Sans"/>
              <a:cs typeface="DM Sans"/>
              <a:sym typeface="DM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3069563a64e_3_25"/>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Aplicaciones típicas de la arquitectura de Microservicios</a:t>
            </a:r>
            <a:endParaRPr b="1" sz="2000">
              <a:latin typeface="DM Sans"/>
              <a:ea typeface="DM Sans"/>
              <a:cs typeface="DM Sans"/>
              <a:sym typeface="DM Sans"/>
            </a:endParaRPr>
          </a:p>
        </p:txBody>
      </p:sp>
      <p:sp>
        <p:nvSpPr>
          <p:cNvPr id="179" name="Google Shape;179;g3069563a64e_3_25"/>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180" name="Google Shape;180;g3069563a64e_3_25"/>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181" name="Google Shape;181;g3069563a64e_3_25"/>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182" name="Google Shape;182;g3069563a64e_3_25"/>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Sistemas con Gran Escalabilidad</a:t>
            </a:r>
            <a:endParaRPr b="1"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Los microservicios son ideales para aplicaciones que necesitan manejar una gran cantidad de tráfico o transacciones. Como cada microservicio se puede escalar independientemente, los sistemas pueden ajustarse rápidamente a los cambios en la demanda.</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Plataformas de comercio electrónico como </a:t>
            </a:r>
            <a:r>
              <a:rPr b="1" lang="es" sz="1500">
                <a:latin typeface="DM Sans"/>
                <a:ea typeface="DM Sans"/>
                <a:cs typeface="DM Sans"/>
                <a:sym typeface="DM Sans"/>
              </a:rPr>
              <a:t>Amazon y eBay</a:t>
            </a:r>
            <a:r>
              <a:rPr lang="es" sz="1500">
                <a:latin typeface="DM Sans"/>
                <a:ea typeface="DM Sans"/>
                <a:cs typeface="DM Sans"/>
                <a:sym typeface="DM Sans"/>
              </a:rPr>
              <a:t> utilizan microservicios para manejar grandes volúmenes de usuarios y pedidos sin comprometer la experiencia del usuario.</a:t>
            </a:r>
            <a:endParaRPr sz="1500">
              <a:latin typeface="DM Sans"/>
              <a:ea typeface="DM Sans"/>
              <a:cs typeface="DM Sans"/>
              <a:sym typeface="DM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3069563a64e_3_33"/>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Aplicaciones típicas de la arquitectura de Microservicios</a:t>
            </a:r>
            <a:endParaRPr b="1" sz="2000">
              <a:latin typeface="DM Sans"/>
              <a:ea typeface="DM Sans"/>
              <a:cs typeface="DM Sans"/>
              <a:sym typeface="DM Sans"/>
            </a:endParaRPr>
          </a:p>
        </p:txBody>
      </p:sp>
      <p:sp>
        <p:nvSpPr>
          <p:cNvPr id="188" name="Google Shape;188;g3069563a64e_3_33"/>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189" name="Google Shape;189;g3069563a64e_3_33"/>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190" name="Google Shape;190;g3069563a64e_3_33"/>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191" name="Google Shape;191;g3069563a64e_3_33"/>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Aplicaciones Basadas en la Nube (Cloud-native)</a:t>
            </a:r>
            <a:endParaRPr b="1"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Los microservicios son la base de las aplicaciones nativas en la nube, donde los servicios pueden ser desplegados en contenedores y orquestados mediante herramientas como Kubernetes. Permiten una alta disponibilidad y resiliencia, aprovechando la flexibilidad que ofrece la infraestructura en la nube.</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b="1" lang="es" sz="1500">
                <a:latin typeface="DM Sans"/>
                <a:ea typeface="DM Sans"/>
                <a:cs typeface="DM Sans"/>
                <a:sym typeface="DM Sans"/>
              </a:rPr>
              <a:t>Netflix</a:t>
            </a:r>
            <a:r>
              <a:rPr lang="es" sz="1500">
                <a:latin typeface="DM Sans"/>
                <a:ea typeface="DM Sans"/>
                <a:cs typeface="DM Sans"/>
                <a:sym typeface="DM Sans"/>
              </a:rPr>
              <a:t> utiliza una arquitectura de microservicios para soportar su plataforma global de streaming, alojada en la nube de AWS. Esto permite a Netflix desplegar y escalar servicios de forma independiente, optimizando su rendimiento en diferentes regiones.</a:t>
            </a:r>
            <a:endParaRPr sz="1500">
              <a:latin typeface="DM Sans"/>
              <a:ea typeface="DM Sans"/>
              <a:cs typeface="DM Sans"/>
              <a:sym typeface="DM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3069563a64e_3_41"/>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Aplicaciones típicas de la arquitectura de Microservicios</a:t>
            </a:r>
            <a:endParaRPr b="1" sz="2000">
              <a:latin typeface="DM Sans"/>
              <a:ea typeface="DM Sans"/>
              <a:cs typeface="DM Sans"/>
              <a:sym typeface="DM Sans"/>
            </a:endParaRPr>
          </a:p>
        </p:txBody>
      </p:sp>
      <p:sp>
        <p:nvSpPr>
          <p:cNvPr id="197" name="Google Shape;197;g3069563a64e_3_41"/>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198" name="Google Shape;198;g3069563a64e_3_41"/>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199" name="Google Shape;199;g3069563a64e_3_41"/>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200" name="Google Shape;200;g3069563a64e_3_41"/>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Sistemas de Alta Disponibilidad</a:t>
            </a:r>
            <a:endParaRPr b="1"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En aplicaciones que requieren una alta disponibilidad, los microservicios permiten que los fallos en un servicio no afecten a todo el sistema. Esto mejora la resiliencia del sistema.</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b="1" lang="es" sz="1500">
                <a:latin typeface="DM Sans"/>
                <a:ea typeface="DM Sans"/>
                <a:cs typeface="DM Sans"/>
                <a:sym typeface="DM Sans"/>
              </a:rPr>
              <a:t>Uber</a:t>
            </a:r>
            <a:r>
              <a:rPr lang="es" sz="1500">
                <a:latin typeface="DM Sans"/>
                <a:ea typeface="DM Sans"/>
                <a:cs typeface="DM Sans"/>
                <a:sym typeface="DM Sans"/>
              </a:rPr>
              <a:t> implementa microservicios para gestionar desde las reservas hasta la asignación de conductores, lo que permite que diferentes componentes del sistema funcionen de manera independiente y toleren fallos sin detener la operación completa.</a:t>
            </a:r>
            <a:endParaRPr sz="1500">
              <a:latin typeface="DM Sans"/>
              <a:ea typeface="DM Sans"/>
              <a:cs typeface="DM Sans"/>
              <a:sym typeface="DM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3069563a64e_3_49"/>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Aplicaciones típicas de la arquitectura de Microservicios</a:t>
            </a:r>
            <a:endParaRPr b="1" sz="2000">
              <a:latin typeface="DM Sans"/>
              <a:ea typeface="DM Sans"/>
              <a:cs typeface="DM Sans"/>
              <a:sym typeface="DM Sans"/>
            </a:endParaRPr>
          </a:p>
        </p:txBody>
      </p:sp>
      <p:sp>
        <p:nvSpPr>
          <p:cNvPr id="206" name="Google Shape;206;g3069563a64e_3_49"/>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207" name="Google Shape;207;g3069563a64e_3_49"/>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208" name="Google Shape;208;g3069563a64e_3_49"/>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209" name="Google Shape;209;g3069563a64e_3_49"/>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Plataformas de Microtransacciones y Sistemas de Pagos</a:t>
            </a:r>
            <a:endParaRPr b="1"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Los microservicios son comunes en plataformas que manejan transacciones financieras o microtransacciones, como aplicaciones de pagos o sistemas bancarios. Los servicios que manejan pagos, seguridad y procesamiento pueden desarrollarse y escalarse por separado para mejorar la seguridad y el rendimiento.</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b="1" lang="es" sz="1500">
                <a:latin typeface="DM Sans"/>
                <a:ea typeface="DM Sans"/>
                <a:cs typeface="DM Sans"/>
                <a:sym typeface="DM Sans"/>
              </a:rPr>
              <a:t>PayPal</a:t>
            </a:r>
            <a:r>
              <a:rPr lang="es" sz="1500">
                <a:latin typeface="DM Sans"/>
                <a:ea typeface="DM Sans"/>
                <a:cs typeface="DM Sans"/>
                <a:sym typeface="DM Sans"/>
              </a:rPr>
              <a:t> ha migrado a una arquitectura de microservicios para mejorar la escalabilidad y garantizar la seguridad de las transacciones en todo el mundo.</a:t>
            </a:r>
            <a:endParaRPr sz="1500">
              <a:latin typeface="DM Sans"/>
              <a:ea typeface="DM Sans"/>
              <a:cs typeface="DM Sans"/>
              <a:sym typeface="DM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3069563a64e_3_57"/>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Aplicaciones típicas de la arquitectura de Microservicios</a:t>
            </a:r>
            <a:endParaRPr b="1" sz="2000">
              <a:latin typeface="DM Sans"/>
              <a:ea typeface="DM Sans"/>
              <a:cs typeface="DM Sans"/>
              <a:sym typeface="DM Sans"/>
            </a:endParaRPr>
          </a:p>
        </p:txBody>
      </p:sp>
      <p:sp>
        <p:nvSpPr>
          <p:cNvPr id="215" name="Google Shape;215;g3069563a64e_3_57"/>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216" name="Google Shape;216;g3069563a64e_3_57"/>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217" name="Google Shape;217;g3069563a64e_3_57"/>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218" name="Google Shape;218;g3069563a64e_3_57"/>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SaaS y Aplicaciones Empresariales</a:t>
            </a:r>
            <a:endParaRPr b="1"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Las plataformas de Software como Servicio (SaaS) y las aplicaciones empresariales grandes adoptan microservicios para ofrecer nuevas características rápidamente y con alta disponibilidad. Los clientes pueden beneficiarse de nuevas funcionalidades sin que el servicio se interrumpa.</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b="1" lang="es" sz="1500">
                <a:latin typeface="DM Sans"/>
                <a:ea typeface="DM Sans"/>
                <a:cs typeface="DM Sans"/>
                <a:sym typeface="DM Sans"/>
              </a:rPr>
              <a:t>Salesforce</a:t>
            </a:r>
            <a:r>
              <a:rPr lang="es" sz="1500">
                <a:latin typeface="DM Sans"/>
                <a:ea typeface="DM Sans"/>
                <a:cs typeface="DM Sans"/>
                <a:sym typeface="DM Sans"/>
              </a:rPr>
              <a:t>, una plataforma de CRM en la nube, utiliza microservicios para proporcionar funcionalidades modulares que pueden ser fácilmente actualizadas y personalizadas para cada cliente.</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g2fe78a20900_1_0"/>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¿Qué es la arquitectura de Microservicios?</a:t>
            </a:r>
            <a:endParaRPr b="1" sz="2000">
              <a:latin typeface="DM Sans"/>
              <a:ea typeface="DM Sans"/>
              <a:cs typeface="DM Sans"/>
              <a:sym typeface="DM Sans"/>
            </a:endParaRPr>
          </a:p>
        </p:txBody>
      </p:sp>
      <p:sp>
        <p:nvSpPr>
          <p:cNvPr id="62" name="Google Shape;62;g2fe78a20900_1_0"/>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63" name="Google Shape;63;g2fe78a20900_1_0"/>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64" name="Google Shape;64;g2fe78a20900_1_0"/>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65" name="Google Shape;65;g2fe78a20900_1_0"/>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323850" lvl="0" marL="457200" marR="0" rtl="0" algn="l">
              <a:lnSpc>
                <a:spcPct val="115000"/>
              </a:lnSpc>
              <a:spcBef>
                <a:spcPts val="0"/>
              </a:spcBef>
              <a:spcAft>
                <a:spcPts val="0"/>
              </a:spcAft>
              <a:buClr>
                <a:srgbClr val="000000"/>
              </a:buClr>
              <a:buSzPts val="1500"/>
              <a:buFont typeface="DM Sans"/>
              <a:buChar char="●"/>
            </a:pPr>
            <a:r>
              <a:rPr lang="es" sz="1500">
                <a:latin typeface="DM Sans"/>
                <a:ea typeface="DM Sans"/>
                <a:cs typeface="DM Sans"/>
                <a:sym typeface="DM Sans"/>
              </a:rPr>
              <a:t>Estilo de desarrollo de software que estructura una aplicación como un </a:t>
            </a:r>
            <a:r>
              <a:rPr b="1" lang="es" sz="1500">
                <a:latin typeface="DM Sans"/>
                <a:ea typeface="DM Sans"/>
                <a:cs typeface="DM Sans"/>
                <a:sym typeface="DM Sans"/>
              </a:rPr>
              <a:t>conjunto de servicios pequeños y autónomos</a:t>
            </a:r>
            <a:r>
              <a:rPr lang="es" sz="1500">
                <a:latin typeface="DM Sans"/>
                <a:ea typeface="DM Sans"/>
                <a:cs typeface="DM Sans"/>
                <a:sym typeface="DM Sans"/>
              </a:rPr>
              <a:t>. </a:t>
            </a:r>
            <a:endParaRPr sz="1500">
              <a:latin typeface="DM Sans"/>
              <a:ea typeface="DM Sans"/>
              <a:cs typeface="DM Sans"/>
              <a:sym typeface="DM Sans"/>
            </a:endParaRPr>
          </a:p>
          <a:p>
            <a:pPr indent="-323850" lvl="0" marL="457200" marR="0" rtl="0" algn="l">
              <a:lnSpc>
                <a:spcPct val="115000"/>
              </a:lnSpc>
              <a:spcBef>
                <a:spcPts val="0"/>
              </a:spcBef>
              <a:spcAft>
                <a:spcPts val="0"/>
              </a:spcAft>
              <a:buClr>
                <a:srgbClr val="000000"/>
              </a:buClr>
              <a:buSzPts val="1500"/>
              <a:buFont typeface="DM Sans"/>
              <a:buChar char="●"/>
            </a:pPr>
            <a:r>
              <a:rPr lang="es" sz="1500">
                <a:latin typeface="DM Sans"/>
                <a:ea typeface="DM Sans"/>
                <a:cs typeface="DM Sans"/>
                <a:sym typeface="DM Sans"/>
              </a:rPr>
              <a:t>Cada uno de estos servicios está diseñado para cumplir con una única funcionalidad o tarea específica del negocio, y se </a:t>
            </a:r>
            <a:r>
              <a:rPr b="1" lang="es" sz="1500">
                <a:latin typeface="DM Sans"/>
                <a:ea typeface="DM Sans"/>
                <a:cs typeface="DM Sans"/>
                <a:sym typeface="DM Sans"/>
              </a:rPr>
              <a:t>ejecuta de manera independiente</a:t>
            </a:r>
            <a:r>
              <a:rPr lang="es" sz="1500">
                <a:latin typeface="DM Sans"/>
                <a:ea typeface="DM Sans"/>
                <a:cs typeface="DM Sans"/>
                <a:sym typeface="DM Sans"/>
              </a:rPr>
              <a:t>. </a:t>
            </a:r>
            <a:endParaRPr sz="1500">
              <a:latin typeface="DM Sans"/>
              <a:ea typeface="DM Sans"/>
              <a:cs typeface="DM Sans"/>
              <a:sym typeface="DM Sans"/>
            </a:endParaRPr>
          </a:p>
          <a:p>
            <a:pPr indent="-323850" lvl="0" marL="457200" marR="0" rtl="0" algn="l">
              <a:lnSpc>
                <a:spcPct val="115000"/>
              </a:lnSpc>
              <a:spcBef>
                <a:spcPts val="0"/>
              </a:spcBef>
              <a:spcAft>
                <a:spcPts val="0"/>
              </a:spcAft>
              <a:buClr>
                <a:srgbClr val="000000"/>
              </a:buClr>
              <a:buSzPts val="1500"/>
              <a:buFont typeface="DM Sans"/>
              <a:buChar char="●"/>
            </a:pPr>
            <a:r>
              <a:rPr lang="es" sz="1500">
                <a:latin typeface="DM Sans"/>
                <a:ea typeface="DM Sans"/>
                <a:cs typeface="DM Sans"/>
                <a:sym typeface="DM Sans"/>
              </a:rPr>
              <a:t>La </a:t>
            </a:r>
            <a:r>
              <a:rPr b="1" lang="es" sz="1500">
                <a:latin typeface="DM Sans"/>
                <a:ea typeface="DM Sans"/>
                <a:cs typeface="DM Sans"/>
                <a:sym typeface="DM Sans"/>
              </a:rPr>
              <a:t>comunicación</a:t>
            </a:r>
            <a:r>
              <a:rPr lang="es" sz="1500">
                <a:latin typeface="DM Sans"/>
                <a:ea typeface="DM Sans"/>
                <a:cs typeface="DM Sans"/>
                <a:sym typeface="DM Sans"/>
              </a:rPr>
              <a:t> entre microservicios normalmente se realiza </a:t>
            </a:r>
            <a:r>
              <a:rPr b="1" lang="es" sz="1500">
                <a:latin typeface="DM Sans"/>
                <a:ea typeface="DM Sans"/>
                <a:cs typeface="DM Sans"/>
                <a:sym typeface="DM Sans"/>
              </a:rPr>
              <a:t>mediante APIs ligeras, como REST o gRPC</a:t>
            </a:r>
            <a:r>
              <a:rPr lang="es" sz="1500">
                <a:latin typeface="DM Sans"/>
                <a:ea typeface="DM Sans"/>
                <a:cs typeface="DM Sans"/>
                <a:sym typeface="DM Sans"/>
              </a:rPr>
              <a:t>, aunque también puede incluirse </a:t>
            </a:r>
            <a:r>
              <a:rPr b="1" lang="es" sz="1500">
                <a:latin typeface="DM Sans"/>
                <a:ea typeface="DM Sans"/>
                <a:cs typeface="DM Sans"/>
                <a:sym typeface="DM Sans"/>
              </a:rPr>
              <a:t>comunicación asincrónica</a:t>
            </a:r>
            <a:r>
              <a:rPr lang="es" sz="1500">
                <a:latin typeface="DM Sans"/>
                <a:ea typeface="DM Sans"/>
                <a:cs typeface="DM Sans"/>
                <a:sym typeface="DM Sans"/>
              </a:rPr>
              <a:t> a través de </a:t>
            </a:r>
            <a:r>
              <a:rPr b="1" lang="es" sz="1500">
                <a:latin typeface="DM Sans"/>
                <a:ea typeface="DM Sans"/>
                <a:cs typeface="DM Sans"/>
                <a:sym typeface="DM Sans"/>
              </a:rPr>
              <a:t>colas de mensajes</a:t>
            </a:r>
            <a:r>
              <a:rPr lang="es" sz="1500">
                <a:latin typeface="DM Sans"/>
                <a:ea typeface="DM Sans"/>
                <a:cs typeface="DM Sans"/>
                <a:sym typeface="DM Sans"/>
              </a:rPr>
              <a:t>.</a:t>
            </a:r>
            <a:endParaRPr b="0" i="0" sz="1500" u="none" cap="none" strike="noStrike">
              <a:solidFill>
                <a:srgbClr val="000000"/>
              </a:solidFill>
              <a:latin typeface="DM Sans"/>
              <a:ea typeface="DM Sans"/>
              <a:cs typeface="DM Sans"/>
              <a:sym typeface="DM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3069563a64e_3_65"/>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Definición de límites de dominio y contexto del negocio</a:t>
            </a:r>
            <a:endParaRPr b="1" sz="2000">
              <a:latin typeface="DM Sans"/>
              <a:ea typeface="DM Sans"/>
              <a:cs typeface="DM Sans"/>
              <a:sym typeface="DM Sans"/>
            </a:endParaRPr>
          </a:p>
        </p:txBody>
      </p:sp>
      <p:sp>
        <p:nvSpPr>
          <p:cNvPr id="224" name="Google Shape;224;g3069563a64e_3_65"/>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225" name="Google Shape;225;g3069563a64e_3_65"/>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226" name="Google Shape;226;g3069563a64e_3_65"/>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227" name="Google Shape;227;g3069563a64e_3_65"/>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Dominio:</a:t>
            </a:r>
            <a:r>
              <a:rPr lang="es" sz="1500">
                <a:latin typeface="DM Sans"/>
                <a:ea typeface="DM Sans"/>
                <a:cs typeface="DM Sans"/>
                <a:sym typeface="DM Sans"/>
              </a:rPr>
              <a:t> Es el área del conocimiento o actividad que el sistema está diseñado para modelar. En el contexto de una empresa, puede referirse a aspectos como el catálogo de productos, la gestión de clientes o el procesamiento de pagos.</a:t>
            </a:r>
            <a:endParaRPr sz="1500">
              <a:latin typeface="DM Sans"/>
              <a:ea typeface="DM Sans"/>
              <a:cs typeface="DM Sans"/>
              <a:sym typeface="DM Sans"/>
            </a:endParaRPr>
          </a:p>
          <a:p>
            <a:pPr indent="0" lvl="0" marL="457200" marR="0" rtl="0" algn="l">
              <a:lnSpc>
                <a:spcPct val="115000"/>
              </a:lnSpc>
              <a:spcBef>
                <a:spcPts val="0"/>
              </a:spcBef>
              <a:spcAft>
                <a:spcPts val="0"/>
              </a:spcAft>
              <a:buNone/>
            </a:pPr>
            <a:r>
              <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Bounded Context (Contexto Delimitado):</a:t>
            </a:r>
            <a:r>
              <a:rPr lang="es" sz="1500">
                <a:latin typeface="DM Sans"/>
                <a:ea typeface="DM Sans"/>
                <a:cs typeface="DM Sans"/>
                <a:sym typeface="DM Sans"/>
              </a:rPr>
              <a:t> Es el límite dentro del cual un modelo específico es válido. Los diferentes contextos delimitados pueden tener su propio lenguaje, reglas y lógica de negocio. En microservicios, cada servicio suele estar alineado con un contexto delimitado.</a:t>
            </a:r>
            <a:endParaRPr sz="1500">
              <a:latin typeface="DM Sans"/>
              <a:ea typeface="DM Sans"/>
              <a:cs typeface="DM Sans"/>
              <a:sym typeface="DM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3069563a64e_3_73"/>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Definición de límites de dominio y contexto del negocio</a:t>
            </a:r>
            <a:endParaRPr b="1" sz="2000">
              <a:latin typeface="DM Sans"/>
              <a:ea typeface="DM Sans"/>
              <a:cs typeface="DM Sans"/>
              <a:sym typeface="DM Sans"/>
            </a:endParaRPr>
          </a:p>
        </p:txBody>
      </p:sp>
      <p:sp>
        <p:nvSpPr>
          <p:cNvPr id="233" name="Google Shape;233;g3069563a64e_3_73"/>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234" name="Google Shape;234;g3069563a64e_3_73"/>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235" name="Google Shape;235;g3069563a64e_3_73"/>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236" name="Google Shape;236;g3069563a64e_3_73"/>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Cohesión alta dentro del servicio:</a:t>
            </a:r>
            <a:r>
              <a:rPr lang="es" sz="1500">
                <a:latin typeface="DM Sans"/>
                <a:ea typeface="DM Sans"/>
                <a:cs typeface="DM Sans"/>
                <a:sym typeface="DM Sans"/>
              </a:rPr>
              <a:t> Cada microservicio debe encapsular una lógica de negocio coherente y relacionada con su dominio.</a:t>
            </a:r>
            <a:endParaRPr sz="1500">
              <a:latin typeface="DM Sans"/>
              <a:ea typeface="DM Sans"/>
              <a:cs typeface="DM Sans"/>
              <a:sym typeface="DM Sans"/>
            </a:endParaRPr>
          </a:p>
          <a:p>
            <a:pPr indent="0" lvl="0" marL="457200" marR="0" rtl="0" algn="l">
              <a:lnSpc>
                <a:spcPct val="115000"/>
              </a:lnSpc>
              <a:spcBef>
                <a:spcPts val="0"/>
              </a:spcBef>
              <a:spcAft>
                <a:spcPts val="0"/>
              </a:spcAft>
              <a:buNone/>
            </a:pPr>
            <a:r>
              <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Desacoplamiento entre servicios:</a:t>
            </a:r>
            <a:r>
              <a:rPr lang="es" sz="1500">
                <a:latin typeface="DM Sans"/>
                <a:ea typeface="DM Sans"/>
                <a:cs typeface="DM Sans"/>
                <a:sym typeface="DM Sans"/>
              </a:rPr>
              <a:t> Los microservicios deben interactuar entre sí </a:t>
            </a:r>
            <a:r>
              <a:rPr lang="es" sz="1500">
                <a:latin typeface="DM Sans"/>
                <a:ea typeface="DM Sans"/>
                <a:cs typeface="DM Sans"/>
                <a:sym typeface="DM Sans"/>
              </a:rPr>
              <a:t>sólo</a:t>
            </a:r>
            <a:r>
              <a:rPr lang="es" sz="1500">
                <a:latin typeface="DM Sans"/>
                <a:ea typeface="DM Sans"/>
                <a:cs typeface="DM Sans"/>
                <a:sym typeface="DM Sans"/>
              </a:rPr>
              <a:t> cuando sea necesario, manteniendo una independencia que permite su desarrollo y despliegue independiente.</a:t>
            </a:r>
            <a:endParaRPr sz="1500">
              <a:latin typeface="DM Sans"/>
              <a:ea typeface="DM Sans"/>
              <a:cs typeface="DM Sans"/>
              <a:sym typeface="DM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3069563a64e_3_81"/>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70000"/>
              </a:lnSpc>
              <a:spcBef>
                <a:spcPts val="0"/>
              </a:spcBef>
              <a:spcAft>
                <a:spcPts val="0"/>
              </a:spcAft>
              <a:buClr>
                <a:srgbClr val="000000"/>
              </a:buClr>
              <a:buSzPts val="2000"/>
              <a:buFont typeface="Arial"/>
              <a:buNone/>
            </a:pPr>
            <a:r>
              <a:rPr b="1" lang="es" sz="1900">
                <a:latin typeface="DM Sans"/>
                <a:ea typeface="DM Sans"/>
                <a:cs typeface="DM Sans"/>
                <a:sym typeface="DM Sans"/>
              </a:rPr>
              <a:t>Definir límites de Dominio en la Arquitectura de Microservicios</a:t>
            </a:r>
            <a:endParaRPr b="1" sz="1900">
              <a:latin typeface="DM Sans"/>
              <a:ea typeface="DM Sans"/>
              <a:cs typeface="DM Sans"/>
              <a:sym typeface="DM Sans"/>
            </a:endParaRPr>
          </a:p>
        </p:txBody>
      </p:sp>
      <p:sp>
        <p:nvSpPr>
          <p:cNvPr id="242" name="Google Shape;242;g3069563a64e_3_81"/>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243" name="Google Shape;243;g3069563a64e_3_81"/>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244" name="Google Shape;244;g3069563a64e_3_81"/>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245" name="Google Shape;245;g3069563a64e_3_81"/>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Identificar Módulos Naturales</a:t>
            </a:r>
            <a:endParaRPr b="1"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Analiza la aplicación para encontrar los módulos naturales que representan los distintos dominios de negocio. Estos módulos deberían coincidir con áreas independientes del negocio.</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En un sistema de banca, algunos dominios claros son "Cuentas", "Transacciones", "Gestión de Clientes" y "Seguridad".</a:t>
            </a:r>
            <a:endParaRPr sz="1500">
              <a:latin typeface="DM Sans"/>
              <a:ea typeface="DM Sans"/>
              <a:cs typeface="DM Sans"/>
              <a:sym typeface="DM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3069563a64e_3_89"/>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70000"/>
              </a:lnSpc>
              <a:spcBef>
                <a:spcPts val="0"/>
              </a:spcBef>
              <a:spcAft>
                <a:spcPts val="0"/>
              </a:spcAft>
              <a:buClr>
                <a:srgbClr val="000000"/>
              </a:buClr>
              <a:buSzPts val="2000"/>
              <a:buFont typeface="Arial"/>
              <a:buNone/>
            </a:pPr>
            <a:r>
              <a:rPr b="1" lang="es" sz="1900">
                <a:latin typeface="DM Sans"/>
                <a:ea typeface="DM Sans"/>
                <a:cs typeface="DM Sans"/>
                <a:sym typeface="DM Sans"/>
              </a:rPr>
              <a:t>Definir límites de Dominio en la Arquitectura de Microservicios</a:t>
            </a:r>
            <a:endParaRPr b="1" sz="1900">
              <a:latin typeface="DM Sans"/>
              <a:ea typeface="DM Sans"/>
              <a:cs typeface="DM Sans"/>
              <a:sym typeface="DM Sans"/>
            </a:endParaRPr>
          </a:p>
        </p:txBody>
      </p:sp>
      <p:sp>
        <p:nvSpPr>
          <p:cNvPr id="251" name="Google Shape;251;g3069563a64e_3_89"/>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252" name="Google Shape;252;g3069563a64e_3_89"/>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253" name="Google Shape;253;g3069563a64e_3_89"/>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254" name="Google Shape;254;g3069563a64e_3_89"/>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Evitar Compartir Datos entre Servicios</a:t>
            </a:r>
            <a:endParaRPr b="1" sz="1500">
              <a:latin typeface="DM Sans"/>
              <a:ea typeface="DM Sans"/>
              <a:cs typeface="DM Sans"/>
              <a:sym typeface="DM Sans"/>
            </a:endParaRPr>
          </a:p>
          <a:p>
            <a:pPr indent="0" lvl="0" marL="0" marR="0" rtl="0" algn="l">
              <a:lnSpc>
                <a:spcPct val="115000"/>
              </a:lnSpc>
              <a:spcBef>
                <a:spcPts val="0"/>
              </a:spcBef>
              <a:spcAft>
                <a:spcPts val="0"/>
              </a:spcAft>
              <a:buNone/>
            </a:pPr>
            <a:r>
              <a:t/>
            </a:r>
            <a:endParaRPr b="1"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Cada microservicio debe tener su propia base de datos y evitar acceder directamente a las bases de datos de otros servicios. Esto fomenta el desacoplamiento y evita que los cambios en un servicio afecten a otros.</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El servicio de “Pagos” debe tener su propia base de datos para almacenar transacciones, mientras que el servicio de “Usuarios” debe tener una base de datos separada para la información de los clientes.</a:t>
            </a:r>
            <a:endParaRPr sz="1500">
              <a:latin typeface="DM Sans"/>
              <a:ea typeface="DM Sans"/>
              <a:cs typeface="DM Sans"/>
              <a:sym typeface="DM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3069563a64e_3_97"/>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70000"/>
              </a:lnSpc>
              <a:spcBef>
                <a:spcPts val="0"/>
              </a:spcBef>
              <a:spcAft>
                <a:spcPts val="0"/>
              </a:spcAft>
              <a:buClr>
                <a:srgbClr val="000000"/>
              </a:buClr>
              <a:buSzPts val="2000"/>
              <a:buFont typeface="Arial"/>
              <a:buNone/>
            </a:pPr>
            <a:r>
              <a:rPr b="1" lang="es" sz="1900">
                <a:latin typeface="DM Sans"/>
                <a:ea typeface="DM Sans"/>
                <a:cs typeface="DM Sans"/>
                <a:sym typeface="DM Sans"/>
              </a:rPr>
              <a:t>Definir límites de Dominio en la Arquitectura de Microservicios</a:t>
            </a:r>
            <a:endParaRPr b="1" sz="1900">
              <a:latin typeface="DM Sans"/>
              <a:ea typeface="DM Sans"/>
              <a:cs typeface="DM Sans"/>
              <a:sym typeface="DM Sans"/>
            </a:endParaRPr>
          </a:p>
        </p:txBody>
      </p:sp>
      <p:sp>
        <p:nvSpPr>
          <p:cNvPr id="260" name="Google Shape;260;g3069563a64e_3_97"/>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261" name="Google Shape;261;g3069563a64e_3_97"/>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262" name="Google Shape;262;g3069563a64e_3_97"/>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263" name="Google Shape;263;g3069563a64e_3_97"/>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Alineación con Equipos y Estructura Organizacional</a:t>
            </a:r>
            <a:endParaRPr b="1" sz="1500">
              <a:latin typeface="DM Sans"/>
              <a:ea typeface="DM Sans"/>
              <a:cs typeface="DM Sans"/>
              <a:sym typeface="DM Sans"/>
            </a:endParaRPr>
          </a:p>
          <a:p>
            <a:pPr indent="0" lvl="0" marL="0" marR="0" rtl="0" algn="l">
              <a:lnSpc>
                <a:spcPct val="115000"/>
              </a:lnSpc>
              <a:spcBef>
                <a:spcPts val="0"/>
              </a:spcBef>
              <a:spcAft>
                <a:spcPts val="0"/>
              </a:spcAft>
              <a:buNone/>
            </a:pPr>
            <a:r>
              <a:t/>
            </a:r>
            <a:endParaRPr b="1"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Los límites de los microservicios deben alinearse con la estructura organizacional. Esto facilita que los equipos trabajen de manera independiente, asignando a cada equipo la responsabilidad de un microservicio o un conjunto de microservicios.</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En una empresa grande, un equipo puede estar dedicado a desarrollar y mantener el microservicio de “Autenticación”, mientras otro equipo gestiona el microservicio de “Notificaciones”.</a:t>
            </a:r>
            <a:endParaRPr sz="1500">
              <a:latin typeface="DM Sans"/>
              <a:ea typeface="DM Sans"/>
              <a:cs typeface="DM Sans"/>
              <a:sym typeface="DM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3069563a64e_3_105"/>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70000"/>
              </a:lnSpc>
              <a:spcBef>
                <a:spcPts val="0"/>
              </a:spcBef>
              <a:spcAft>
                <a:spcPts val="0"/>
              </a:spcAft>
              <a:buClr>
                <a:srgbClr val="000000"/>
              </a:buClr>
              <a:buSzPts val="2000"/>
              <a:buFont typeface="Arial"/>
              <a:buNone/>
            </a:pPr>
            <a:r>
              <a:rPr b="1" lang="es" sz="1900">
                <a:latin typeface="DM Sans"/>
                <a:ea typeface="DM Sans"/>
                <a:cs typeface="DM Sans"/>
                <a:sym typeface="DM Sans"/>
              </a:rPr>
              <a:t>Ejemplos prácticos</a:t>
            </a:r>
            <a:endParaRPr b="1" sz="1900">
              <a:latin typeface="DM Sans"/>
              <a:ea typeface="DM Sans"/>
              <a:cs typeface="DM Sans"/>
              <a:sym typeface="DM Sans"/>
            </a:endParaRPr>
          </a:p>
        </p:txBody>
      </p:sp>
      <p:sp>
        <p:nvSpPr>
          <p:cNvPr id="269" name="Google Shape;269;g3069563a64e_3_105"/>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270" name="Google Shape;270;g3069563a64e_3_105"/>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271" name="Google Shape;271;g3069563a64e_3_105"/>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272" name="Google Shape;272;g3069563a64e_3_105"/>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Ejemplo de un Sistema de Comercio Electrónico</a:t>
            </a:r>
            <a:endParaRPr b="1"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Dominio.</a:t>
            </a:r>
            <a:r>
              <a:rPr lang="es" sz="1500">
                <a:latin typeface="DM Sans"/>
                <a:ea typeface="DM Sans"/>
                <a:cs typeface="DM Sans"/>
                <a:sym typeface="DM Sans"/>
              </a:rPr>
              <a:t> En un comercio electrónico, los dominios clave pueden incluir “Catálogo de Productos”, “Carrito de Compras”, “Pedidos”, “Inventario” y “Pagos”.</a:t>
            </a:r>
            <a:endParaRPr sz="1500">
              <a:latin typeface="DM Sans"/>
              <a:ea typeface="DM Sans"/>
              <a:cs typeface="DM Sans"/>
              <a:sym typeface="DM Sans"/>
            </a:endParaRPr>
          </a:p>
          <a:p>
            <a:pPr indent="0" lvl="0" marL="457200" marR="0" rtl="0" algn="l">
              <a:lnSpc>
                <a:spcPct val="115000"/>
              </a:lnSpc>
              <a:spcBef>
                <a:spcPts val="0"/>
              </a:spcBef>
              <a:spcAft>
                <a:spcPts val="0"/>
              </a:spcAft>
              <a:buNone/>
            </a:pPr>
            <a:r>
              <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Contextos Delimitados.</a:t>
            </a:r>
            <a:r>
              <a:rPr lang="es" sz="1500">
                <a:latin typeface="DM Sans"/>
                <a:ea typeface="DM Sans"/>
                <a:cs typeface="DM Sans"/>
                <a:sym typeface="DM Sans"/>
              </a:rPr>
              <a:t> Dentro del dominio de “Pedidos”, puede haber diferentes contextos como “Gestión de Órdenes”, “Facturación” y “Confirmación de Envío”.</a:t>
            </a:r>
            <a:endParaRPr sz="1500">
              <a:latin typeface="DM Sans"/>
              <a:ea typeface="DM Sans"/>
              <a:cs typeface="DM Sans"/>
              <a:sym typeface="DM Sans"/>
            </a:endParaRPr>
          </a:p>
          <a:p>
            <a:pPr indent="0" lvl="0" marL="457200" marR="0" rtl="0" algn="l">
              <a:lnSpc>
                <a:spcPct val="115000"/>
              </a:lnSpc>
              <a:spcBef>
                <a:spcPts val="0"/>
              </a:spcBef>
              <a:spcAft>
                <a:spcPts val="0"/>
              </a:spcAft>
              <a:buNone/>
            </a:pPr>
            <a:r>
              <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Límites Claros.</a:t>
            </a:r>
            <a:r>
              <a:rPr lang="es" sz="1500">
                <a:latin typeface="DM Sans"/>
                <a:ea typeface="DM Sans"/>
                <a:cs typeface="DM Sans"/>
                <a:sym typeface="DM Sans"/>
              </a:rPr>
              <a:t> El microservicio de “Pedidos” manejará la creación, seguimiento y actualización de los pedidos, mientras que el microservicio de “Pagos” solo gestionará las transacciones financieras.</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b="1" sz="1500">
              <a:latin typeface="DM Sans"/>
              <a:ea typeface="DM Sans"/>
              <a:cs typeface="DM Sans"/>
              <a:sym typeface="DM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3069563a64e_3_113"/>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70000"/>
              </a:lnSpc>
              <a:spcBef>
                <a:spcPts val="0"/>
              </a:spcBef>
              <a:spcAft>
                <a:spcPts val="0"/>
              </a:spcAft>
              <a:buClr>
                <a:srgbClr val="000000"/>
              </a:buClr>
              <a:buSzPts val="2000"/>
              <a:buFont typeface="Arial"/>
              <a:buNone/>
            </a:pPr>
            <a:r>
              <a:rPr b="1" lang="es" sz="1900">
                <a:latin typeface="DM Sans"/>
                <a:ea typeface="DM Sans"/>
                <a:cs typeface="DM Sans"/>
                <a:sym typeface="DM Sans"/>
              </a:rPr>
              <a:t>Consideraciones Importantes</a:t>
            </a:r>
            <a:endParaRPr b="1" sz="1900">
              <a:latin typeface="DM Sans"/>
              <a:ea typeface="DM Sans"/>
              <a:cs typeface="DM Sans"/>
              <a:sym typeface="DM Sans"/>
            </a:endParaRPr>
          </a:p>
        </p:txBody>
      </p:sp>
      <p:sp>
        <p:nvSpPr>
          <p:cNvPr id="278" name="Google Shape;278;g3069563a64e_3_113"/>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279" name="Google Shape;279;g3069563a64e_3_113"/>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280" name="Google Shape;280;g3069563a64e_3_113"/>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281" name="Google Shape;281;g3069563a64e_3_113"/>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Consistencia Eventual.</a:t>
            </a:r>
            <a:r>
              <a:rPr lang="es" sz="1500">
                <a:latin typeface="DM Sans"/>
                <a:ea typeface="DM Sans"/>
                <a:cs typeface="DM Sans"/>
                <a:sym typeface="DM Sans"/>
              </a:rPr>
              <a:t> Al definir los límites de dominio, es importante aceptar que no siempre se tendrá una consistencia inmediata en los datos entre microservicios. En su lugar, se suele optar por la consistencia eventual, donde los datos se sincronizan con el tiempo.</a:t>
            </a:r>
            <a:endParaRPr sz="1500">
              <a:latin typeface="DM Sans"/>
              <a:ea typeface="DM Sans"/>
              <a:cs typeface="DM Sans"/>
              <a:sym typeface="DM Sans"/>
            </a:endParaRPr>
          </a:p>
          <a:p>
            <a:pPr indent="0" lvl="0" marL="457200" marR="0" rtl="0" algn="l">
              <a:lnSpc>
                <a:spcPct val="115000"/>
              </a:lnSpc>
              <a:spcBef>
                <a:spcPts val="0"/>
              </a:spcBef>
              <a:spcAft>
                <a:spcPts val="0"/>
              </a:spcAft>
              <a:buNone/>
            </a:pPr>
            <a:r>
              <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Cambio de Dominios.</a:t>
            </a:r>
            <a:r>
              <a:rPr lang="es" sz="1500">
                <a:latin typeface="DM Sans"/>
                <a:ea typeface="DM Sans"/>
                <a:cs typeface="DM Sans"/>
                <a:sym typeface="DM Sans"/>
              </a:rPr>
              <a:t> A medida que el negocio evoluciona, puede ser necesario redefinir los límites de dominio. La arquitectura de microservicios permite una evolución más flexible, pero es importante monitorear las dependencias y mantener los microservicios desacoplados.</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b="1" sz="1500">
              <a:latin typeface="DM Sans"/>
              <a:ea typeface="DM Sans"/>
              <a:cs typeface="DM Sans"/>
              <a:sym typeface="DM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3069563a64e_3_121"/>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70000"/>
              </a:lnSpc>
              <a:spcBef>
                <a:spcPts val="0"/>
              </a:spcBef>
              <a:spcAft>
                <a:spcPts val="0"/>
              </a:spcAft>
              <a:buClr>
                <a:srgbClr val="000000"/>
              </a:buClr>
              <a:buSzPts val="2000"/>
              <a:buFont typeface="Arial"/>
              <a:buNone/>
            </a:pPr>
            <a:r>
              <a:rPr b="1" lang="es" sz="1900">
                <a:latin typeface="DM Sans"/>
                <a:ea typeface="DM Sans"/>
                <a:cs typeface="DM Sans"/>
                <a:sym typeface="DM Sans"/>
              </a:rPr>
              <a:t>Técnicas para Separar Funcionalidades</a:t>
            </a:r>
            <a:endParaRPr b="1" sz="1900">
              <a:latin typeface="DM Sans"/>
              <a:ea typeface="DM Sans"/>
              <a:cs typeface="DM Sans"/>
              <a:sym typeface="DM Sans"/>
            </a:endParaRPr>
          </a:p>
        </p:txBody>
      </p:sp>
      <p:sp>
        <p:nvSpPr>
          <p:cNvPr id="287" name="Google Shape;287;g3069563a64e_3_121"/>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288" name="Google Shape;288;g3069563a64e_3_121"/>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289" name="Google Shape;289;g3069563a64e_3_121"/>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290" name="Google Shape;290;g3069563a64e_3_121"/>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Descomposición Vertical</a:t>
            </a:r>
            <a:endParaRPr b="1"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En la descomposición vertical, cada microservicio representa una capa completa del negocio, desde la presentación hasta la persistencia de datos. Este enfoque permite que cada microservicio maneje toda la lógica asociada a su dominio, desde la interfaz de usuario hasta la base de datos.</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Un servicio de “Gestión de Usuarios” en una aplicación de redes sociales podría manejar la creación de perfiles, la autenticación, la autorización y el almacenamiento de datos de usuarios, todo de manera independiente de otros servicios.</a:t>
            </a:r>
            <a:endParaRPr sz="1500">
              <a:latin typeface="DM Sans"/>
              <a:ea typeface="DM Sans"/>
              <a:cs typeface="DM Sans"/>
              <a:sym typeface="DM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3069563a64e_3_129"/>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70000"/>
              </a:lnSpc>
              <a:spcBef>
                <a:spcPts val="0"/>
              </a:spcBef>
              <a:spcAft>
                <a:spcPts val="0"/>
              </a:spcAft>
              <a:buClr>
                <a:srgbClr val="000000"/>
              </a:buClr>
              <a:buSzPts val="2000"/>
              <a:buFont typeface="Arial"/>
              <a:buNone/>
            </a:pPr>
            <a:r>
              <a:rPr b="1" lang="es" sz="1900">
                <a:latin typeface="DM Sans"/>
                <a:ea typeface="DM Sans"/>
                <a:cs typeface="DM Sans"/>
                <a:sym typeface="DM Sans"/>
              </a:rPr>
              <a:t>Técnicas para Separar Funcionalidades</a:t>
            </a:r>
            <a:endParaRPr b="1" sz="1900">
              <a:latin typeface="DM Sans"/>
              <a:ea typeface="DM Sans"/>
              <a:cs typeface="DM Sans"/>
              <a:sym typeface="DM Sans"/>
            </a:endParaRPr>
          </a:p>
        </p:txBody>
      </p:sp>
      <p:sp>
        <p:nvSpPr>
          <p:cNvPr id="296" name="Google Shape;296;g3069563a64e_3_129"/>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297" name="Google Shape;297;g3069563a64e_3_129"/>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298" name="Google Shape;298;g3069563a64e_3_129"/>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299" name="Google Shape;299;g3069563a64e_3_129"/>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Descomposición Funcional</a:t>
            </a:r>
            <a:endParaRPr b="1" sz="1500">
              <a:latin typeface="DM Sans"/>
              <a:ea typeface="DM Sans"/>
              <a:cs typeface="DM Sans"/>
              <a:sym typeface="DM Sans"/>
            </a:endParaRPr>
          </a:p>
          <a:p>
            <a:pPr indent="0" lvl="0" marL="0" marR="0" rtl="0" algn="l">
              <a:lnSpc>
                <a:spcPct val="115000"/>
              </a:lnSpc>
              <a:spcBef>
                <a:spcPts val="0"/>
              </a:spcBef>
              <a:spcAft>
                <a:spcPts val="0"/>
              </a:spcAft>
              <a:buNone/>
            </a:pPr>
            <a:r>
              <a:t/>
            </a:r>
            <a:endParaRPr b="1"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Este enfoque consiste en dividir la aplicación en microservicios basados en funcionalidades específicas, como procesamiento de pagos, gestión de inventarios o gestión de clientes. Aquí cada funcionalidad tiene su propio microservicio, desacoplado de otros.</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Un sistema de facturación que tiene servicios separados para creación de facturas, gestión de pagos y envío de notificaciones. Estos servicios están aislados entre sí, y cada uno tiene su propia lógica y datos.</a:t>
            </a:r>
            <a:endParaRPr sz="1500">
              <a:latin typeface="DM Sans"/>
              <a:ea typeface="DM Sans"/>
              <a:cs typeface="DM Sans"/>
              <a:sym typeface="DM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3069563a64e_3_137"/>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70000"/>
              </a:lnSpc>
              <a:spcBef>
                <a:spcPts val="0"/>
              </a:spcBef>
              <a:spcAft>
                <a:spcPts val="0"/>
              </a:spcAft>
              <a:buClr>
                <a:srgbClr val="000000"/>
              </a:buClr>
              <a:buSzPts val="2000"/>
              <a:buFont typeface="Arial"/>
              <a:buNone/>
            </a:pPr>
            <a:r>
              <a:rPr b="1" lang="es" sz="1900">
                <a:latin typeface="DM Sans"/>
                <a:ea typeface="DM Sans"/>
                <a:cs typeface="DM Sans"/>
                <a:sym typeface="DM Sans"/>
              </a:rPr>
              <a:t>Técnicas para Separar Funcionalidades</a:t>
            </a:r>
            <a:endParaRPr b="1" sz="1900">
              <a:latin typeface="DM Sans"/>
              <a:ea typeface="DM Sans"/>
              <a:cs typeface="DM Sans"/>
              <a:sym typeface="DM Sans"/>
            </a:endParaRPr>
          </a:p>
        </p:txBody>
      </p:sp>
      <p:sp>
        <p:nvSpPr>
          <p:cNvPr id="305" name="Google Shape;305;g3069563a64e_3_137"/>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306" name="Google Shape;306;g3069563a64e_3_137"/>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307" name="Google Shape;307;g3069563a64e_3_137"/>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308" name="Google Shape;308;g3069563a64e_3_137"/>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Descomposición Basada en Eventos</a:t>
            </a:r>
            <a:endParaRPr b="1" sz="1500">
              <a:latin typeface="DM Sans"/>
              <a:ea typeface="DM Sans"/>
              <a:cs typeface="DM Sans"/>
              <a:sym typeface="DM Sans"/>
            </a:endParaRPr>
          </a:p>
          <a:p>
            <a:pPr indent="0" lvl="0" marL="0" marR="0" rtl="0" algn="l">
              <a:lnSpc>
                <a:spcPct val="115000"/>
              </a:lnSpc>
              <a:spcBef>
                <a:spcPts val="0"/>
              </a:spcBef>
              <a:spcAft>
                <a:spcPts val="0"/>
              </a:spcAft>
              <a:buNone/>
            </a:pPr>
            <a:r>
              <a:t/>
            </a:r>
            <a:endParaRPr b="1"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Los microservicios pueden dividirse en torno a eventos de negocio. Los eventos actúan como puntos de coordinación entre microservicios que manejan diferentes aspectos de la aplicación. Cada microservicio reacciona a eventos específicos y actualiza su propio estado de acuerdo a ellos.</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En una aplicación de e-commerce, un servicio de “Inventario” podría actualizar su estado cuando recibe un evento de “pedido confirmado” del servicio de “Pedidos”.</a:t>
            </a:r>
            <a:endParaRPr sz="1500">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2fe78a20900_1_56"/>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Características Clave</a:t>
            </a:r>
            <a:endParaRPr b="1" sz="2000">
              <a:latin typeface="DM Sans"/>
              <a:ea typeface="DM Sans"/>
              <a:cs typeface="DM Sans"/>
              <a:sym typeface="DM Sans"/>
            </a:endParaRPr>
          </a:p>
        </p:txBody>
      </p:sp>
      <p:sp>
        <p:nvSpPr>
          <p:cNvPr id="71" name="Google Shape;71;g2fe78a20900_1_56"/>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72" name="Google Shape;72;g2fe78a20900_1_56"/>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73" name="Google Shape;73;g2fe78a20900_1_56"/>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74" name="Google Shape;74;g2fe78a20900_1_56"/>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Independencia:</a:t>
            </a:r>
            <a:r>
              <a:rPr lang="es" sz="1500">
                <a:latin typeface="DM Sans"/>
                <a:ea typeface="DM Sans"/>
                <a:cs typeface="DM Sans"/>
                <a:sym typeface="DM Sans"/>
              </a:rPr>
              <a:t> Los microservicios son autónomos. Pueden ser desarrollados, desplegados y mantenidos por separado, lo que permite actualizaciones rápidas sin necesidad de intervenir en toda la aplicación.</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Despliegue Independiente:</a:t>
            </a:r>
            <a:r>
              <a:rPr lang="es" sz="1500">
                <a:latin typeface="DM Sans"/>
                <a:ea typeface="DM Sans"/>
                <a:cs typeface="DM Sans"/>
                <a:sym typeface="DM Sans"/>
              </a:rPr>
              <a:t> Cada microservicio puede ser desplegado por separado sin necesidad de detener todo el sistema. Esto facilita una mayor frecuencia de lanzamientos de nuevas características o correcciones de errores.</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Enfoque en el Negocio:</a:t>
            </a:r>
            <a:r>
              <a:rPr lang="es" sz="1500">
                <a:latin typeface="DM Sans"/>
                <a:ea typeface="DM Sans"/>
                <a:cs typeface="DM Sans"/>
                <a:sym typeface="DM Sans"/>
              </a:rPr>
              <a:t> Los microservicios están diseñados en torno a las necesidades del negocio. Cada servicio representa una funcionalidad de negocio específica y opera con una lógica aislada.</a:t>
            </a:r>
            <a:endParaRPr sz="1500">
              <a:latin typeface="DM Sans"/>
              <a:ea typeface="DM Sans"/>
              <a:cs typeface="DM Sans"/>
              <a:sym typeface="DM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3069563a64e_3_145"/>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70000"/>
              </a:lnSpc>
              <a:spcBef>
                <a:spcPts val="0"/>
              </a:spcBef>
              <a:spcAft>
                <a:spcPts val="0"/>
              </a:spcAft>
              <a:buClr>
                <a:srgbClr val="000000"/>
              </a:buClr>
              <a:buSzPts val="2000"/>
              <a:buFont typeface="Arial"/>
              <a:buNone/>
            </a:pPr>
            <a:r>
              <a:rPr b="1" lang="es" sz="1900">
                <a:latin typeface="DM Sans"/>
                <a:ea typeface="DM Sans"/>
                <a:cs typeface="DM Sans"/>
                <a:sym typeface="DM Sans"/>
              </a:rPr>
              <a:t>Desafíos en la Separación de </a:t>
            </a:r>
            <a:r>
              <a:rPr b="1" lang="es" sz="1900">
                <a:latin typeface="DM Sans"/>
                <a:ea typeface="DM Sans"/>
                <a:cs typeface="DM Sans"/>
                <a:sym typeface="DM Sans"/>
              </a:rPr>
              <a:t> Responsabilidades</a:t>
            </a:r>
            <a:endParaRPr b="1" sz="1900">
              <a:latin typeface="DM Sans"/>
              <a:ea typeface="DM Sans"/>
              <a:cs typeface="DM Sans"/>
              <a:sym typeface="DM Sans"/>
            </a:endParaRPr>
          </a:p>
        </p:txBody>
      </p:sp>
      <p:sp>
        <p:nvSpPr>
          <p:cNvPr id="314" name="Google Shape;314;g3069563a64e_3_145"/>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315" name="Google Shape;315;g3069563a64e_3_145"/>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316" name="Google Shape;316;g3069563a64e_3_145"/>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317" name="Google Shape;317;g3069563a64e_3_145"/>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Sobredescomposición</a:t>
            </a:r>
            <a:endParaRPr b="1" sz="1500">
              <a:latin typeface="DM Sans"/>
              <a:ea typeface="DM Sans"/>
              <a:cs typeface="DM Sans"/>
              <a:sym typeface="DM Sans"/>
            </a:endParaRPr>
          </a:p>
          <a:p>
            <a:pPr indent="0" lvl="0" marL="0" marR="0" rtl="0" algn="l">
              <a:lnSpc>
                <a:spcPct val="115000"/>
              </a:lnSpc>
              <a:spcBef>
                <a:spcPts val="0"/>
              </a:spcBef>
              <a:spcAft>
                <a:spcPts val="0"/>
              </a:spcAft>
              <a:buNone/>
            </a:pPr>
            <a:r>
              <a:t/>
            </a:r>
            <a:endParaRPr b="1"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Existe el riesgo de descomponer demasiado la aplicación, lo que puede llevar a un sistema con demasiados servicios pequeños, lo que aumenta la complejidad y la sobrecarga operativa.</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Asegurate de que cada microservicio encapsule una funcionalidad de negocio significativa. No se deben crear servicios por funcionalidades demasiado pequeñas que podrían gestionarse mejor en conjunto.</a:t>
            </a:r>
            <a:endParaRPr sz="1500">
              <a:latin typeface="DM Sans"/>
              <a:ea typeface="DM Sans"/>
              <a:cs typeface="DM Sans"/>
              <a:sym typeface="DM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3069563a64e_3_153"/>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70000"/>
              </a:lnSpc>
              <a:spcBef>
                <a:spcPts val="0"/>
              </a:spcBef>
              <a:spcAft>
                <a:spcPts val="0"/>
              </a:spcAft>
              <a:buClr>
                <a:srgbClr val="000000"/>
              </a:buClr>
              <a:buSzPts val="2000"/>
              <a:buFont typeface="Arial"/>
              <a:buNone/>
            </a:pPr>
            <a:r>
              <a:rPr b="1" lang="es" sz="1900">
                <a:latin typeface="DM Sans"/>
                <a:ea typeface="DM Sans"/>
                <a:cs typeface="DM Sans"/>
                <a:sym typeface="DM Sans"/>
              </a:rPr>
              <a:t>Desafíos en la Separación de  Responsabilidades</a:t>
            </a:r>
            <a:endParaRPr b="1" sz="1900">
              <a:latin typeface="DM Sans"/>
              <a:ea typeface="DM Sans"/>
              <a:cs typeface="DM Sans"/>
              <a:sym typeface="DM Sans"/>
            </a:endParaRPr>
          </a:p>
        </p:txBody>
      </p:sp>
      <p:sp>
        <p:nvSpPr>
          <p:cNvPr id="323" name="Google Shape;323;g3069563a64e_3_153"/>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324" name="Google Shape;324;g3069563a64e_3_153"/>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325" name="Google Shape;325;g3069563a64e_3_153"/>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326" name="Google Shape;326;g3069563a64e_3_153"/>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Comunicación entre Servicios</a:t>
            </a:r>
            <a:endParaRPr b="1" sz="1500">
              <a:latin typeface="DM Sans"/>
              <a:ea typeface="DM Sans"/>
              <a:cs typeface="DM Sans"/>
              <a:sym typeface="DM Sans"/>
            </a:endParaRPr>
          </a:p>
          <a:p>
            <a:pPr indent="0" lvl="0" marL="0" marR="0" rtl="0" algn="l">
              <a:lnSpc>
                <a:spcPct val="115000"/>
              </a:lnSpc>
              <a:spcBef>
                <a:spcPts val="0"/>
              </a:spcBef>
              <a:spcAft>
                <a:spcPts val="0"/>
              </a:spcAft>
              <a:buNone/>
            </a:pPr>
            <a:r>
              <a:t/>
            </a:r>
            <a:endParaRPr b="1"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Al separar las funcionalidades en microservicios independientes, aumenta la necesidad de comunicación entre ellos. Esto puede introducir latencia y complejidad en la orquestación de los servicios.</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Utiliza mecanismos de comunicación eficientes, como mensajería asincrónica (Kafka, RabbitMQ) y aplica patrones de resiliencia como Circuit Breaker.</a:t>
            </a:r>
            <a:endParaRPr sz="1500">
              <a:latin typeface="DM Sans"/>
              <a:ea typeface="DM Sans"/>
              <a:cs typeface="DM Sans"/>
              <a:sym typeface="DM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3069563a64e_3_161"/>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70000"/>
              </a:lnSpc>
              <a:spcBef>
                <a:spcPts val="0"/>
              </a:spcBef>
              <a:spcAft>
                <a:spcPts val="0"/>
              </a:spcAft>
              <a:buClr>
                <a:srgbClr val="000000"/>
              </a:buClr>
              <a:buSzPts val="2000"/>
              <a:buFont typeface="Arial"/>
              <a:buNone/>
            </a:pPr>
            <a:r>
              <a:rPr b="1" lang="es" sz="1900">
                <a:latin typeface="DM Sans"/>
                <a:ea typeface="DM Sans"/>
                <a:cs typeface="DM Sans"/>
                <a:sym typeface="DM Sans"/>
              </a:rPr>
              <a:t>Desafíos en la Separación de  Responsabilidades</a:t>
            </a:r>
            <a:endParaRPr b="1" sz="1900">
              <a:latin typeface="DM Sans"/>
              <a:ea typeface="DM Sans"/>
              <a:cs typeface="DM Sans"/>
              <a:sym typeface="DM Sans"/>
            </a:endParaRPr>
          </a:p>
        </p:txBody>
      </p:sp>
      <p:sp>
        <p:nvSpPr>
          <p:cNvPr id="332" name="Google Shape;332;g3069563a64e_3_161"/>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333" name="Google Shape;333;g3069563a64e_3_161"/>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334" name="Google Shape;334;g3069563a64e_3_161"/>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335" name="Google Shape;335;g3069563a64e_3_161"/>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Coherencia de Datos</a:t>
            </a:r>
            <a:endParaRPr b="1" sz="1500">
              <a:latin typeface="DM Sans"/>
              <a:ea typeface="DM Sans"/>
              <a:cs typeface="DM Sans"/>
              <a:sym typeface="DM Sans"/>
            </a:endParaRPr>
          </a:p>
          <a:p>
            <a:pPr indent="0" lvl="0" marL="0" marR="0" rtl="0" algn="l">
              <a:lnSpc>
                <a:spcPct val="115000"/>
              </a:lnSpc>
              <a:spcBef>
                <a:spcPts val="0"/>
              </a:spcBef>
              <a:spcAft>
                <a:spcPts val="0"/>
              </a:spcAft>
              <a:buNone/>
            </a:pPr>
            <a:r>
              <a:t/>
            </a:r>
            <a:endParaRPr b="1"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Cada microservicio debe tener su propio almacenamiento de datos, lo que puede generar desafíos para mantener la coherencia entre los datos distribuidos.</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Opta por la consistencia eventual y utiliza mecanismos de eventos para propagar cambios de estado entre microservicios.</a:t>
            </a:r>
            <a:endParaRPr sz="1500">
              <a:latin typeface="DM Sans"/>
              <a:ea typeface="DM Sans"/>
              <a:cs typeface="DM Sans"/>
              <a:sym typeface="DM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3069563a64e_3_169"/>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70000"/>
              </a:lnSpc>
              <a:spcBef>
                <a:spcPts val="0"/>
              </a:spcBef>
              <a:spcAft>
                <a:spcPts val="0"/>
              </a:spcAft>
              <a:buClr>
                <a:srgbClr val="000000"/>
              </a:buClr>
              <a:buSzPts val="2000"/>
              <a:buFont typeface="Arial"/>
              <a:buNone/>
            </a:pPr>
            <a:r>
              <a:rPr b="1" lang="es" sz="1900">
                <a:latin typeface="DM Sans"/>
                <a:ea typeface="DM Sans"/>
                <a:cs typeface="DM Sans"/>
                <a:sym typeface="DM Sans"/>
              </a:rPr>
              <a:t>Tipos de Comunicación en Microservicios</a:t>
            </a:r>
            <a:endParaRPr b="1" sz="1900">
              <a:latin typeface="DM Sans"/>
              <a:ea typeface="DM Sans"/>
              <a:cs typeface="DM Sans"/>
              <a:sym typeface="DM Sans"/>
            </a:endParaRPr>
          </a:p>
        </p:txBody>
      </p:sp>
      <p:sp>
        <p:nvSpPr>
          <p:cNvPr id="341" name="Google Shape;341;g3069563a64e_3_169"/>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342" name="Google Shape;342;g3069563a64e_3_169"/>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343" name="Google Shape;343;g3069563a64e_3_169"/>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344" name="Google Shape;344;g3069563a64e_3_169"/>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Comunicación Sincrónica</a:t>
            </a:r>
            <a:endParaRPr b="1"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En la comunicación sincrónica, un servicio hace una solicitud directa a otro servicio y espera una respuesta. Esto generalmente se realiza a través de HTTP/REST o gRPC.</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b="1" lang="es" sz="1500">
                <a:latin typeface="DM Sans"/>
                <a:ea typeface="DM Sans"/>
                <a:cs typeface="DM Sans"/>
                <a:sym typeface="DM Sans"/>
              </a:rPr>
              <a:t>Ventajas</a:t>
            </a:r>
            <a:endParaRPr b="1"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lang="es" sz="1500">
                <a:latin typeface="DM Sans"/>
                <a:ea typeface="DM Sans"/>
                <a:cs typeface="DM Sans"/>
                <a:sym typeface="DM Sans"/>
              </a:rPr>
              <a:t>Simplicidad de implementación.</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lang="es" sz="1500">
                <a:latin typeface="DM Sans"/>
                <a:ea typeface="DM Sans"/>
                <a:cs typeface="DM Sans"/>
                <a:sym typeface="DM Sans"/>
              </a:rPr>
              <a:t>Fácil de comprender y depurar.</a:t>
            </a:r>
            <a:endParaRPr sz="1500">
              <a:latin typeface="DM Sans"/>
              <a:ea typeface="DM Sans"/>
              <a:cs typeface="DM Sans"/>
              <a:sym typeface="DM Sans"/>
            </a:endParaRPr>
          </a:p>
          <a:p>
            <a:pPr indent="0" lvl="0" marL="0" marR="0" rtl="0" algn="l">
              <a:lnSpc>
                <a:spcPct val="115000"/>
              </a:lnSpc>
              <a:spcBef>
                <a:spcPts val="0"/>
              </a:spcBef>
              <a:spcAft>
                <a:spcPts val="0"/>
              </a:spcAft>
              <a:buNone/>
            </a:pPr>
            <a:r>
              <a:rPr b="1" lang="es" sz="1500">
                <a:latin typeface="DM Sans"/>
                <a:ea typeface="DM Sans"/>
                <a:cs typeface="DM Sans"/>
                <a:sym typeface="DM Sans"/>
              </a:rPr>
              <a:t>Desventajas</a:t>
            </a:r>
            <a:endParaRPr b="1"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lang="es" sz="1500">
                <a:latin typeface="DM Sans"/>
                <a:ea typeface="DM Sans"/>
                <a:cs typeface="DM Sans"/>
                <a:sym typeface="DM Sans"/>
              </a:rPr>
              <a:t>Introduce latencia en el sistema, ya que los servicios deben esperar respuestas.</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lang="es" sz="1500">
                <a:latin typeface="DM Sans"/>
                <a:ea typeface="DM Sans"/>
                <a:cs typeface="DM Sans"/>
                <a:sym typeface="DM Sans"/>
              </a:rPr>
              <a:t>Mayor riesgo de fallos en cascada, ya que si un servicio está inactivo, puede afectar a otros que dependen de él.</a:t>
            </a:r>
            <a:endParaRPr sz="1500">
              <a:latin typeface="DM Sans"/>
              <a:ea typeface="DM Sans"/>
              <a:cs typeface="DM Sans"/>
              <a:sym typeface="DM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3069563a64e_3_177"/>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70000"/>
              </a:lnSpc>
              <a:spcBef>
                <a:spcPts val="0"/>
              </a:spcBef>
              <a:spcAft>
                <a:spcPts val="0"/>
              </a:spcAft>
              <a:buClr>
                <a:srgbClr val="000000"/>
              </a:buClr>
              <a:buSzPts val="2000"/>
              <a:buFont typeface="Arial"/>
              <a:buNone/>
            </a:pPr>
            <a:r>
              <a:rPr b="1" lang="es" sz="1900">
                <a:latin typeface="DM Sans"/>
                <a:ea typeface="DM Sans"/>
                <a:cs typeface="DM Sans"/>
                <a:sym typeface="DM Sans"/>
              </a:rPr>
              <a:t>Tipos de Comunicación en Microservicios</a:t>
            </a:r>
            <a:endParaRPr b="1" sz="1900">
              <a:latin typeface="DM Sans"/>
              <a:ea typeface="DM Sans"/>
              <a:cs typeface="DM Sans"/>
              <a:sym typeface="DM Sans"/>
            </a:endParaRPr>
          </a:p>
        </p:txBody>
      </p:sp>
      <p:sp>
        <p:nvSpPr>
          <p:cNvPr id="350" name="Google Shape;350;g3069563a64e_3_177"/>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351" name="Google Shape;351;g3069563a64e_3_177"/>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352" name="Google Shape;352;g3069563a64e_3_177"/>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353" name="Google Shape;353;g3069563a64e_3_177"/>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Comunicación Asincrónica</a:t>
            </a:r>
            <a:endParaRPr b="1"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U</a:t>
            </a:r>
            <a:r>
              <a:rPr lang="es" sz="1500">
                <a:latin typeface="DM Sans"/>
                <a:ea typeface="DM Sans"/>
                <a:cs typeface="DM Sans"/>
                <a:sym typeface="DM Sans"/>
              </a:rPr>
              <a:t>n servicio envía un mensaje a otro y no espera una respuesta inmediata. Esto suele implementarse mediante sistemas de mensajería, como Kafka, RabbitMQ, o AWS SQS.</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b="1" lang="es" sz="1500">
                <a:latin typeface="DM Sans"/>
                <a:ea typeface="DM Sans"/>
                <a:cs typeface="DM Sans"/>
                <a:sym typeface="DM Sans"/>
              </a:rPr>
              <a:t>Ventajas</a:t>
            </a:r>
            <a:endParaRPr b="1"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lang="es" sz="1500">
                <a:latin typeface="DM Sans"/>
                <a:ea typeface="DM Sans"/>
                <a:cs typeface="DM Sans"/>
                <a:sym typeface="DM Sans"/>
              </a:rPr>
              <a:t>Mejora la resiliencia, ya que los servicios no dependen de respuestas inmediatas.</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lang="es" sz="1500">
                <a:latin typeface="DM Sans"/>
                <a:ea typeface="DM Sans"/>
                <a:cs typeface="DM Sans"/>
                <a:sym typeface="DM Sans"/>
              </a:rPr>
              <a:t>Permite una mayor escalabilidad y tolerancia a fallos.</a:t>
            </a:r>
            <a:endParaRPr sz="1500">
              <a:latin typeface="DM Sans"/>
              <a:ea typeface="DM Sans"/>
              <a:cs typeface="DM Sans"/>
              <a:sym typeface="DM Sans"/>
            </a:endParaRPr>
          </a:p>
          <a:p>
            <a:pPr indent="0" lvl="0" marL="0" marR="0" rtl="0" algn="l">
              <a:lnSpc>
                <a:spcPct val="115000"/>
              </a:lnSpc>
              <a:spcBef>
                <a:spcPts val="0"/>
              </a:spcBef>
              <a:spcAft>
                <a:spcPts val="0"/>
              </a:spcAft>
              <a:buNone/>
            </a:pPr>
            <a:r>
              <a:rPr b="1" lang="es" sz="1500">
                <a:latin typeface="DM Sans"/>
                <a:ea typeface="DM Sans"/>
                <a:cs typeface="DM Sans"/>
                <a:sym typeface="DM Sans"/>
              </a:rPr>
              <a:t>Desventajas</a:t>
            </a:r>
            <a:endParaRPr b="1"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lang="es" sz="1500">
                <a:latin typeface="DM Sans"/>
                <a:ea typeface="DM Sans"/>
                <a:cs typeface="DM Sans"/>
                <a:sym typeface="DM Sans"/>
              </a:rPr>
              <a:t>Mayor complejidad en la implementación.</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lang="es" sz="1500">
                <a:latin typeface="DM Sans"/>
                <a:ea typeface="DM Sans"/>
                <a:cs typeface="DM Sans"/>
                <a:sym typeface="DM Sans"/>
              </a:rPr>
              <a:t>Dificultad para depurar y gestionar fallos en procesos distribuidos.</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3069563a64e_3_185"/>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70000"/>
              </a:lnSpc>
              <a:spcBef>
                <a:spcPts val="0"/>
              </a:spcBef>
              <a:spcAft>
                <a:spcPts val="0"/>
              </a:spcAft>
              <a:buClr>
                <a:srgbClr val="000000"/>
              </a:buClr>
              <a:buSzPts val="2000"/>
              <a:buFont typeface="Arial"/>
              <a:buNone/>
            </a:pPr>
            <a:r>
              <a:rPr b="1" lang="es" sz="1900">
                <a:latin typeface="DM Sans"/>
                <a:ea typeface="DM Sans"/>
                <a:cs typeface="DM Sans"/>
                <a:sym typeface="DM Sans"/>
              </a:rPr>
              <a:t>Diseño de APIs para Microservicios</a:t>
            </a:r>
            <a:endParaRPr b="1" sz="1900">
              <a:latin typeface="DM Sans"/>
              <a:ea typeface="DM Sans"/>
              <a:cs typeface="DM Sans"/>
              <a:sym typeface="DM Sans"/>
            </a:endParaRPr>
          </a:p>
        </p:txBody>
      </p:sp>
      <p:sp>
        <p:nvSpPr>
          <p:cNvPr id="359" name="Google Shape;359;g3069563a64e_3_185"/>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360" name="Google Shape;360;g3069563a64e_3_185"/>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361" name="Google Shape;361;g3069563a64e_3_185"/>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362" name="Google Shape;362;g3069563a64e_3_185"/>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API Versioning (Versionado de APIs)</a:t>
            </a:r>
            <a:endParaRPr b="1"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A medida que las APIs evolucionan, es importante mantener compatibilidad hacia atrás o hacia delante para evitar romper la comunicación entre servicios. Esto se puede lograr mediante el versionado de APIs.</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Ejemplo</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lang="es" sz="1500">
                <a:latin typeface="DM Sans"/>
                <a:ea typeface="DM Sans"/>
                <a:cs typeface="DM Sans"/>
                <a:sym typeface="DM Sans"/>
              </a:rPr>
              <a:t>Uso de rutas versionadas, como /v1/orders y /v2/orders.</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lang="es" sz="1500">
                <a:latin typeface="DM Sans"/>
                <a:ea typeface="DM Sans"/>
                <a:cs typeface="DM Sans"/>
                <a:sym typeface="DM Sans"/>
              </a:rPr>
              <a:t>Versionado en los encabezados de HTTP.</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Permite agregar nuevas funcionalidades sin romper la compatibilidad con clientes o servicios que aún dependen de versiones anteriores.</a:t>
            </a:r>
            <a:endParaRPr sz="1500">
              <a:latin typeface="DM Sans"/>
              <a:ea typeface="DM Sans"/>
              <a:cs typeface="DM Sans"/>
              <a:sym typeface="DM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3069563a64e_3_193"/>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70000"/>
              </a:lnSpc>
              <a:spcBef>
                <a:spcPts val="0"/>
              </a:spcBef>
              <a:spcAft>
                <a:spcPts val="0"/>
              </a:spcAft>
              <a:buClr>
                <a:srgbClr val="000000"/>
              </a:buClr>
              <a:buSzPts val="2000"/>
              <a:buFont typeface="Arial"/>
              <a:buNone/>
            </a:pPr>
            <a:r>
              <a:rPr b="1" lang="es" sz="1900">
                <a:latin typeface="DM Sans"/>
                <a:ea typeface="DM Sans"/>
                <a:cs typeface="DM Sans"/>
                <a:sym typeface="DM Sans"/>
              </a:rPr>
              <a:t>Diseño de APIs para Microservicios</a:t>
            </a:r>
            <a:endParaRPr b="1" sz="1900">
              <a:latin typeface="DM Sans"/>
              <a:ea typeface="DM Sans"/>
              <a:cs typeface="DM Sans"/>
              <a:sym typeface="DM Sans"/>
            </a:endParaRPr>
          </a:p>
        </p:txBody>
      </p:sp>
      <p:sp>
        <p:nvSpPr>
          <p:cNvPr id="368" name="Google Shape;368;g3069563a64e_3_193"/>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369" name="Google Shape;369;g3069563a64e_3_193"/>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370" name="Google Shape;370;g3069563a64e_3_193"/>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371" name="Google Shape;371;g3069563a64e_3_193"/>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Contratos Claros y Estables</a:t>
            </a:r>
            <a:endParaRPr b="1"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Cada microservicio debe tener un contrato bien definido que especifique claramente qué datos espera recibir y devolver. Esto garantiza una comunicación consistente y predecible entre los servicios.</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b="1" lang="es" sz="1500">
                <a:latin typeface="DM Sans"/>
                <a:ea typeface="DM Sans"/>
                <a:cs typeface="DM Sans"/>
                <a:sym typeface="DM Sans"/>
              </a:rPr>
              <a:t>OpenAPI (anteriormente Swagger)</a:t>
            </a:r>
            <a:r>
              <a:rPr lang="es" sz="1500">
                <a:latin typeface="DM Sans"/>
                <a:ea typeface="DM Sans"/>
                <a:cs typeface="DM Sans"/>
                <a:sym typeface="DM Sans"/>
              </a:rPr>
              <a:t> es una herramienta comúnmente utilizada para documentar APIs REST.</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Facilita el desarrollo colaborativo y la interoperabilidad entre servicios desarrollados por diferentes equipos.</a:t>
            </a:r>
            <a:endParaRPr sz="1500">
              <a:latin typeface="DM Sans"/>
              <a:ea typeface="DM Sans"/>
              <a:cs typeface="DM Sans"/>
              <a:sym typeface="DM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3069563a64e_3_209"/>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70000"/>
              </a:lnSpc>
              <a:spcBef>
                <a:spcPts val="0"/>
              </a:spcBef>
              <a:spcAft>
                <a:spcPts val="0"/>
              </a:spcAft>
              <a:buClr>
                <a:srgbClr val="000000"/>
              </a:buClr>
              <a:buSzPts val="2000"/>
              <a:buFont typeface="Arial"/>
              <a:buNone/>
            </a:pPr>
            <a:r>
              <a:rPr b="1" lang="es" sz="1900">
                <a:latin typeface="DM Sans"/>
                <a:ea typeface="DM Sans"/>
                <a:cs typeface="DM Sans"/>
                <a:sym typeface="DM Sans"/>
              </a:rPr>
              <a:t>Diseño de APIs para Microservicios</a:t>
            </a:r>
            <a:endParaRPr b="1" sz="1900">
              <a:latin typeface="DM Sans"/>
              <a:ea typeface="DM Sans"/>
              <a:cs typeface="DM Sans"/>
              <a:sym typeface="DM Sans"/>
            </a:endParaRPr>
          </a:p>
        </p:txBody>
      </p:sp>
      <p:sp>
        <p:nvSpPr>
          <p:cNvPr id="377" name="Google Shape;377;g3069563a64e_3_209"/>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378" name="Google Shape;378;g3069563a64e_3_209"/>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379" name="Google Shape;379;g3069563a64e_3_209"/>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380" name="Google Shape;380;g3069563a64e_3_209"/>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Idempotencia</a:t>
            </a:r>
            <a:endParaRPr b="1"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Los microservicios deben diseñarse para que las operaciones sean idempotentes, lo que significa que la misma operación puede realizarse múltiples veces sin cambiar el resultado. Esto es especialmente importante en escenarios donde los mensajes se reenvían.</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Por ejemplo, un servicio que procesa pagos debe ser capaz de manejar la misma solicitud varias veces sin cobrar al usuario más de una vez.</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Mejora la resiliencia y asegura la correcta ejecución de operaciones en caso de fallos de comunicación.</a:t>
            </a:r>
            <a:endParaRPr sz="1500">
              <a:latin typeface="DM Sans"/>
              <a:ea typeface="DM Sans"/>
              <a:cs typeface="DM Sans"/>
              <a:sym typeface="DM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g3069563a64e_3_217"/>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70000"/>
              </a:lnSpc>
              <a:spcBef>
                <a:spcPts val="0"/>
              </a:spcBef>
              <a:spcAft>
                <a:spcPts val="0"/>
              </a:spcAft>
              <a:buClr>
                <a:srgbClr val="000000"/>
              </a:buClr>
              <a:buSzPts val="2000"/>
              <a:buFont typeface="Arial"/>
              <a:buNone/>
            </a:pPr>
            <a:r>
              <a:rPr b="1" lang="es" sz="1900">
                <a:latin typeface="DM Sans"/>
                <a:ea typeface="DM Sans"/>
                <a:cs typeface="DM Sans"/>
                <a:sym typeface="DM Sans"/>
              </a:rPr>
              <a:t>Diseño de APIs para Microservicios</a:t>
            </a:r>
            <a:endParaRPr b="1" sz="1900">
              <a:latin typeface="DM Sans"/>
              <a:ea typeface="DM Sans"/>
              <a:cs typeface="DM Sans"/>
              <a:sym typeface="DM Sans"/>
            </a:endParaRPr>
          </a:p>
        </p:txBody>
      </p:sp>
      <p:sp>
        <p:nvSpPr>
          <p:cNvPr id="386" name="Google Shape;386;g3069563a64e_3_217"/>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387" name="Google Shape;387;g3069563a64e_3_217"/>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388" name="Google Shape;388;g3069563a64e_3_217"/>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389" name="Google Shape;389;g3069563a64e_3_217"/>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Principio de Autonomía</a:t>
            </a:r>
            <a:endParaRPr b="1"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Cada microservicio debe ser autónomo y no depender de otros servicios para realizar su trabajo. Aunque puede comunicarse con otros servicios, debe ser capaz de funcionar de manera independiente.</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Un servicio de "Inventario" debe poder funcionar sin depender del servicio de "Pedidos", aunque ambos pueden comunicarse para coordinar acciones.</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Facilita el desarrollo y despliegue independiente, y mejora la resiliencia del sistema.</a:t>
            </a:r>
            <a:endParaRPr sz="1500">
              <a:latin typeface="DM Sans"/>
              <a:ea typeface="DM Sans"/>
              <a:cs typeface="DM Sans"/>
              <a:sym typeface="DM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g3069563a64e_3_225"/>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70000"/>
              </a:lnSpc>
              <a:spcBef>
                <a:spcPts val="0"/>
              </a:spcBef>
              <a:spcAft>
                <a:spcPts val="0"/>
              </a:spcAft>
              <a:buClr>
                <a:srgbClr val="000000"/>
              </a:buClr>
              <a:buSzPts val="2000"/>
              <a:buFont typeface="Arial"/>
              <a:buNone/>
            </a:pPr>
            <a:r>
              <a:rPr b="1" lang="es" sz="1900">
                <a:latin typeface="DM Sans"/>
                <a:ea typeface="DM Sans"/>
                <a:cs typeface="DM Sans"/>
                <a:sym typeface="DM Sans"/>
              </a:rPr>
              <a:t>Patrones de Diseño en la comunicación</a:t>
            </a:r>
            <a:endParaRPr b="1" sz="1900">
              <a:latin typeface="DM Sans"/>
              <a:ea typeface="DM Sans"/>
              <a:cs typeface="DM Sans"/>
              <a:sym typeface="DM Sans"/>
            </a:endParaRPr>
          </a:p>
        </p:txBody>
      </p:sp>
      <p:sp>
        <p:nvSpPr>
          <p:cNvPr id="395" name="Google Shape;395;g3069563a64e_3_225"/>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396" name="Google Shape;396;g3069563a64e_3_225"/>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397" name="Google Shape;397;g3069563a64e_3_225"/>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398" name="Google Shape;398;g3069563a64e_3_225"/>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API Gateway</a:t>
            </a:r>
            <a:endParaRPr b="1"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Un API Gateway actúa como un punto de entrada único para todas las solicitudes que van a los microservicios. Se utiliza para gestionar solicitudes, autenticación, balanceo de carga, y enrutar tráfico a los servicios correspondientes.</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Netflix utiliza un API Gateway para dirigir las solicitudes de los clientes a los diferentes microservicios que manejan diferentes aspectos de su plataforma (usuarios, recomendaciones, reproducción de videos, etc.).</a:t>
            </a:r>
            <a:endParaRPr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Centraliza la gestión de la comunicación entre el cliente y los microservicios, proporcionando una capa adicional de control y seguridad.</a:t>
            </a:r>
            <a:endParaRPr sz="1500">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3069563a64e_0_0"/>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Características Clave</a:t>
            </a:r>
            <a:endParaRPr b="1" sz="2000">
              <a:latin typeface="DM Sans"/>
              <a:ea typeface="DM Sans"/>
              <a:cs typeface="DM Sans"/>
              <a:sym typeface="DM Sans"/>
            </a:endParaRPr>
          </a:p>
        </p:txBody>
      </p:sp>
      <p:sp>
        <p:nvSpPr>
          <p:cNvPr id="80" name="Google Shape;80;g3069563a64e_0_0"/>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81" name="Google Shape;81;g3069563a64e_0_0"/>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82" name="Google Shape;82;g3069563a64e_0_0"/>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83" name="Google Shape;83;g3069563a64e_0_0"/>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Tecnologías Heterogéneas:</a:t>
            </a:r>
            <a:r>
              <a:rPr lang="es" sz="1500">
                <a:latin typeface="DM Sans"/>
                <a:ea typeface="DM Sans"/>
                <a:cs typeface="DM Sans"/>
                <a:sym typeface="DM Sans"/>
              </a:rPr>
              <a:t> Dado que los servicios son independientes, pueden utilizar diferentes lenguajes de programación, frameworks o bases de datos, según las necesidades del equipo y del servicio.</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Comunicación Ligera:</a:t>
            </a:r>
            <a:r>
              <a:rPr lang="es" sz="1500">
                <a:latin typeface="DM Sans"/>
                <a:ea typeface="DM Sans"/>
                <a:cs typeface="DM Sans"/>
                <a:sym typeface="DM Sans"/>
              </a:rPr>
              <a:t> La interacción entre microservicios se realiza a través de interfaces ligeras, lo que suele implicar el uso de protocolos de comunicación como HTTP/REST o mensajería a través de brokers como Kafka o RabbitMQ.</a:t>
            </a:r>
            <a:endParaRPr sz="1500">
              <a:latin typeface="DM Sans"/>
              <a:ea typeface="DM Sans"/>
              <a:cs typeface="DM Sans"/>
              <a:sym typeface="DM Sans"/>
            </a:endParaRPr>
          </a:p>
          <a:p>
            <a:pPr indent="0" lvl="0" marL="0" marR="0" rtl="0" algn="l">
              <a:lnSpc>
                <a:spcPct val="115000"/>
              </a:lnSpc>
              <a:spcBef>
                <a:spcPts val="0"/>
              </a:spcBef>
              <a:spcAft>
                <a:spcPts val="0"/>
              </a:spcAft>
              <a:buClr>
                <a:srgbClr val="000000"/>
              </a:buClr>
              <a:buSzPts val="1300"/>
              <a:buFont typeface="Arial"/>
              <a:buNone/>
            </a:pPr>
            <a:r>
              <a:t/>
            </a:r>
            <a:endParaRPr sz="1500">
              <a:latin typeface="DM Sans"/>
              <a:ea typeface="DM Sans"/>
              <a:cs typeface="DM Sans"/>
              <a:sym typeface="DM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g3069563a64e_3_233"/>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70000"/>
              </a:lnSpc>
              <a:spcBef>
                <a:spcPts val="0"/>
              </a:spcBef>
              <a:spcAft>
                <a:spcPts val="0"/>
              </a:spcAft>
              <a:buClr>
                <a:srgbClr val="000000"/>
              </a:buClr>
              <a:buSzPts val="2000"/>
              <a:buFont typeface="Arial"/>
              <a:buNone/>
            </a:pPr>
            <a:r>
              <a:rPr b="1" lang="es" sz="1900">
                <a:latin typeface="DM Sans"/>
                <a:ea typeface="DM Sans"/>
                <a:cs typeface="DM Sans"/>
                <a:sym typeface="DM Sans"/>
              </a:rPr>
              <a:t>Patrones de Diseño en la comunicación</a:t>
            </a:r>
            <a:endParaRPr b="1" sz="1900">
              <a:latin typeface="DM Sans"/>
              <a:ea typeface="DM Sans"/>
              <a:cs typeface="DM Sans"/>
              <a:sym typeface="DM Sans"/>
            </a:endParaRPr>
          </a:p>
        </p:txBody>
      </p:sp>
      <p:sp>
        <p:nvSpPr>
          <p:cNvPr id="404" name="Google Shape;404;g3069563a64e_3_233"/>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405" name="Google Shape;405;g3069563a64e_3_233"/>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406" name="Google Shape;406;g3069563a64e_3_233"/>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407" name="Google Shape;407;g3069563a64e_3_233"/>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b="1" lang="es" sz="1500">
                <a:latin typeface="DM Sans"/>
                <a:ea typeface="DM Sans"/>
                <a:cs typeface="DM Sans"/>
                <a:sym typeface="DM Sans"/>
              </a:rPr>
              <a:t>Circuit Breaker (Interruptor de Circuito)</a:t>
            </a:r>
            <a:endParaRPr b="1" sz="1500">
              <a:latin typeface="DM Sans"/>
              <a:ea typeface="DM Sans"/>
              <a:cs typeface="DM Sans"/>
              <a:sym typeface="DM Sans"/>
            </a:endParaRPr>
          </a:p>
          <a:p>
            <a:pPr indent="0" lvl="0" marL="0" marR="0" rtl="0" algn="l">
              <a:lnSpc>
                <a:spcPct val="115000"/>
              </a:lnSpc>
              <a:spcBef>
                <a:spcPts val="0"/>
              </a:spcBef>
              <a:spcAft>
                <a:spcPts val="0"/>
              </a:spcAft>
              <a:buNone/>
            </a:pPr>
            <a:r>
              <a:t/>
            </a:r>
            <a:endParaRPr b="1"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El patrón Circuit Breaker protege los microservicios de fallos en cascada. Si un microservicio falla repetidamente, el circuito se "abre" y evita que se sigan enviando solicitudes al servicio fallido, devolviendo una respuesta predefinida o un error de inmediato.</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Si el microservicio de "Recomendaciones" en una plataforma de streaming está caído, el API Gateway puede devolver respuestas predefinidas o redirigir al usuario a otras partes del sistema sin intentar seguir enviando solicitudes fallidas.</a:t>
            </a:r>
            <a:endParaRPr sz="1500">
              <a:latin typeface="DM Sans"/>
              <a:ea typeface="DM Sans"/>
              <a:cs typeface="DM Sans"/>
              <a:sym typeface="DM Sans"/>
            </a:endParaRPr>
          </a:p>
          <a:p>
            <a:pPr indent="0" lvl="0" marL="0" marR="0" rtl="0" algn="l">
              <a:lnSpc>
                <a:spcPct val="115000"/>
              </a:lnSpc>
              <a:spcBef>
                <a:spcPts val="0"/>
              </a:spcBef>
              <a:spcAft>
                <a:spcPts val="0"/>
              </a:spcAft>
              <a:buNone/>
            </a:pPr>
            <a:r>
              <a:rPr lang="es" sz="1500">
                <a:latin typeface="DM Sans"/>
                <a:ea typeface="DM Sans"/>
                <a:cs typeface="DM Sans"/>
                <a:sym typeface="DM Sans"/>
              </a:rPr>
              <a:t>Mejora la resiliencia del sistema y previene la propagación de fallos.</a:t>
            </a:r>
            <a:endParaRPr sz="1500">
              <a:latin typeface="DM Sans"/>
              <a:ea typeface="DM Sans"/>
              <a:cs typeface="DM Sans"/>
              <a:sym typeface="DM Sans"/>
            </a:endParaRPr>
          </a:p>
          <a:p>
            <a:pPr indent="0" lvl="0" marL="0" marR="0" rtl="0" algn="l">
              <a:lnSpc>
                <a:spcPct val="115000"/>
              </a:lnSpc>
              <a:spcBef>
                <a:spcPts val="0"/>
              </a:spcBef>
              <a:spcAft>
                <a:spcPts val="0"/>
              </a:spcAft>
              <a:buNone/>
            </a:pPr>
            <a:r>
              <a:t/>
            </a:r>
            <a:endParaRPr sz="1500">
              <a:latin typeface="DM Sans"/>
              <a:ea typeface="DM Sans"/>
              <a:cs typeface="DM Sans"/>
              <a:sym typeface="DM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1" name="Shape 411"/>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3069563a64e_0_8"/>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Desafíos de los Microservicios</a:t>
            </a:r>
            <a:endParaRPr b="1" sz="2000">
              <a:latin typeface="DM Sans"/>
              <a:ea typeface="DM Sans"/>
              <a:cs typeface="DM Sans"/>
              <a:sym typeface="DM Sans"/>
            </a:endParaRPr>
          </a:p>
        </p:txBody>
      </p:sp>
      <p:sp>
        <p:nvSpPr>
          <p:cNvPr id="89" name="Google Shape;89;g3069563a64e_0_8"/>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90" name="Google Shape;90;g3069563a64e_0_8"/>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91" name="Google Shape;91;g3069563a64e_0_8"/>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92" name="Google Shape;92;g3069563a64e_0_8"/>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Complejidad Operacional:</a:t>
            </a:r>
            <a:r>
              <a:rPr lang="es" sz="1500">
                <a:latin typeface="DM Sans"/>
                <a:ea typeface="DM Sans"/>
                <a:cs typeface="DM Sans"/>
                <a:sym typeface="DM Sans"/>
              </a:rPr>
              <a:t> A medida que crece el número de microservicios, la complejidad para orquestarlos y gestionarlos también aumenta. Requiere herramientas avanzadas para la gestión del despliegue, monitorización, y logging.</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Soluciones:</a:t>
            </a:r>
            <a:r>
              <a:rPr lang="es" sz="1500">
                <a:latin typeface="DM Sans"/>
                <a:ea typeface="DM Sans"/>
                <a:cs typeface="DM Sans"/>
                <a:sym typeface="DM Sans"/>
              </a:rPr>
              <a:t> Herramientas como </a:t>
            </a:r>
            <a:r>
              <a:rPr b="1" lang="es" sz="1500">
                <a:latin typeface="DM Sans"/>
                <a:ea typeface="DM Sans"/>
                <a:cs typeface="DM Sans"/>
                <a:sym typeface="DM Sans"/>
              </a:rPr>
              <a:t>Kubernetes y Docker</a:t>
            </a:r>
            <a:r>
              <a:rPr lang="es" sz="1500">
                <a:latin typeface="DM Sans"/>
                <a:ea typeface="DM Sans"/>
                <a:cs typeface="DM Sans"/>
                <a:sym typeface="DM Sans"/>
              </a:rPr>
              <a:t> pueden ayudar a gestionar y orquestar contenedores de microservicios, pero requieren experiencia técnica avanzada.</a:t>
            </a:r>
            <a:endParaRPr sz="1500">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3069563a64e_0_16"/>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Desafíos de los Microservicios</a:t>
            </a:r>
            <a:endParaRPr b="1" sz="2000">
              <a:latin typeface="DM Sans"/>
              <a:ea typeface="DM Sans"/>
              <a:cs typeface="DM Sans"/>
              <a:sym typeface="DM Sans"/>
            </a:endParaRPr>
          </a:p>
        </p:txBody>
      </p:sp>
      <p:sp>
        <p:nvSpPr>
          <p:cNvPr id="98" name="Google Shape;98;g3069563a64e_0_16"/>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99" name="Google Shape;99;g3069563a64e_0_16"/>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100" name="Google Shape;100;g3069563a64e_0_16"/>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101" name="Google Shape;101;g3069563a64e_0_16"/>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Dificultad en la Gestión de Datos Distribuidos.</a:t>
            </a:r>
            <a:r>
              <a:rPr lang="es" sz="1500">
                <a:latin typeface="DM Sans"/>
                <a:ea typeface="DM Sans"/>
                <a:cs typeface="DM Sans"/>
                <a:sym typeface="DM Sans"/>
              </a:rPr>
              <a:t> En una arquitectura de microservicios, cada servicio debería tener su propia base de datos. Esto implica que los datos están distribuidos, lo cual introduce desafíos en cuanto a la consistencia, las transacciones distribuidas, y la gestión de datos.</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Soluciones:</a:t>
            </a:r>
            <a:r>
              <a:rPr lang="es" sz="1500">
                <a:latin typeface="DM Sans"/>
                <a:ea typeface="DM Sans"/>
                <a:cs typeface="DM Sans"/>
                <a:sym typeface="DM Sans"/>
              </a:rPr>
              <a:t> Implementar patrones como Eventual Consistency y utilizar herramientas como Kafka para coordinar eventos entre microservicios.</a:t>
            </a:r>
            <a:endParaRPr sz="1500">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3069563a64e_0_24"/>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Desafíos de los Microservicios</a:t>
            </a:r>
            <a:endParaRPr b="1" sz="2000">
              <a:latin typeface="DM Sans"/>
              <a:ea typeface="DM Sans"/>
              <a:cs typeface="DM Sans"/>
              <a:sym typeface="DM Sans"/>
            </a:endParaRPr>
          </a:p>
        </p:txBody>
      </p:sp>
      <p:sp>
        <p:nvSpPr>
          <p:cNvPr id="107" name="Google Shape;107;g3069563a64e_0_24"/>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108" name="Google Shape;108;g3069563a64e_0_24"/>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109" name="Google Shape;109;g3069563a64e_0_24"/>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110" name="Google Shape;110;g3069563a64e_0_24"/>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Latencia en la Comunicación.</a:t>
            </a:r>
            <a:r>
              <a:rPr lang="es" sz="1500">
                <a:latin typeface="DM Sans"/>
                <a:ea typeface="DM Sans"/>
                <a:cs typeface="DM Sans"/>
                <a:sym typeface="DM Sans"/>
              </a:rPr>
              <a:t> Como los microservicios se comunican entre sí a través de la red (usualmente HTTP/REST o mensajería asíncrona), existe una mayor latencia en comparación con las llamadas internas en una arquitectura monolítica.</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Soluciones:</a:t>
            </a:r>
            <a:r>
              <a:rPr lang="es" sz="1500">
                <a:latin typeface="DM Sans"/>
                <a:ea typeface="DM Sans"/>
                <a:cs typeface="DM Sans"/>
                <a:sym typeface="DM Sans"/>
              </a:rPr>
              <a:t> Se deben emplear patrones de optimización como Circuit Breaker, Caching, y Bulkheads para gestionar la latencia y mitigar los riesgos de fallos de red.</a:t>
            </a:r>
            <a:endParaRPr sz="1500">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3069563a64e_0_32"/>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Desafíos de los Microservicios</a:t>
            </a:r>
            <a:endParaRPr b="1" sz="2000">
              <a:latin typeface="DM Sans"/>
              <a:ea typeface="DM Sans"/>
              <a:cs typeface="DM Sans"/>
              <a:sym typeface="DM Sans"/>
            </a:endParaRPr>
          </a:p>
        </p:txBody>
      </p:sp>
      <p:sp>
        <p:nvSpPr>
          <p:cNvPr id="116" name="Google Shape;116;g3069563a64e_0_32"/>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117" name="Google Shape;117;g3069563a64e_0_32"/>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118" name="Google Shape;118;g3069563a64e_0_32"/>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119" name="Google Shape;119;g3069563a64e_0_32"/>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Gestión de Fallos y Resiliencia.</a:t>
            </a:r>
            <a:r>
              <a:rPr lang="es" sz="1500">
                <a:latin typeface="DM Sans"/>
                <a:ea typeface="DM Sans"/>
                <a:cs typeface="DM Sans"/>
                <a:sym typeface="DM Sans"/>
              </a:rPr>
              <a:t> Si no se maneja correctamente, el fallo de un microservicio puede propagarse por toda la arquitectura, afectando a otros servicios. Se necesitan patrones como Retry, Timeout, y Circuit Breaker para manejar los fallos.</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Soluciones:</a:t>
            </a:r>
            <a:r>
              <a:rPr lang="es" sz="1500">
                <a:latin typeface="DM Sans"/>
                <a:ea typeface="DM Sans"/>
                <a:cs typeface="DM Sans"/>
                <a:sym typeface="DM Sans"/>
              </a:rPr>
              <a:t> Herramientas como Hystrix (Spring Cloud Netflix) y Resilience4j proporcionan estos patrones para gestionar la resiliencia.</a:t>
            </a:r>
            <a:endParaRPr sz="1500">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3069563a64e_0_40"/>
          <p:cNvSpPr txBox="1"/>
          <p:nvPr/>
        </p:nvSpPr>
        <p:spPr>
          <a:xfrm>
            <a:off x="628650" y="678263"/>
            <a:ext cx="7886700" cy="5277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000"/>
              <a:buFont typeface="Arial"/>
              <a:buNone/>
            </a:pPr>
            <a:r>
              <a:rPr b="1" lang="es" sz="2000">
                <a:latin typeface="DM Sans"/>
                <a:ea typeface="DM Sans"/>
                <a:cs typeface="DM Sans"/>
                <a:sym typeface="DM Sans"/>
              </a:rPr>
              <a:t>Desafíos de los Microservicios</a:t>
            </a:r>
            <a:endParaRPr b="1" sz="2000">
              <a:latin typeface="DM Sans"/>
              <a:ea typeface="DM Sans"/>
              <a:cs typeface="DM Sans"/>
              <a:sym typeface="DM Sans"/>
            </a:endParaRPr>
          </a:p>
        </p:txBody>
      </p:sp>
      <p:sp>
        <p:nvSpPr>
          <p:cNvPr id="125" name="Google Shape;125;g3069563a64e_0_40"/>
          <p:cNvSpPr txBox="1"/>
          <p:nvPr/>
        </p:nvSpPr>
        <p:spPr>
          <a:xfrm>
            <a:off x="152400"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Principios SOLID</a:t>
            </a:r>
            <a:endParaRPr b="0" i="0" sz="700" u="none" cap="none" strike="noStrike">
              <a:solidFill>
                <a:srgbClr val="303030"/>
              </a:solidFill>
              <a:latin typeface="DM Sans Medium"/>
              <a:ea typeface="DM Sans Medium"/>
              <a:cs typeface="DM Sans Medium"/>
              <a:sym typeface="DM Sans Medium"/>
            </a:endParaRPr>
          </a:p>
        </p:txBody>
      </p:sp>
      <p:sp>
        <p:nvSpPr>
          <p:cNvPr id="126" name="Google Shape;126;g3069563a64e_0_40"/>
          <p:cNvSpPr txBox="1"/>
          <p:nvPr/>
        </p:nvSpPr>
        <p:spPr>
          <a:xfrm>
            <a:off x="152400" y="4767263"/>
            <a:ext cx="1681500" cy="2463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Repaso de fundamentos</a:t>
            </a:r>
            <a:endParaRPr b="0" i="0" sz="700" u="none" cap="none" strike="noStrike">
              <a:solidFill>
                <a:srgbClr val="303030"/>
              </a:solidFill>
              <a:latin typeface="DM Sans Medium"/>
              <a:ea typeface="DM Sans Medium"/>
              <a:cs typeface="DM Sans Medium"/>
              <a:sym typeface="DM Sans Medium"/>
            </a:endParaRPr>
          </a:p>
        </p:txBody>
      </p:sp>
      <p:sp>
        <p:nvSpPr>
          <p:cNvPr id="127" name="Google Shape;127;g3069563a64e_0_40"/>
          <p:cNvSpPr txBox="1"/>
          <p:nvPr/>
        </p:nvSpPr>
        <p:spPr>
          <a:xfrm>
            <a:off x="7291132" y="120225"/>
            <a:ext cx="1681500" cy="246300"/>
          </a:xfrm>
          <a:prstGeom prst="rect">
            <a:avLst/>
          </a:prstGeom>
          <a:noFill/>
          <a:ln>
            <a:noFill/>
          </a:ln>
        </p:spPr>
        <p:txBody>
          <a:bodyPr anchorCtr="0" anchor="t" bIns="68575" lIns="68575" spcFirstLastPara="1" rIns="68575" wrap="square" tIns="68575">
            <a:spAutoFit/>
          </a:bodyPr>
          <a:lstStyle/>
          <a:p>
            <a:pPr indent="0" lvl="0" marL="0" marR="0" rtl="0" algn="r">
              <a:lnSpc>
                <a:spcPct val="100000"/>
              </a:lnSpc>
              <a:spcBef>
                <a:spcPts val="0"/>
              </a:spcBef>
              <a:spcAft>
                <a:spcPts val="0"/>
              </a:spcAft>
              <a:buClr>
                <a:srgbClr val="000000"/>
              </a:buClr>
              <a:buSzPts val="700"/>
              <a:buFont typeface="Arial"/>
              <a:buNone/>
            </a:pPr>
            <a:r>
              <a:rPr b="0" i="0" lang="es" sz="700" u="none" cap="none" strike="noStrike">
                <a:solidFill>
                  <a:srgbClr val="303030"/>
                </a:solidFill>
                <a:latin typeface="DM Sans Medium"/>
                <a:ea typeface="DM Sans Medium"/>
                <a:cs typeface="DM Sans Medium"/>
                <a:sym typeface="DM Sans Medium"/>
              </a:rPr>
              <a:t>2024</a:t>
            </a:r>
            <a:endParaRPr b="0" i="0" sz="700" u="none" cap="none" strike="noStrike">
              <a:solidFill>
                <a:srgbClr val="303030"/>
              </a:solidFill>
              <a:latin typeface="DM Sans Medium"/>
              <a:ea typeface="DM Sans Medium"/>
              <a:cs typeface="DM Sans Medium"/>
              <a:sym typeface="DM Sans Medium"/>
            </a:endParaRPr>
          </a:p>
        </p:txBody>
      </p:sp>
      <p:sp>
        <p:nvSpPr>
          <p:cNvPr id="128" name="Google Shape;128;g3069563a64e_0_40"/>
          <p:cNvSpPr txBox="1"/>
          <p:nvPr/>
        </p:nvSpPr>
        <p:spPr>
          <a:xfrm>
            <a:off x="628650" y="1296000"/>
            <a:ext cx="7886700" cy="3117600"/>
          </a:xfrm>
          <a:prstGeom prst="rect">
            <a:avLst/>
          </a:prstGeom>
          <a:noFill/>
          <a:ln>
            <a:noFill/>
          </a:ln>
        </p:spPr>
        <p:txBody>
          <a:bodyPr anchorCtr="0" anchor="t" bIns="34275" lIns="68575" spcFirstLastPara="1" rIns="68575" wrap="square" tIns="34275">
            <a:noAutofit/>
          </a:bodyPr>
          <a:lstStyle/>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Monitorización y Trazabilidad Complejas.</a:t>
            </a:r>
            <a:r>
              <a:rPr lang="es" sz="1500">
                <a:latin typeface="DM Sans"/>
                <a:ea typeface="DM Sans"/>
                <a:cs typeface="DM Sans"/>
                <a:sym typeface="DM Sans"/>
              </a:rPr>
              <a:t> Con múltiples microservicios ejecutándose de manera independiente, es crucial tener una visibilidad clara de todo el sistema. Esto requiere soluciones de monitorización y trazabilidad más avanzadas que en un sistema monolítico.</a:t>
            </a:r>
            <a:endParaRPr sz="1500">
              <a:latin typeface="DM Sans"/>
              <a:ea typeface="DM Sans"/>
              <a:cs typeface="DM Sans"/>
              <a:sym typeface="DM Sans"/>
            </a:endParaRPr>
          </a:p>
          <a:p>
            <a:pPr indent="-323850" lvl="0" marL="457200" marR="0" rtl="0" algn="l">
              <a:lnSpc>
                <a:spcPct val="115000"/>
              </a:lnSpc>
              <a:spcBef>
                <a:spcPts val="0"/>
              </a:spcBef>
              <a:spcAft>
                <a:spcPts val="0"/>
              </a:spcAft>
              <a:buSzPts val="1500"/>
              <a:buFont typeface="DM Sans"/>
              <a:buChar char="●"/>
            </a:pPr>
            <a:r>
              <a:rPr b="1" lang="es" sz="1500">
                <a:latin typeface="DM Sans"/>
                <a:ea typeface="DM Sans"/>
                <a:cs typeface="DM Sans"/>
                <a:sym typeface="DM Sans"/>
              </a:rPr>
              <a:t>Soluciones:</a:t>
            </a:r>
            <a:r>
              <a:rPr lang="es" sz="1500">
                <a:latin typeface="DM Sans"/>
                <a:ea typeface="DM Sans"/>
                <a:cs typeface="DM Sans"/>
                <a:sym typeface="DM Sans"/>
              </a:rPr>
              <a:t> Herramientas como Prometheus, Grafana, Zipkin, y Jaeger son ampliamente utilizadas para rastrear solicitudes y detectar problemas a lo largo de varios servicios.</a:t>
            </a:r>
            <a:endParaRPr sz="1500">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