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62" r:id="rId1"/>
  </p:sldMasterIdLst>
  <p:sldIdLst>
    <p:sldId id="257" r:id="rId2"/>
    <p:sldId id="258" r:id="rId3"/>
    <p:sldId id="262" r:id="rId4"/>
    <p:sldId id="261" r:id="rId5"/>
    <p:sldId id="264" r:id="rId6"/>
    <p:sldId id="265" r:id="rId7"/>
    <p:sldId id="268" r:id="rId8"/>
    <p:sldId id="269" r:id="rId9"/>
    <p:sldId id="270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40DEA88-D500-4E8A-9AA1-6970B0B0189F}">
          <p14:sldIdLst>
            <p14:sldId id="257"/>
            <p14:sldId id="258"/>
            <p14:sldId id="262"/>
            <p14:sldId id="261"/>
            <p14:sldId id="264"/>
            <p14:sldId id="265"/>
            <p14:sldId id="268"/>
            <p14:sldId id="269"/>
            <p14:sldId id="270"/>
            <p14:sldId id="266"/>
          </p14:sldIdLst>
        </p14:section>
        <p14:section name="Untitled Section" id="{CD83F2B7-6C21-48AB-988C-C483260E70F3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01-Feb-20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5688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01-Feb-20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3261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01-Feb-20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4108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BE1D723-8F53-4F53-90B0-1982A396982E}" type="datetime1">
              <a:rPr lang="en-US" smtClean="0"/>
              <a:t>01-Feb-20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3173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01-Feb-20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4302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01-Feb-20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7079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01-Feb-20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5634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01-Feb-20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5771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01-Feb-20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019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01-Feb-20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9568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907D986-8816-4272-A432-0437A28A9828}" type="datetime1">
              <a:rPr lang="en-US" smtClean="0"/>
              <a:t>01-Feb-20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9783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01-Feb-20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83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js.gov/developer/ncvs/personalFields.cfm" TargetMode="External"/><Relationship Id="rId2" Type="http://schemas.openxmlformats.org/officeDocument/2006/relationships/hyperlink" Target="https://www.bjs.gov/developer/ncvs/index.cf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avidMStern/ProjectOne/blob/master/1993%20to%202018%20formatting.ipynb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vidMStern/ProjectOne/blob/master/testing/dvd_analysis.ipynb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/>
              <a:t>Crime: what is it good for?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05671" y="4990791"/>
            <a:ext cx="5539408" cy="588374"/>
          </a:xfrm>
        </p:spPr>
        <p:txBody>
          <a:bodyPr>
            <a:normAutofit/>
          </a:bodyPr>
          <a:lstStyle/>
          <a:p>
            <a:r>
              <a:rPr lang="en-US" b="1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David Stern, Kira S</a:t>
            </a:r>
            <a:r>
              <a:rPr lang="en-US" b="1" cap="none">
                <a:solidFill>
                  <a:schemeClr val="tx1">
                    <a:lumMod val="85000"/>
                    <a:lumOff val="15000"/>
                  </a:schemeClr>
                </a:solidFill>
              </a:rPr>
              <a:t>., Megan </a:t>
            </a:r>
            <a:r>
              <a:rPr lang="en-US" b="1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Johns, Dave Durnell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30148-373A-4E73-AE12-CD8C4A127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610433"/>
          </a:xfrm>
        </p:spPr>
        <p:txBody>
          <a:bodyPr/>
          <a:lstStyle/>
          <a:p>
            <a:pPr algn="ctr"/>
            <a:r>
              <a:rPr lang="en-US" dirty="0"/>
              <a:t>Summary: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054297-E15A-4972-BBF9-8703418C9E84}"/>
              </a:ext>
            </a:extLst>
          </p:cNvPr>
          <p:cNvSpPr txBox="1"/>
          <p:nvPr/>
        </p:nvSpPr>
        <p:spPr>
          <a:xfrm>
            <a:off x="1130270" y="1683026"/>
            <a:ext cx="960327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Who is most victimized: gender, ethnicity, age, </a:t>
            </a:r>
            <a:r>
              <a:rPr lang="en-US" dirty="0" err="1"/>
              <a:t>etc</a:t>
            </a:r>
            <a:r>
              <a:rPr lang="en-US" dirty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It is hard to say. A more thorough analysis of population density would help. Age and income do seem to have </a:t>
            </a:r>
            <a:r>
              <a:rPr lang="en-US"/>
              <a:t>a noticeable influence </a:t>
            </a:r>
            <a:r>
              <a:rPr lang="en-US" dirty="0"/>
              <a:t>though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are the types of crime?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Simple assault is by far the most prevalent.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Does it change over time?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distribution seems the same over time, but the victim rate has changed significantly.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Did the 2008/2009 recession have any impact?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Crime seems to have lowered during that time. More analysis there is warranted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Correlation analysis indicates a slight dependence on region and crime.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Stacked chart shows that the south region crime size changed the least over time. It was significantly high.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855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b="1" i="1" dirty="0"/>
              <a:t>Question</a:t>
            </a:r>
            <a:r>
              <a:rPr lang="en-US" sz="4800" i="1" dirty="0"/>
              <a:t>: What is the characterization of victims of crimes against individuals, and does it change over time?”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766322-4889-4DBA-AD66-98221E0B2AC7}"/>
              </a:ext>
            </a:extLst>
          </p:cNvPr>
          <p:cNvSpPr txBox="1"/>
          <p:nvPr/>
        </p:nvSpPr>
        <p:spPr>
          <a:xfrm>
            <a:off x="1298713" y="821635"/>
            <a:ext cx="963433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Questions: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Who is most victimized: gender, ethnicity, age, </a:t>
            </a:r>
            <a:r>
              <a:rPr lang="en-US" sz="2000" dirty="0" err="1"/>
              <a:t>etc</a:t>
            </a:r>
            <a:r>
              <a:rPr lang="en-US" sz="2000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What are the types of crime?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Does it change over time?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Did the 2008/2009 recession have any impact?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b="1" dirty="0"/>
              <a:t>Why?: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Are certain people more at risk than others?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b="1" dirty="0"/>
              <a:t>Conclusions: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Few people use victim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There was less reported crime during the recession. One can only speculate why.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Most crimes don’t involve injury.</a:t>
            </a:r>
          </a:p>
        </p:txBody>
      </p:sp>
    </p:spTree>
    <p:extLst>
      <p:ext uri="{BB962C8B-B14F-4D97-AF65-F5344CB8AC3E}">
        <p14:creationId xmlns:p14="http://schemas.microsoft.com/office/powerpoint/2010/main" val="283572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BA69-D8EA-4281-90CF-977F3B5DA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570676"/>
          </a:xfrm>
        </p:spPr>
        <p:txBody>
          <a:bodyPr/>
          <a:lstStyle/>
          <a:p>
            <a:r>
              <a:rPr lang="en-US" dirty="0"/>
              <a:t>Data: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9D9DF-9C0A-42FE-A235-80F879320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524001"/>
            <a:ext cx="9603275" cy="3942344"/>
          </a:xfrm>
        </p:spPr>
        <p:txBody>
          <a:bodyPr/>
          <a:lstStyle/>
          <a:p>
            <a:r>
              <a:rPr lang="en-US" b="1" dirty="0"/>
              <a:t>Source: </a:t>
            </a:r>
            <a:r>
              <a:rPr lang="en-US" dirty="0"/>
              <a:t>csv file containing data from 1995 to 2018:</a:t>
            </a:r>
            <a:r>
              <a:rPr lang="en-US" b="1" dirty="0"/>
              <a:t> </a:t>
            </a:r>
            <a:r>
              <a:rPr lang="en-US" b="1" dirty="0">
                <a:hlinkClick r:id="rId2"/>
              </a:rPr>
              <a:t>https://www.bjs.gov/developer/ncvs/index.cfm</a:t>
            </a:r>
            <a:endParaRPr lang="en-US" b="1" dirty="0"/>
          </a:p>
          <a:p>
            <a:r>
              <a:rPr lang="en-US" b="1" dirty="0"/>
              <a:t>Index of terms: </a:t>
            </a:r>
            <a:r>
              <a:rPr lang="en-US" b="1" dirty="0">
                <a:hlinkClick r:id="rId3"/>
              </a:rPr>
              <a:t>https://www.bjs.gov/developer/ncvs/personalFields.cfm</a:t>
            </a:r>
            <a:endParaRPr lang="en-US" b="1" dirty="0"/>
          </a:p>
          <a:p>
            <a:r>
              <a:rPr lang="en-US" b="1" dirty="0"/>
              <a:t>Cleanup:</a:t>
            </a:r>
          </a:p>
          <a:p>
            <a:pPr lvl="1"/>
            <a:r>
              <a:rPr lang="en-US" b="1" dirty="0"/>
              <a:t>The raw data consisted of integer values based on dictionaries, so we inserted the dictionary values to facilitate human thought.</a:t>
            </a:r>
          </a:p>
          <a:p>
            <a:pPr lvl="1"/>
            <a:r>
              <a:rPr lang="en-US" b="1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https://github.com/DavidMStern/ProjectOne/blob/master/1993%20to%202018%20formatting.ipynb</a:t>
            </a:r>
            <a:endParaRPr lang="en-US" b="1" dirty="0">
              <a:solidFill>
                <a:srgbClr val="0070C0"/>
              </a:solidFill>
            </a:endParaRPr>
          </a:p>
          <a:p>
            <a:pPr lvl="1"/>
            <a:r>
              <a:rPr lang="en-US" dirty="0"/>
              <a:t>The 1995 data seemed incomplete so was usually excluded in analysis.</a:t>
            </a:r>
          </a:p>
        </p:txBody>
      </p:sp>
    </p:spTree>
    <p:extLst>
      <p:ext uri="{BB962C8B-B14F-4D97-AF65-F5344CB8AC3E}">
        <p14:creationId xmlns:p14="http://schemas.microsoft.com/office/powerpoint/2010/main" val="4218688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FD2A2F9-B680-40A3-AC4D-E13A140210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426" y="948522"/>
            <a:ext cx="6633598" cy="497519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1BA9311-B0FF-4895-97BC-1A5919A64C3F}"/>
              </a:ext>
            </a:extLst>
          </p:cNvPr>
          <p:cNvSpPr/>
          <p:nvPr/>
        </p:nvSpPr>
        <p:spPr>
          <a:xfrm>
            <a:off x="454046" y="2372728"/>
            <a:ext cx="21900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Does this change </a:t>
            </a:r>
          </a:p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over time?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F801E9D-3F07-431C-BB15-FC9BCED9247A}"/>
              </a:ext>
            </a:extLst>
          </p:cNvPr>
          <p:cNvSpPr/>
          <p:nvPr/>
        </p:nvSpPr>
        <p:spPr>
          <a:xfrm rot="854722">
            <a:off x="2281079" y="3022585"/>
            <a:ext cx="1457739" cy="41705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95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425829-0AB3-4921-9A20-998992A420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77" y="225286"/>
            <a:ext cx="7699513" cy="57746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8779BA-B017-46E4-A292-EBB7A591310E}"/>
              </a:ext>
            </a:extLst>
          </p:cNvPr>
          <p:cNvSpPr txBox="1"/>
          <p:nvPr/>
        </p:nvSpPr>
        <p:spPr>
          <a:xfrm>
            <a:off x="8415130" y="715617"/>
            <a:ext cx="36045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Percentages seem consistent over the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The lowest point was during the recession and shortly after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We should correlate with alcohol consumption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b="1" dirty="0">
                <a:hlinkClick r:id="rId3"/>
              </a:rPr>
              <a:t>https://github.com/DavidMStern/ProjectOne/blob/master/testing/dvd_analysis.ipynb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6519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3949F-A148-445A-BB77-E9C402995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544172"/>
          </a:xfrm>
        </p:spPr>
        <p:txBody>
          <a:bodyPr/>
          <a:lstStyle/>
          <a:p>
            <a:pPr algn="ctr"/>
            <a:r>
              <a:rPr lang="en-US" dirty="0"/>
              <a:t>Region and Year?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7348A5-5303-40D8-B796-88AC723325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7348" y="2713725"/>
            <a:ext cx="2363504" cy="30012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DF347A-A5D1-495D-8DCA-C87361757D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871" y="1599783"/>
            <a:ext cx="6507442" cy="4338294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DCBAD41C-379D-4CD9-906B-16FD26194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7348" y="1971559"/>
            <a:ext cx="3237523" cy="215444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corr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corr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method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pearson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62932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2E8D34-285E-42CB-9C7B-E0ED606D580F}"/>
              </a:ext>
            </a:extLst>
          </p:cNvPr>
          <p:cNvSpPr txBox="1"/>
          <p:nvPr/>
        </p:nvSpPr>
        <p:spPr>
          <a:xfrm>
            <a:off x="3783436" y="151000"/>
            <a:ext cx="42406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>
                <a:latin typeface="+mj-lt"/>
              </a:rPr>
              <a:t>Some Demographics Data</a:t>
            </a:r>
            <a:endParaRPr lang="en-US" sz="2200" dirty="0">
              <a:latin typeface="+mj-lt"/>
            </a:endParaRPr>
          </a:p>
        </p:txBody>
      </p:sp>
      <p:pic>
        <p:nvPicPr>
          <p:cNvPr id="18" name="Picture 17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D7B6D84-AEC8-4F9A-8198-F89448C717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81888"/>
            <a:ext cx="6285422" cy="502833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7E78711-F6EE-47DA-9113-93D1353873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576" y="581887"/>
            <a:ext cx="6285424" cy="502833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9D2C920-A941-4033-8D1F-840143EFB192}"/>
              </a:ext>
            </a:extLst>
          </p:cNvPr>
          <p:cNvSpPr txBox="1"/>
          <p:nvPr/>
        </p:nvSpPr>
        <p:spPr>
          <a:xfrm>
            <a:off x="0" y="6134432"/>
            <a:ext cx="590657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bg1">
                    <a:lumMod val="95000"/>
                  </a:schemeClr>
                </a:solidFill>
              </a:rPr>
              <a:t>While most crimes increase or decrease with wealth shallowly, simple assault see a much sharper increase.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BD23FF-E77F-478C-805F-8C011F9BA5DE}"/>
              </a:ext>
            </a:extLst>
          </p:cNvPr>
          <p:cNvSpPr txBox="1"/>
          <p:nvPr/>
        </p:nvSpPr>
        <p:spPr>
          <a:xfrm>
            <a:off x="6096000" y="6134432"/>
            <a:ext cx="6095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A shift from crimes by acquaintance being more common at young ages to crimes by strangers at older ages</a:t>
            </a:r>
          </a:p>
        </p:txBody>
      </p:sp>
    </p:spTree>
    <p:extLst>
      <p:ext uri="{BB962C8B-B14F-4D97-AF65-F5344CB8AC3E}">
        <p14:creationId xmlns:p14="http://schemas.microsoft.com/office/powerpoint/2010/main" val="194954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385FF05-517A-403A-B8FB-46805295FB14}"/>
              </a:ext>
            </a:extLst>
          </p:cNvPr>
          <p:cNvSpPr txBox="1"/>
          <p:nvPr/>
        </p:nvSpPr>
        <p:spPr>
          <a:xfrm>
            <a:off x="3562349" y="161925"/>
            <a:ext cx="5067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+mj-lt"/>
              </a:rPr>
              <a:t>Demographics continued</a:t>
            </a:r>
            <a:endParaRPr lang="en-US" sz="2000" dirty="0">
              <a:latin typeface="+mj-lt"/>
            </a:endParaRPr>
          </a:p>
        </p:txBody>
      </p:sp>
      <p:pic>
        <p:nvPicPr>
          <p:cNvPr id="10" name="Picture 9" descr="A picture containing implement, pencil&#10;&#10;Description automatically generated">
            <a:extLst>
              <a:ext uri="{FF2B5EF4-FFF2-40B4-BE49-F238E27FC236}">
                <a16:creationId xmlns:a16="http://schemas.microsoft.com/office/drawing/2014/main" id="{3CAA8348-3CCE-416F-BB6E-68B0D37F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22" y="562035"/>
            <a:ext cx="11537156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76412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454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Courier New</vt:lpstr>
      <vt:lpstr>Gallery</vt:lpstr>
      <vt:lpstr>Crime: what is it good for?</vt:lpstr>
      <vt:lpstr>Question: What is the characterization of victims of crimes against individuals, and does it change over time?”</vt:lpstr>
      <vt:lpstr>PowerPoint Presentation</vt:lpstr>
      <vt:lpstr>Data:</vt:lpstr>
      <vt:lpstr>PowerPoint Presentation</vt:lpstr>
      <vt:lpstr>PowerPoint Presentation</vt:lpstr>
      <vt:lpstr>Region and Year?</vt:lpstr>
      <vt:lpstr>PowerPoint Presentation</vt:lpstr>
      <vt:lpstr>PowerPoint Presentation</vt:lpstr>
      <vt:lpstr>Summary: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2020-01-31T15:15:28Z</dcterms:created>
  <dcterms:modified xsi:type="dcterms:W3CDTF">2020-02-01T08:33:06Z</dcterms:modified>
</cp:coreProperties>
</file>