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9" r:id="rId3"/>
    <p:sldId id="258" r:id="rId4"/>
    <p:sldId id="260" r:id="rId5"/>
    <p:sldId id="261" r:id="rId6"/>
    <p:sldId id="262" r:id="rId7"/>
    <p:sldId id="264" r:id="rId8"/>
    <p:sldId id="266"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1/5/2021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963166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1/5/2021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838310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1/5/2021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871828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687398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1/5/2021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721243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1/5/2021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875468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1/5/2021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8311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1/5/2021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73601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1/5/2021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645635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1/5/2021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1696193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1/5/2021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78106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‹N°›</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3589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90000"/>
        </a:lnSpc>
        <a:spcBef>
          <a:spcPct val="0"/>
        </a:spcBef>
        <a:buNone/>
        <a:defRPr sz="55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75D00F7-1C5D-437B-A19D-2A907AF3D57E}"/>
              </a:ext>
            </a:extLst>
          </p:cNvPr>
          <p:cNvSpPr>
            <a:spLocks noGrp="1"/>
          </p:cNvSpPr>
          <p:nvPr>
            <p:ph type="ctrTitle"/>
          </p:nvPr>
        </p:nvSpPr>
        <p:spPr>
          <a:xfrm>
            <a:off x="6858549" y="2192164"/>
            <a:ext cx="4813072" cy="1236836"/>
          </a:xfrm>
        </p:spPr>
        <p:txBody>
          <a:bodyPr>
            <a:normAutofit/>
          </a:bodyPr>
          <a:lstStyle/>
          <a:p>
            <a:r>
              <a:rPr lang="fr-FR" dirty="0" err="1">
                <a:latin typeface="Montserrat Medium" panose="00000600000000000000" pitchFamily="2" charset="0"/>
              </a:rPr>
              <a:t>Sycker</a:t>
            </a:r>
            <a:endParaRPr lang="fr-FR" dirty="0">
              <a:latin typeface="Montserrat Medium" panose="00000600000000000000" pitchFamily="2" charset="0"/>
            </a:endParaRPr>
          </a:p>
        </p:txBody>
      </p:sp>
      <p:sp>
        <p:nvSpPr>
          <p:cNvPr id="3" name="Sous-titre 2">
            <a:extLst>
              <a:ext uri="{FF2B5EF4-FFF2-40B4-BE49-F238E27FC236}">
                <a16:creationId xmlns:a16="http://schemas.microsoft.com/office/drawing/2014/main" id="{926C8EB6-61CA-4198-8E94-79972D603B88}"/>
              </a:ext>
            </a:extLst>
          </p:cNvPr>
          <p:cNvSpPr>
            <a:spLocks noGrp="1"/>
          </p:cNvSpPr>
          <p:nvPr>
            <p:ph type="subTitle" idx="1"/>
          </p:nvPr>
        </p:nvSpPr>
        <p:spPr>
          <a:xfrm>
            <a:off x="6728900" y="3648172"/>
            <a:ext cx="4829101" cy="1063207"/>
          </a:xfrm>
        </p:spPr>
        <p:txBody>
          <a:bodyPr>
            <a:normAutofit/>
          </a:bodyPr>
          <a:lstStyle/>
          <a:p>
            <a:pPr>
              <a:lnSpc>
                <a:spcPct val="110000"/>
              </a:lnSpc>
            </a:pPr>
            <a:r>
              <a:rPr lang="fr-FR" sz="1700" dirty="0">
                <a:solidFill>
                  <a:schemeClr val="tx1">
                    <a:lumMod val="85000"/>
                    <a:lumOff val="15000"/>
                  </a:schemeClr>
                </a:solidFill>
              </a:rPr>
              <a:t>Créé par : Jérémy RICHARD, Louis ARDILLY et David DA SILVA TEIXEIRA</a:t>
            </a:r>
          </a:p>
        </p:txBody>
      </p:sp>
      <p:pic>
        <p:nvPicPr>
          <p:cNvPr id="5" name="Image 4">
            <a:extLst>
              <a:ext uri="{FF2B5EF4-FFF2-40B4-BE49-F238E27FC236}">
                <a16:creationId xmlns:a16="http://schemas.microsoft.com/office/drawing/2014/main" id="{8AFEC9E3-7695-4842-BFAB-6D74F0643F5B}"/>
              </a:ext>
            </a:extLst>
          </p:cNvPr>
          <p:cNvPicPr>
            <a:picLocks noChangeAspect="1"/>
          </p:cNvPicPr>
          <p:nvPr/>
        </p:nvPicPr>
        <p:blipFill rotWithShape="1">
          <a:blip r:embed="rId2">
            <a:extLst>
              <a:ext uri="{28A0092B-C50C-407E-A947-70E740481C1C}">
                <a14:useLocalDpi xmlns:a14="http://schemas.microsoft.com/office/drawing/2010/main" val="0"/>
              </a:ext>
            </a:extLst>
          </a:blip>
          <a:srcRect t="2965" b="4501"/>
          <a:stretch/>
        </p:blipFill>
        <p:spPr>
          <a:xfrm>
            <a:off x="633999" y="640081"/>
            <a:ext cx="5462001" cy="5054156"/>
          </a:xfrm>
          <a:prstGeom prst="rect">
            <a:avLst/>
          </a:prstGeom>
        </p:spPr>
      </p:pic>
      <p:cxnSp>
        <p:nvCxnSpPr>
          <p:cNvPr id="17" name="Straight Connector 16">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58549" y="437114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 name="Connecteur droit 6">
            <a:extLst>
              <a:ext uri="{FF2B5EF4-FFF2-40B4-BE49-F238E27FC236}">
                <a16:creationId xmlns:a16="http://schemas.microsoft.com/office/drawing/2014/main" id="{000A8BBB-FF41-42D4-B0F1-BE1B73452281}"/>
              </a:ext>
            </a:extLst>
          </p:cNvPr>
          <p:cNvCxnSpPr/>
          <p:nvPr/>
        </p:nvCxnSpPr>
        <p:spPr>
          <a:xfrm>
            <a:off x="6858549" y="3482673"/>
            <a:ext cx="4572000" cy="0"/>
          </a:xfrm>
          <a:prstGeom prst="line">
            <a:avLst/>
          </a:prstGeom>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61B2A781-1C3C-4B20-8512-92EEEA6CD2D0}"/>
              </a:ext>
            </a:extLst>
          </p:cNvPr>
          <p:cNvSpPr/>
          <p:nvPr/>
        </p:nvSpPr>
        <p:spPr>
          <a:xfrm>
            <a:off x="6857450" y="4339978"/>
            <a:ext cx="4572000" cy="120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14011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F00BF0C0-A418-4385-82BA-CC3E943E3840}"/>
              </a:ext>
            </a:extLst>
          </p:cNvPr>
          <p:cNvSpPr>
            <a:spLocks noGrp="1"/>
          </p:cNvSpPr>
          <p:nvPr>
            <p:ph type="title"/>
          </p:nvPr>
        </p:nvSpPr>
        <p:spPr/>
        <p:txBody>
          <a:bodyPr/>
          <a:lstStyle/>
          <a:p>
            <a:r>
              <a:rPr lang="fr-FR" dirty="0">
                <a:latin typeface="Montserrat Medium" panose="00000600000000000000" pitchFamily="2" charset="0"/>
              </a:rPr>
              <a:t>Principe de l’application</a:t>
            </a:r>
          </a:p>
        </p:txBody>
      </p:sp>
      <p:sp>
        <p:nvSpPr>
          <p:cNvPr id="8" name="Espace réservé du contenu 7">
            <a:extLst>
              <a:ext uri="{FF2B5EF4-FFF2-40B4-BE49-F238E27FC236}">
                <a16:creationId xmlns:a16="http://schemas.microsoft.com/office/drawing/2014/main" id="{FC3D6322-34CC-4B19-B0BF-D62C05F83CA1}"/>
              </a:ext>
            </a:extLst>
          </p:cNvPr>
          <p:cNvSpPr>
            <a:spLocks noGrp="1"/>
          </p:cNvSpPr>
          <p:nvPr>
            <p:ph idx="1"/>
          </p:nvPr>
        </p:nvSpPr>
        <p:spPr/>
        <p:txBody>
          <a:bodyPr/>
          <a:lstStyle/>
          <a:p>
            <a:pPr marL="201168" lvl="1" indent="0">
              <a:buNone/>
            </a:pPr>
            <a:r>
              <a:rPr lang="fr-FR" sz="2000" dirty="0">
                <a:latin typeface="Montserrat Medium" panose="00000600000000000000" pitchFamily="2" charset="0"/>
              </a:rPr>
              <a:t>Qu’est-ce que </a:t>
            </a:r>
            <a:r>
              <a:rPr lang="fr-FR" sz="2000" dirty="0" err="1">
                <a:latin typeface="Montserrat Medium" panose="00000600000000000000" pitchFamily="2" charset="0"/>
              </a:rPr>
              <a:t>Sycker</a:t>
            </a:r>
            <a:r>
              <a:rPr lang="fr-FR" sz="2000" dirty="0">
                <a:latin typeface="Montserrat Medium" panose="00000600000000000000" pitchFamily="2" charset="0"/>
              </a:rPr>
              <a:t> ? </a:t>
            </a:r>
          </a:p>
          <a:p>
            <a:pPr marL="201168" lvl="1" indent="0">
              <a:buNone/>
            </a:pPr>
            <a:r>
              <a:rPr lang="fr-FR" sz="1600" dirty="0">
                <a:latin typeface="Montserrat" panose="00000500000000000000" pitchFamily="2" charset="0"/>
              </a:rPr>
              <a:t>	</a:t>
            </a:r>
            <a:r>
              <a:rPr lang="fr-FR" sz="1600" dirty="0" err="1">
                <a:latin typeface="Montserrat" panose="00000500000000000000" pitchFamily="2" charset="0"/>
              </a:rPr>
              <a:t>Sycker</a:t>
            </a:r>
            <a:r>
              <a:rPr lang="fr-FR" sz="1600" dirty="0">
                <a:latin typeface="Montserrat" panose="00000500000000000000" pitchFamily="2" charset="0"/>
              </a:rPr>
              <a:t> est une application mobile permettant la recherche de commerçants parisiens</a:t>
            </a:r>
          </a:p>
          <a:p>
            <a:pPr marL="201168" lvl="1" indent="0">
              <a:buNone/>
            </a:pPr>
            <a:endParaRPr lang="fr-FR" dirty="0">
              <a:latin typeface="Montserrat" panose="00000500000000000000" pitchFamily="2" charset="0"/>
            </a:endParaRPr>
          </a:p>
          <a:p>
            <a:pPr marL="201168" lvl="1" indent="0">
              <a:buNone/>
            </a:pPr>
            <a:r>
              <a:rPr lang="fr-FR" sz="2000" dirty="0">
                <a:latin typeface="Montserrat Medium" panose="00000600000000000000" pitchFamily="2" charset="0"/>
              </a:rPr>
              <a:t>Objectifs de </a:t>
            </a:r>
            <a:r>
              <a:rPr lang="fr-FR" sz="2000" dirty="0" err="1">
                <a:latin typeface="Montserrat Medium" panose="00000600000000000000" pitchFamily="2" charset="0"/>
              </a:rPr>
              <a:t>Sycker</a:t>
            </a:r>
            <a:r>
              <a:rPr lang="fr-FR" sz="2000" dirty="0">
                <a:latin typeface="Montserrat Medium" panose="00000600000000000000" pitchFamily="2" charset="0"/>
              </a:rPr>
              <a:t> </a:t>
            </a:r>
          </a:p>
          <a:p>
            <a:pPr lvl="3">
              <a:buFont typeface="Arial" panose="020B0604020202020204" pitchFamily="34" charset="0"/>
              <a:buChar char="•"/>
            </a:pPr>
            <a:r>
              <a:rPr lang="fr-FR" sz="1600" dirty="0">
                <a:latin typeface="Montserrat" panose="00000500000000000000" pitchFamily="2" charset="0"/>
              </a:rPr>
              <a:t>Permettre une mise en relation plus simple entre utilisateur et commerçants </a:t>
            </a:r>
          </a:p>
          <a:p>
            <a:pPr lvl="3">
              <a:buFont typeface="Arial" panose="020B0604020202020204" pitchFamily="34" charset="0"/>
              <a:buChar char="•"/>
            </a:pPr>
            <a:r>
              <a:rPr lang="fr-FR" sz="1600" dirty="0">
                <a:latin typeface="Montserrat" panose="00000500000000000000" pitchFamily="2" charset="0"/>
              </a:rPr>
              <a:t>Découverte de commerces à Paris </a:t>
            </a:r>
          </a:p>
          <a:p>
            <a:pPr lvl="3">
              <a:buFont typeface="Arial" panose="020B0604020202020204" pitchFamily="34" charset="0"/>
              <a:buChar char="•"/>
            </a:pPr>
            <a:r>
              <a:rPr lang="fr-FR" sz="1600" dirty="0">
                <a:latin typeface="Montserrat" panose="00000500000000000000" pitchFamily="2" charset="0"/>
              </a:rPr>
              <a:t>Découverte des petits commerçants parisiens </a:t>
            </a:r>
          </a:p>
        </p:txBody>
      </p:sp>
    </p:spTree>
    <p:extLst>
      <p:ext uri="{BB962C8B-B14F-4D97-AF65-F5344CB8AC3E}">
        <p14:creationId xmlns:p14="http://schemas.microsoft.com/office/powerpoint/2010/main" val="3825601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F00BF0C0-A418-4385-82BA-CC3E943E3840}"/>
              </a:ext>
            </a:extLst>
          </p:cNvPr>
          <p:cNvSpPr>
            <a:spLocks noGrp="1"/>
          </p:cNvSpPr>
          <p:nvPr>
            <p:ph type="title"/>
          </p:nvPr>
        </p:nvSpPr>
        <p:spPr/>
        <p:txBody>
          <a:bodyPr/>
          <a:lstStyle/>
          <a:p>
            <a:r>
              <a:rPr lang="fr-FR" dirty="0">
                <a:latin typeface="Montserrat Medium" panose="00000600000000000000" pitchFamily="2" charset="0"/>
              </a:rPr>
              <a:t>Librairies utilisées</a:t>
            </a:r>
          </a:p>
        </p:txBody>
      </p:sp>
      <p:sp>
        <p:nvSpPr>
          <p:cNvPr id="8" name="Espace réservé du contenu 7">
            <a:extLst>
              <a:ext uri="{FF2B5EF4-FFF2-40B4-BE49-F238E27FC236}">
                <a16:creationId xmlns:a16="http://schemas.microsoft.com/office/drawing/2014/main" id="{FC3D6322-34CC-4B19-B0BF-D62C05F83CA1}"/>
              </a:ext>
            </a:extLst>
          </p:cNvPr>
          <p:cNvSpPr>
            <a:spLocks noGrp="1"/>
          </p:cNvSpPr>
          <p:nvPr>
            <p:ph idx="1"/>
          </p:nvPr>
        </p:nvSpPr>
        <p:spPr/>
        <p:txBody>
          <a:bodyPr/>
          <a:lstStyle/>
          <a:p>
            <a:pPr lvl="1">
              <a:buFont typeface="Arial" panose="020B0604020202020204" pitchFamily="34" charset="0"/>
              <a:buChar char="•"/>
            </a:pPr>
            <a:r>
              <a:rPr lang="fr-FR" sz="2000" dirty="0" err="1">
                <a:latin typeface="Montserrat Medium" panose="00000600000000000000" pitchFamily="2" charset="0"/>
              </a:rPr>
              <a:t>Gson</a:t>
            </a:r>
            <a:endParaRPr lang="fr-FR" sz="2000" dirty="0">
              <a:latin typeface="Montserrat Medium" panose="00000600000000000000" pitchFamily="2" charset="0"/>
            </a:endParaRPr>
          </a:p>
          <a:p>
            <a:pPr lvl="3">
              <a:buFont typeface="Courier New" panose="02070309020205020404" pitchFamily="49" charset="0"/>
              <a:buChar char="o"/>
            </a:pPr>
            <a:r>
              <a:rPr lang="fr-FR" sz="1600" dirty="0" err="1">
                <a:latin typeface="Montserrat" panose="00000500000000000000" pitchFamily="2" charset="0"/>
              </a:rPr>
              <a:t>Gson</a:t>
            </a:r>
            <a:r>
              <a:rPr lang="fr-FR" sz="1600" dirty="0">
                <a:latin typeface="Montserrat" panose="00000500000000000000" pitchFamily="2" charset="0"/>
              </a:rPr>
              <a:t> est une bibliothèque Java qui peut être utilisée pour convertir des objets Java en leur représentation JSON. Il peut également être utilisé pour convertir une chaîne JSON en un objet Java équivalent.</a:t>
            </a:r>
          </a:p>
          <a:p>
            <a:pPr marL="384048" lvl="2" indent="0">
              <a:buNone/>
            </a:pPr>
            <a:endParaRPr lang="fr-FR" sz="1400" dirty="0">
              <a:latin typeface="Montserrat" panose="00000500000000000000" pitchFamily="2" charset="0"/>
            </a:endParaRPr>
          </a:p>
          <a:p>
            <a:pPr lvl="1">
              <a:buFont typeface="Arial" panose="020B0604020202020204" pitchFamily="34" charset="0"/>
              <a:buChar char="•"/>
            </a:pPr>
            <a:r>
              <a:rPr lang="fr-FR" sz="2000" dirty="0">
                <a:latin typeface="Montserrat Medium" panose="00000600000000000000" pitchFamily="2" charset="0"/>
              </a:rPr>
              <a:t>Volley</a:t>
            </a:r>
          </a:p>
          <a:p>
            <a:pPr lvl="3">
              <a:buFont typeface="Courier New" panose="02070309020205020404" pitchFamily="49" charset="0"/>
              <a:buChar char="o"/>
            </a:pPr>
            <a:r>
              <a:rPr lang="fr-FR" sz="1600" dirty="0">
                <a:latin typeface="Montserrat" panose="00000500000000000000" pitchFamily="2" charset="0"/>
              </a:rPr>
              <a:t>Volley est une bibliothèque HTTP qui rend le réseautage pour les applications Android plus facile et surtout, plus rapide.</a:t>
            </a:r>
          </a:p>
        </p:txBody>
      </p:sp>
    </p:spTree>
    <p:extLst>
      <p:ext uri="{BB962C8B-B14F-4D97-AF65-F5344CB8AC3E}">
        <p14:creationId xmlns:p14="http://schemas.microsoft.com/office/powerpoint/2010/main" val="97417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F00BF0C0-A418-4385-82BA-CC3E943E3840}"/>
              </a:ext>
            </a:extLst>
          </p:cNvPr>
          <p:cNvSpPr>
            <a:spLocks noGrp="1"/>
          </p:cNvSpPr>
          <p:nvPr>
            <p:ph type="title"/>
          </p:nvPr>
        </p:nvSpPr>
        <p:spPr/>
        <p:txBody>
          <a:bodyPr/>
          <a:lstStyle/>
          <a:p>
            <a:r>
              <a:rPr lang="fr-FR" dirty="0">
                <a:latin typeface="Montserrat Medium" panose="00000600000000000000" pitchFamily="2" charset="0"/>
              </a:rPr>
              <a:t>API utilisées </a:t>
            </a:r>
          </a:p>
        </p:txBody>
      </p:sp>
      <p:pic>
        <p:nvPicPr>
          <p:cNvPr id="1026" name="Picture 2" descr="Home — Paris Data">
            <a:extLst>
              <a:ext uri="{FF2B5EF4-FFF2-40B4-BE49-F238E27FC236}">
                <a16:creationId xmlns:a16="http://schemas.microsoft.com/office/drawing/2014/main" id="{FDBFE1AD-768F-4CE5-8983-7B3FC069E0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2513" y="2765674"/>
            <a:ext cx="3172268" cy="714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s à Pas - Insérer une carte Google Maps avec l'API Google Maps Javascript  - Nouvelle-Techno.fr">
            <a:extLst>
              <a:ext uri="{FF2B5EF4-FFF2-40B4-BE49-F238E27FC236}">
                <a16:creationId xmlns:a16="http://schemas.microsoft.com/office/drawing/2014/main" id="{7E5BF069-1816-4AAD-AA77-D94E39F368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1968" y="2234153"/>
            <a:ext cx="1777519" cy="177751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necteur droit 2">
            <a:extLst>
              <a:ext uri="{FF2B5EF4-FFF2-40B4-BE49-F238E27FC236}">
                <a16:creationId xmlns:a16="http://schemas.microsoft.com/office/drawing/2014/main" id="{423B7480-BF7A-48C6-8540-971F8F60277E}"/>
              </a:ext>
            </a:extLst>
          </p:cNvPr>
          <p:cNvCxnSpPr/>
          <p:nvPr/>
        </p:nvCxnSpPr>
        <p:spPr>
          <a:xfrm>
            <a:off x="6400800" y="2234153"/>
            <a:ext cx="0" cy="3770721"/>
          </a:xfrm>
          <a:prstGeom prst="line">
            <a:avLst/>
          </a:prstGeom>
        </p:spPr>
        <p:style>
          <a:lnRef idx="1">
            <a:schemeClr val="dk1"/>
          </a:lnRef>
          <a:fillRef idx="0">
            <a:schemeClr val="dk1"/>
          </a:fillRef>
          <a:effectRef idx="0">
            <a:schemeClr val="dk1"/>
          </a:effectRef>
          <a:fontRef idx="minor">
            <a:schemeClr val="tx1"/>
          </a:fontRef>
        </p:style>
      </p:cxnSp>
      <p:sp>
        <p:nvSpPr>
          <p:cNvPr id="4" name="ZoneTexte 3">
            <a:extLst>
              <a:ext uri="{FF2B5EF4-FFF2-40B4-BE49-F238E27FC236}">
                <a16:creationId xmlns:a16="http://schemas.microsoft.com/office/drawing/2014/main" id="{A966C5D6-8E48-42DF-8295-821ECCBEF129}"/>
              </a:ext>
            </a:extLst>
          </p:cNvPr>
          <p:cNvSpPr txBox="1"/>
          <p:nvPr/>
        </p:nvSpPr>
        <p:spPr>
          <a:xfrm>
            <a:off x="7296347" y="4005665"/>
            <a:ext cx="3859333" cy="369332"/>
          </a:xfrm>
          <a:prstGeom prst="rect">
            <a:avLst/>
          </a:prstGeom>
          <a:noFill/>
        </p:spPr>
        <p:txBody>
          <a:bodyPr wrap="square" rtlCol="0">
            <a:spAutoFit/>
          </a:bodyPr>
          <a:lstStyle/>
          <a:p>
            <a:pPr algn="ctr"/>
            <a:r>
              <a:rPr lang="fr-FR" b="1" dirty="0">
                <a:latin typeface="Montserrat Medium" panose="00000600000000000000" pitchFamily="2" charset="0"/>
              </a:rPr>
              <a:t>Google </a:t>
            </a:r>
            <a:r>
              <a:rPr lang="fr-FR" b="1" dirty="0" err="1">
                <a:latin typeface="Montserrat Medium" panose="00000600000000000000" pitchFamily="2" charset="0"/>
              </a:rPr>
              <a:t>Maps</a:t>
            </a:r>
            <a:r>
              <a:rPr lang="fr-FR" b="1" dirty="0">
                <a:latin typeface="Montserrat Medium" panose="00000600000000000000" pitchFamily="2" charset="0"/>
              </a:rPr>
              <a:t> API</a:t>
            </a:r>
          </a:p>
        </p:txBody>
      </p:sp>
      <p:sp>
        <p:nvSpPr>
          <p:cNvPr id="9" name="ZoneTexte 8">
            <a:extLst>
              <a:ext uri="{FF2B5EF4-FFF2-40B4-BE49-F238E27FC236}">
                <a16:creationId xmlns:a16="http://schemas.microsoft.com/office/drawing/2014/main" id="{FB31D3ED-4E50-41A6-ACB7-48BCEC4B2224}"/>
              </a:ext>
            </a:extLst>
          </p:cNvPr>
          <p:cNvSpPr txBox="1"/>
          <p:nvPr/>
        </p:nvSpPr>
        <p:spPr>
          <a:xfrm>
            <a:off x="1728980" y="4011672"/>
            <a:ext cx="3859333" cy="646331"/>
          </a:xfrm>
          <a:prstGeom prst="rect">
            <a:avLst/>
          </a:prstGeom>
          <a:noFill/>
        </p:spPr>
        <p:txBody>
          <a:bodyPr wrap="square" rtlCol="0">
            <a:spAutoFit/>
          </a:bodyPr>
          <a:lstStyle/>
          <a:p>
            <a:pPr algn="ctr"/>
            <a:r>
              <a:rPr lang="fr-FR" b="1" i="0" dirty="0">
                <a:solidFill>
                  <a:schemeClr val="tx1">
                    <a:lumMod val="85000"/>
                    <a:lumOff val="15000"/>
                  </a:schemeClr>
                </a:solidFill>
                <a:effectLst/>
                <a:latin typeface="Montserrat Medium" panose="00000600000000000000" pitchFamily="2" charset="0"/>
              </a:rPr>
              <a:t>Commerçants parisiens API</a:t>
            </a:r>
          </a:p>
          <a:p>
            <a:endParaRPr lang="fr-FR" dirty="0"/>
          </a:p>
        </p:txBody>
      </p:sp>
      <p:sp>
        <p:nvSpPr>
          <p:cNvPr id="5" name="ZoneTexte 4">
            <a:extLst>
              <a:ext uri="{FF2B5EF4-FFF2-40B4-BE49-F238E27FC236}">
                <a16:creationId xmlns:a16="http://schemas.microsoft.com/office/drawing/2014/main" id="{30665F34-DA6E-46E5-8E11-5D3A9AA1268D}"/>
              </a:ext>
            </a:extLst>
          </p:cNvPr>
          <p:cNvSpPr txBox="1"/>
          <p:nvPr/>
        </p:nvSpPr>
        <p:spPr>
          <a:xfrm>
            <a:off x="2072514" y="4508463"/>
            <a:ext cx="3172268" cy="646331"/>
          </a:xfrm>
          <a:prstGeom prst="rect">
            <a:avLst/>
          </a:prstGeom>
          <a:noFill/>
        </p:spPr>
        <p:txBody>
          <a:bodyPr wrap="square" rtlCol="0">
            <a:spAutoFit/>
          </a:bodyPr>
          <a:lstStyle/>
          <a:p>
            <a:pPr algn="just"/>
            <a:r>
              <a:rPr lang="fr-FR" dirty="0"/>
              <a:t>Récupération des informations des commerçants</a:t>
            </a:r>
          </a:p>
        </p:txBody>
      </p:sp>
      <p:sp>
        <p:nvSpPr>
          <p:cNvPr id="12" name="ZoneTexte 11">
            <a:extLst>
              <a:ext uri="{FF2B5EF4-FFF2-40B4-BE49-F238E27FC236}">
                <a16:creationId xmlns:a16="http://schemas.microsoft.com/office/drawing/2014/main" id="{024F8916-B103-4659-84E4-677AF2F3DB66}"/>
              </a:ext>
            </a:extLst>
          </p:cNvPr>
          <p:cNvSpPr txBox="1"/>
          <p:nvPr/>
        </p:nvSpPr>
        <p:spPr>
          <a:xfrm>
            <a:off x="7639879" y="4501487"/>
            <a:ext cx="3172268" cy="923330"/>
          </a:xfrm>
          <a:prstGeom prst="rect">
            <a:avLst/>
          </a:prstGeom>
          <a:noFill/>
        </p:spPr>
        <p:txBody>
          <a:bodyPr wrap="square" rtlCol="0">
            <a:spAutoFit/>
          </a:bodyPr>
          <a:lstStyle/>
          <a:p>
            <a:pPr algn="just"/>
            <a:r>
              <a:rPr lang="fr-FR" dirty="0"/>
              <a:t>Récupération de la carte et affichage de l’emplacement des commerçants </a:t>
            </a:r>
          </a:p>
        </p:txBody>
      </p:sp>
    </p:spTree>
    <p:extLst>
      <p:ext uri="{BB962C8B-B14F-4D97-AF65-F5344CB8AC3E}">
        <p14:creationId xmlns:p14="http://schemas.microsoft.com/office/powerpoint/2010/main" val="1833582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F00BF0C0-A418-4385-82BA-CC3E943E3840}"/>
              </a:ext>
            </a:extLst>
          </p:cNvPr>
          <p:cNvSpPr>
            <a:spLocks noGrp="1"/>
          </p:cNvSpPr>
          <p:nvPr>
            <p:ph type="title"/>
          </p:nvPr>
        </p:nvSpPr>
        <p:spPr/>
        <p:txBody>
          <a:bodyPr/>
          <a:lstStyle/>
          <a:p>
            <a:r>
              <a:rPr lang="fr-FR" dirty="0">
                <a:latin typeface="Montserrat Medium" panose="00000600000000000000" pitchFamily="2" charset="0"/>
              </a:rPr>
              <a:t>Fonctionnalités</a:t>
            </a:r>
          </a:p>
        </p:txBody>
      </p:sp>
      <p:sp>
        <p:nvSpPr>
          <p:cNvPr id="8" name="Espace réservé du contenu 7">
            <a:extLst>
              <a:ext uri="{FF2B5EF4-FFF2-40B4-BE49-F238E27FC236}">
                <a16:creationId xmlns:a16="http://schemas.microsoft.com/office/drawing/2014/main" id="{FC3D6322-34CC-4B19-B0BF-D62C05F83CA1}"/>
              </a:ext>
            </a:extLst>
          </p:cNvPr>
          <p:cNvSpPr>
            <a:spLocks noGrp="1"/>
          </p:cNvSpPr>
          <p:nvPr>
            <p:ph idx="1"/>
          </p:nvPr>
        </p:nvSpPr>
        <p:spPr/>
        <p:txBody>
          <a:bodyPr>
            <a:normAutofit/>
          </a:bodyPr>
          <a:lstStyle/>
          <a:p>
            <a:pPr lvl="1">
              <a:lnSpc>
                <a:spcPct val="200000"/>
              </a:lnSpc>
              <a:buFont typeface="Arial" panose="020B0604020202020204" pitchFamily="34" charset="0"/>
              <a:buChar char="•"/>
            </a:pPr>
            <a:r>
              <a:rPr lang="fr-FR" sz="2000" dirty="0">
                <a:latin typeface="Montserrat" panose="00000500000000000000" pitchFamily="2" charset="0"/>
              </a:rPr>
              <a:t>Liste des commerçants parisiens </a:t>
            </a:r>
          </a:p>
          <a:p>
            <a:pPr lvl="1">
              <a:lnSpc>
                <a:spcPct val="200000"/>
              </a:lnSpc>
              <a:buFont typeface="Arial" panose="020B0604020202020204" pitchFamily="34" charset="0"/>
              <a:buChar char="•"/>
            </a:pPr>
            <a:r>
              <a:rPr lang="fr-FR" sz="2000" dirty="0">
                <a:latin typeface="Montserrat" panose="00000500000000000000" pitchFamily="2" charset="0"/>
              </a:rPr>
              <a:t>Détails des informations d’un commerçant </a:t>
            </a:r>
          </a:p>
          <a:p>
            <a:pPr lvl="1">
              <a:lnSpc>
                <a:spcPct val="200000"/>
              </a:lnSpc>
              <a:buFont typeface="Arial" panose="020B0604020202020204" pitchFamily="34" charset="0"/>
              <a:buChar char="•"/>
            </a:pPr>
            <a:r>
              <a:rPr lang="fr-FR" sz="2000" dirty="0">
                <a:latin typeface="Montserrat" panose="00000500000000000000" pitchFamily="2" charset="0"/>
              </a:rPr>
              <a:t>Affichage de la position du commerçant via </a:t>
            </a:r>
            <a:r>
              <a:rPr lang="fr-FR" sz="2000" dirty="0" err="1">
                <a:latin typeface="Montserrat" panose="00000500000000000000" pitchFamily="2" charset="0"/>
              </a:rPr>
              <a:t>GoogleMaps</a:t>
            </a:r>
            <a:r>
              <a:rPr lang="fr-FR" sz="2000" dirty="0">
                <a:latin typeface="Montserrat" panose="00000500000000000000" pitchFamily="2" charset="0"/>
              </a:rPr>
              <a:t> </a:t>
            </a:r>
          </a:p>
          <a:p>
            <a:pPr lvl="1">
              <a:lnSpc>
                <a:spcPct val="200000"/>
              </a:lnSpc>
              <a:buFont typeface="Arial" panose="020B0604020202020204" pitchFamily="34" charset="0"/>
              <a:buChar char="•"/>
            </a:pPr>
            <a:r>
              <a:rPr lang="fr-FR" sz="2000" dirty="0">
                <a:latin typeface="Montserrat" panose="00000500000000000000" pitchFamily="2" charset="0"/>
              </a:rPr>
              <a:t>Ajout et suppression de commerçants en favoris</a:t>
            </a:r>
          </a:p>
          <a:p>
            <a:pPr lvl="1">
              <a:lnSpc>
                <a:spcPct val="200000"/>
              </a:lnSpc>
              <a:buFont typeface="Arial" panose="020B0604020202020204" pitchFamily="34" charset="0"/>
              <a:buChar char="•"/>
            </a:pPr>
            <a:r>
              <a:rPr lang="fr-FR" sz="2000" dirty="0">
                <a:latin typeface="Montserrat" panose="00000500000000000000" pitchFamily="2" charset="0"/>
              </a:rPr>
              <a:t>Trie par type de commerçant </a:t>
            </a:r>
          </a:p>
        </p:txBody>
      </p:sp>
    </p:spTree>
    <p:extLst>
      <p:ext uri="{BB962C8B-B14F-4D97-AF65-F5344CB8AC3E}">
        <p14:creationId xmlns:p14="http://schemas.microsoft.com/office/powerpoint/2010/main" val="2517217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F00BF0C0-A418-4385-82BA-CC3E943E3840}"/>
              </a:ext>
            </a:extLst>
          </p:cNvPr>
          <p:cNvSpPr>
            <a:spLocks noGrp="1"/>
          </p:cNvSpPr>
          <p:nvPr>
            <p:ph type="title"/>
          </p:nvPr>
        </p:nvSpPr>
        <p:spPr/>
        <p:txBody>
          <a:bodyPr>
            <a:normAutofit fontScale="90000"/>
          </a:bodyPr>
          <a:lstStyle/>
          <a:p>
            <a:r>
              <a:rPr lang="fr-FR" dirty="0">
                <a:latin typeface="Montserrat Medium" panose="00000600000000000000" pitchFamily="2" charset="0"/>
              </a:rPr>
              <a:t>Architecture de l’application</a:t>
            </a:r>
          </a:p>
        </p:txBody>
      </p:sp>
      <p:pic>
        <p:nvPicPr>
          <p:cNvPr id="11" name="Image 10">
            <a:extLst>
              <a:ext uri="{FF2B5EF4-FFF2-40B4-BE49-F238E27FC236}">
                <a16:creationId xmlns:a16="http://schemas.microsoft.com/office/drawing/2014/main" id="{6B1F0C0E-4196-4E6C-8968-39F31BD15E0D}"/>
              </a:ext>
            </a:extLst>
          </p:cNvPr>
          <p:cNvPicPr>
            <a:picLocks noChangeAspect="1"/>
          </p:cNvPicPr>
          <p:nvPr/>
        </p:nvPicPr>
        <p:blipFill>
          <a:blip r:embed="rId2"/>
          <a:stretch>
            <a:fillRect/>
          </a:stretch>
        </p:blipFill>
        <p:spPr>
          <a:xfrm>
            <a:off x="1719262" y="1989326"/>
            <a:ext cx="8753475" cy="4295775"/>
          </a:xfrm>
          <a:prstGeom prst="rect">
            <a:avLst/>
          </a:prstGeom>
        </p:spPr>
      </p:pic>
    </p:spTree>
    <p:extLst>
      <p:ext uri="{BB962C8B-B14F-4D97-AF65-F5344CB8AC3E}">
        <p14:creationId xmlns:p14="http://schemas.microsoft.com/office/powerpoint/2010/main" val="3312951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F00BF0C0-A418-4385-82BA-CC3E943E3840}"/>
              </a:ext>
            </a:extLst>
          </p:cNvPr>
          <p:cNvSpPr>
            <a:spLocks noGrp="1"/>
          </p:cNvSpPr>
          <p:nvPr>
            <p:ph type="title"/>
          </p:nvPr>
        </p:nvSpPr>
        <p:spPr/>
        <p:txBody>
          <a:bodyPr/>
          <a:lstStyle/>
          <a:p>
            <a:r>
              <a:rPr lang="fr-FR" dirty="0">
                <a:latin typeface="Montserrat Medium" panose="00000600000000000000" pitchFamily="2" charset="0"/>
              </a:rPr>
              <a:t>Design de l’application </a:t>
            </a:r>
          </a:p>
        </p:txBody>
      </p:sp>
      <p:pic>
        <p:nvPicPr>
          <p:cNvPr id="1026" name="Picture 2">
            <a:extLst>
              <a:ext uri="{FF2B5EF4-FFF2-40B4-BE49-F238E27FC236}">
                <a16:creationId xmlns:a16="http://schemas.microsoft.com/office/drawing/2014/main" id="{FD7A9549-B6ED-487E-8338-D874AA0790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826" y="2101123"/>
            <a:ext cx="1869656" cy="39700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D8B4EB7-0AB7-4B0F-AA04-3BA6C0990A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3303" y="2101123"/>
            <a:ext cx="1869656" cy="3970062"/>
          </a:xfrm>
          <a:prstGeom prst="rect">
            <a:avLst/>
          </a:prstGeom>
          <a:noFill/>
          <a:extLst>
            <a:ext uri="{909E8E84-426E-40DD-AFC4-6F175D3DCCD1}">
              <a14:hiddenFill xmlns:a14="http://schemas.microsoft.com/office/drawing/2010/main">
                <a:solidFill>
                  <a:srgbClr val="FFFFFF"/>
                </a:solidFill>
              </a14:hiddenFill>
            </a:ext>
          </a:extLst>
        </p:spPr>
      </p:pic>
      <p:sp>
        <p:nvSpPr>
          <p:cNvPr id="4" name="Flèche : droite 3">
            <a:extLst>
              <a:ext uri="{FF2B5EF4-FFF2-40B4-BE49-F238E27FC236}">
                <a16:creationId xmlns:a16="http://schemas.microsoft.com/office/drawing/2014/main" id="{DAE4A1B6-CBC5-47B5-8475-9077D1D52106}"/>
              </a:ext>
            </a:extLst>
          </p:cNvPr>
          <p:cNvSpPr/>
          <p:nvPr/>
        </p:nvSpPr>
        <p:spPr>
          <a:xfrm>
            <a:off x="3290747" y="3898142"/>
            <a:ext cx="714628" cy="3760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30" name="Picture 6">
            <a:extLst>
              <a:ext uri="{FF2B5EF4-FFF2-40B4-BE49-F238E27FC236}">
                <a16:creationId xmlns:a16="http://schemas.microsoft.com/office/drawing/2014/main" id="{DF98FBFB-C6FD-4AC9-96D1-9E3EB0164D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6780" y="2101123"/>
            <a:ext cx="1869656" cy="3970062"/>
          </a:xfrm>
          <a:prstGeom prst="rect">
            <a:avLst/>
          </a:prstGeom>
          <a:noFill/>
          <a:extLst>
            <a:ext uri="{909E8E84-426E-40DD-AFC4-6F175D3DCCD1}">
              <a14:hiddenFill xmlns:a14="http://schemas.microsoft.com/office/drawing/2010/main">
                <a:solidFill>
                  <a:srgbClr val="FFFFFF"/>
                </a:solidFill>
              </a14:hiddenFill>
            </a:ext>
          </a:extLst>
        </p:spPr>
      </p:pic>
      <p:sp>
        <p:nvSpPr>
          <p:cNvPr id="10" name="Flèche : droite 9">
            <a:extLst>
              <a:ext uri="{FF2B5EF4-FFF2-40B4-BE49-F238E27FC236}">
                <a16:creationId xmlns:a16="http://schemas.microsoft.com/office/drawing/2014/main" id="{729D41C1-2B24-4168-8ADC-6DC1A736FAE7}"/>
              </a:ext>
            </a:extLst>
          </p:cNvPr>
          <p:cNvSpPr/>
          <p:nvPr/>
        </p:nvSpPr>
        <p:spPr>
          <a:xfrm>
            <a:off x="5964530" y="3903006"/>
            <a:ext cx="714628" cy="3760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32" name="Picture 8">
            <a:extLst>
              <a:ext uri="{FF2B5EF4-FFF2-40B4-BE49-F238E27FC236}">
                <a16:creationId xmlns:a16="http://schemas.microsoft.com/office/drawing/2014/main" id="{2BE6E284-C876-45F5-8D67-80CF85C21D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06308" y="2101123"/>
            <a:ext cx="1869656" cy="3970062"/>
          </a:xfrm>
          <a:prstGeom prst="rect">
            <a:avLst/>
          </a:prstGeom>
          <a:noFill/>
          <a:extLst>
            <a:ext uri="{909E8E84-426E-40DD-AFC4-6F175D3DCCD1}">
              <a14:hiddenFill xmlns:a14="http://schemas.microsoft.com/office/drawing/2010/main">
                <a:solidFill>
                  <a:srgbClr val="FFFFFF"/>
                </a:solidFill>
              </a14:hiddenFill>
            </a:ext>
          </a:extLst>
        </p:spPr>
      </p:pic>
      <p:sp>
        <p:nvSpPr>
          <p:cNvPr id="12" name="Flèche : droite 11">
            <a:extLst>
              <a:ext uri="{FF2B5EF4-FFF2-40B4-BE49-F238E27FC236}">
                <a16:creationId xmlns:a16="http://schemas.microsoft.com/office/drawing/2014/main" id="{C45B0BEB-BB7B-4882-A34C-786E03C6D108}"/>
              </a:ext>
            </a:extLst>
          </p:cNvPr>
          <p:cNvSpPr/>
          <p:nvPr/>
        </p:nvSpPr>
        <p:spPr>
          <a:xfrm>
            <a:off x="8644058" y="3898141"/>
            <a:ext cx="714628" cy="3760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39895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re 5">
            <a:extLst>
              <a:ext uri="{FF2B5EF4-FFF2-40B4-BE49-F238E27FC236}">
                <a16:creationId xmlns:a16="http://schemas.microsoft.com/office/drawing/2014/main" id="{F00BF0C0-A418-4385-82BA-CC3E943E3840}"/>
              </a:ext>
            </a:extLst>
          </p:cNvPr>
          <p:cNvSpPr>
            <a:spLocks noGrp="1"/>
          </p:cNvSpPr>
          <p:nvPr>
            <p:ph type="title"/>
          </p:nvPr>
        </p:nvSpPr>
        <p:spPr>
          <a:xfrm>
            <a:off x="643466" y="1475234"/>
            <a:ext cx="3558883" cy="2901694"/>
          </a:xfrm>
        </p:spPr>
        <p:txBody>
          <a:bodyPr vert="horz" lIns="91440" tIns="45720" rIns="91440" bIns="45720" rtlCol="0" anchor="b">
            <a:normAutofit/>
          </a:bodyPr>
          <a:lstStyle/>
          <a:p>
            <a:r>
              <a:rPr lang="en-US" sz="4400" dirty="0">
                <a:solidFill>
                  <a:schemeClr val="bg1"/>
                </a:solidFill>
                <a:latin typeface="Montserrat" panose="00000500000000000000" pitchFamily="2" charset="0"/>
              </a:rPr>
              <a:t>Design de </a:t>
            </a:r>
            <a:r>
              <a:rPr lang="en-US" sz="4400" dirty="0" err="1">
                <a:solidFill>
                  <a:schemeClr val="bg1"/>
                </a:solidFill>
                <a:latin typeface="Montserrat" panose="00000500000000000000" pitchFamily="2" charset="0"/>
              </a:rPr>
              <a:t>l’application</a:t>
            </a:r>
            <a:r>
              <a:rPr lang="en-US" sz="4400" dirty="0">
                <a:solidFill>
                  <a:schemeClr val="bg1"/>
                </a:solidFill>
                <a:latin typeface="Montserrat" panose="00000500000000000000" pitchFamily="2" charset="0"/>
              </a:rPr>
              <a:t> </a:t>
            </a:r>
          </a:p>
        </p:txBody>
      </p:sp>
      <p:cxnSp>
        <p:nvCxnSpPr>
          <p:cNvPr id="81" name="Straight Connector 80">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52" name="Picture 4">
            <a:extLst>
              <a:ext uri="{FF2B5EF4-FFF2-40B4-BE49-F238E27FC236}">
                <a16:creationId xmlns:a16="http://schemas.microsoft.com/office/drawing/2014/main" id="{6745D856-9AF1-4314-AD39-78411B8310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34085" y="1238443"/>
            <a:ext cx="2047202" cy="43557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4361E4D9-15B7-4DCB-9EB7-BBDD20ED56A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866199" y="1238442"/>
            <a:ext cx="2047202" cy="4355750"/>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52395468"/>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Bembo"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Ligh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14</TotalTime>
  <Words>179</Words>
  <Application>Microsoft Office PowerPoint</Application>
  <PresentationFormat>Grand écran</PresentationFormat>
  <Paragraphs>30</Paragraphs>
  <Slides>8</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8</vt:i4>
      </vt:variant>
    </vt:vector>
  </HeadingPairs>
  <TitlesOfParts>
    <vt:vector size="16" baseType="lpstr">
      <vt:lpstr>Arial</vt:lpstr>
      <vt:lpstr>Arial Nova Light</vt:lpstr>
      <vt:lpstr>Bembo</vt:lpstr>
      <vt:lpstr>Calibri</vt:lpstr>
      <vt:lpstr>Courier New</vt:lpstr>
      <vt:lpstr>Montserrat</vt:lpstr>
      <vt:lpstr>Montserrat Medium</vt:lpstr>
      <vt:lpstr>RetrospectVTI</vt:lpstr>
      <vt:lpstr>Sycker</vt:lpstr>
      <vt:lpstr>Principe de l’application</vt:lpstr>
      <vt:lpstr>Librairies utilisées</vt:lpstr>
      <vt:lpstr>API utilisées </vt:lpstr>
      <vt:lpstr>Fonctionnalités</vt:lpstr>
      <vt:lpstr>Architecture de l’application</vt:lpstr>
      <vt:lpstr>Design de l’application </vt:lpstr>
      <vt:lpstr>Design de l’application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Sycker</dc:title>
  <dc:creator>Jérémy RICHARD</dc:creator>
  <cp:lastModifiedBy>Jérémy RICHARD</cp:lastModifiedBy>
  <cp:revision>3</cp:revision>
  <dcterms:created xsi:type="dcterms:W3CDTF">2021-01-05T18:16:47Z</dcterms:created>
  <dcterms:modified xsi:type="dcterms:W3CDTF">2021-01-05T18:31:41Z</dcterms:modified>
</cp:coreProperties>
</file>