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94251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04B3-D16C-496B-A83E-963183C4AA5F}"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61717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536823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81757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155187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C904B3-D16C-496B-A83E-963183C4AA5F}"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182867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C904B3-D16C-496B-A83E-963183C4AA5F}" type="datetimeFigureOut">
              <a:rPr lang="en-US" smtClean="0"/>
              <a:t>12/22/2020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1841357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655444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155331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416961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904B3-D16C-496B-A83E-963183C4AA5F}"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9277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904B3-D16C-496B-A83E-963183C4AA5F}"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97904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904B3-D16C-496B-A83E-963183C4AA5F}"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346004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904B3-D16C-496B-A83E-963183C4AA5F}"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65534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904B3-D16C-496B-A83E-963183C4AA5F}"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401070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04B3-D16C-496B-A83E-963183C4AA5F}"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153645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04B3-D16C-496B-A83E-963183C4AA5F}"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B7E70E-A4BC-4BE6-A384-F4B5B226F7DF}" type="slidenum">
              <a:rPr lang="en-US" smtClean="0"/>
              <a:t>‹#›</a:t>
            </a:fld>
            <a:endParaRPr lang="en-US"/>
          </a:p>
        </p:txBody>
      </p:sp>
    </p:spTree>
    <p:extLst>
      <p:ext uri="{BB962C8B-B14F-4D97-AF65-F5344CB8AC3E}">
        <p14:creationId xmlns:p14="http://schemas.microsoft.com/office/powerpoint/2010/main" val="97177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C904B3-D16C-496B-A83E-963183C4AA5F}" type="datetimeFigureOut">
              <a:rPr lang="en-US" smtClean="0"/>
              <a:t>12/22/2020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B7E70E-A4BC-4BE6-A384-F4B5B226F7DF}" type="slidenum">
              <a:rPr lang="en-US" smtClean="0"/>
              <a:t>‹#›</a:t>
            </a:fld>
            <a:endParaRPr lang="en-US"/>
          </a:p>
        </p:txBody>
      </p:sp>
    </p:spTree>
    <p:extLst>
      <p:ext uri="{BB962C8B-B14F-4D97-AF65-F5344CB8AC3E}">
        <p14:creationId xmlns:p14="http://schemas.microsoft.com/office/powerpoint/2010/main" val="826020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50E1-023B-48F4-BA78-46D647952B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8726D9A-792D-4BDE-A6BD-EEA35A7B0079}"/>
              </a:ext>
            </a:extLst>
          </p:cNvPr>
          <p:cNvSpPr>
            <a:spLocks noGrp="1"/>
          </p:cNvSpPr>
          <p:nvPr>
            <p:ph type="subTitle" idx="1"/>
          </p:nvPr>
        </p:nvSpPr>
        <p:spPr/>
        <p:txBody>
          <a:bodyPr/>
          <a:lstStyle/>
          <a:p>
            <a:endParaRPr lang="en-US"/>
          </a:p>
        </p:txBody>
      </p:sp>
      <p:sp>
        <p:nvSpPr>
          <p:cNvPr id="5" name="TextBox 4">
            <a:extLst>
              <a:ext uri="{FF2B5EF4-FFF2-40B4-BE49-F238E27FC236}">
                <a16:creationId xmlns:a16="http://schemas.microsoft.com/office/drawing/2014/main" id="{80A8F61A-7928-468F-B6C6-6E6B7D218165}"/>
              </a:ext>
            </a:extLst>
          </p:cNvPr>
          <p:cNvSpPr txBox="1"/>
          <p:nvPr/>
        </p:nvSpPr>
        <p:spPr>
          <a:xfrm>
            <a:off x="3048000" y="3248344"/>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076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9E12-1489-4900-B950-7B767C19D4D5}"/>
              </a:ext>
            </a:extLst>
          </p:cNvPr>
          <p:cNvSpPr>
            <a:spLocks noGrp="1"/>
          </p:cNvSpPr>
          <p:nvPr>
            <p:ph type="title"/>
          </p:nvPr>
        </p:nvSpPr>
        <p:spPr/>
        <p:txBody>
          <a:bodyPr/>
          <a:lstStyle/>
          <a:p>
            <a:r>
              <a:rPr lang="en-US" dirty="0" err="1"/>
              <a:t>Izrada</a:t>
            </a:r>
            <a:r>
              <a:rPr lang="en-US" dirty="0"/>
              <a:t> </a:t>
            </a:r>
            <a:r>
              <a:rPr lang="en-US" dirty="0" err="1"/>
              <a:t>igre</a:t>
            </a:r>
            <a:endParaRPr lang="en-US" dirty="0"/>
          </a:p>
        </p:txBody>
      </p:sp>
      <p:sp>
        <p:nvSpPr>
          <p:cNvPr id="3" name="Text Placeholder 2">
            <a:extLst>
              <a:ext uri="{FF2B5EF4-FFF2-40B4-BE49-F238E27FC236}">
                <a16:creationId xmlns:a16="http://schemas.microsoft.com/office/drawing/2014/main" id="{3E73F6DA-EE1E-4F23-B8A6-0BB092E4CE6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88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0F6B-3B4C-4648-939B-3AB865A759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12D092-A200-4F04-A62D-4AA35A51244A}"/>
              </a:ext>
            </a:extLst>
          </p:cNvPr>
          <p:cNvSpPr>
            <a:spLocks noGrp="1"/>
          </p:cNvSpPr>
          <p:nvPr>
            <p:ph idx="1"/>
          </p:nvPr>
        </p:nvSpPr>
        <p:spPr/>
        <p:txBody>
          <a:bodyPr/>
          <a:lstStyle/>
          <a:p>
            <a:r>
              <a:rPr lang="sr-Latn-RS" dirty="0"/>
              <a:t>Igra se sastoji od tabele i status panela</a:t>
            </a:r>
          </a:p>
          <a:p>
            <a:r>
              <a:rPr lang="sr-Latn-RS" dirty="0"/>
              <a:t>TileFactory služi za generisanje i menjanje polja</a:t>
            </a:r>
          </a:p>
          <a:p>
            <a:r>
              <a:rPr lang="sr-Latn-RS" dirty="0"/>
              <a:t>Dok input kontroler uzima unos igrača i pomocu network kontrolera salje potrebne poteze serveru</a:t>
            </a:r>
          </a:p>
          <a:p>
            <a:r>
              <a:rPr lang="sr-Latn-RS" dirty="0"/>
              <a:t>Server obradjuje poslati potez i asinhrono vraća odgovor</a:t>
            </a:r>
          </a:p>
          <a:p>
            <a:r>
              <a:rPr lang="sr-Latn-RS" dirty="0"/>
              <a:t>Koji onda network kontroler parsira I prosledjuje tabeli koja vrši simulaciju tabele</a:t>
            </a:r>
          </a:p>
        </p:txBody>
      </p:sp>
    </p:spTree>
    <p:extLst>
      <p:ext uri="{BB962C8B-B14F-4D97-AF65-F5344CB8AC3E}">
        <p14:creationId xmlns:p14="http://schemas.microsoft.com/office/powerpoint/2010/main" val="80044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6357-EBF5-469D-8FC6-4A34A7424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32B02-590A-485A-9742-13594EA1ADAE}"/>
              </a:ext>
            </a:extLst>
          </p:cNvPr>
          <p:cNvSpPr>
            <a:spLocks noGrp="1"/>
          </p:cNvSpPr>
          <p:nvPr>
            <p:ph idx="1"/>
          </p:nvPr>
        </p:nvSpPr>
        <p:spPr>
          <a:xfrm>
            <a:off x="1154954" y="2603500"/>
            <a:ext cx="8825659" cy="4254500"/>
          </a:xfrm>
        </p:spPr>
        <p:txBody>
          <a:bodyPr>
            <a:normAutofit fontScale="85000" lnSpcReduction="10000"/>
          </a:bodyPr>
          <a:lstStyle/>
          <a:p>
            <a:r>
              <a:rPr lang="sr-Latn-RS" dirty="0"/>
              <a:t>Kreiranje sobe</a:t>
            </a:r>
          </a:p>
          <a:p>
            <a:r>
              <a:rPr lang="sr-Latn-RS" dirty="0"/>
              <a:t>Potrebno je prvo proveriti da li postoji soba sa istim imenom onda proslediti sva potrebna podesavanja i poslati zahtev za kreiranje sobe</a:t>
            </a:r>
          </a:p>
          <a:p>
            <a:r>
              <a:rPr lang="sr-Latn-RS" dirty="0"/>
              <a:t>Svaka soba ima specifikacije za </a:t>
            </a:r>
          </a:p>
          <a:p>
            <a:r>
              <a:rPr lang="sr-Latn-RS" dirty="0"/>
              <a:t>Mod igre</a:t>
            </a:r>
          </a:p>
          <a:p>
            <a:r>
              <a:rPr lang="sr-Latn-RS" dirty="0"/>
              <a:t>Visinu I širinu table</a:t>
            </a:r>
          </a:p>
          <a:p>
            <a:r>
              <a:rPr lang="sr-Latn-RS" dirty="0"/>
              <a:t>Maksimalan broj igrača koji je potreban za pokretanje igre ako igra podržava priključivanje nakon starta onda igra započinje kada se dva igrača priključe sobi</a:t>
            </a:r>
          </a:p>
          <a:p>
            <a:r>
              <a:rPr lang="sr-Latn-RS" dirty="0"/>
              <a:t>Gustinu mina</a:t>
            </a:r>
          </a:p>
          <a:p>
            <a:r>
              <a:rPr lang="sr-Latn-RS" dirty="0"/>
              <a:t>I tri načina igre:</a:t>
            </a:r>
          </a:p>
          <a:p>
            <a:r>
              <a:rPr lang="sr-Latn-RS" dirty="0"/>
              <a:t>First Safe – kada je prva mina uvek bezbedna i garantovano je da nije mina</a:t>
            </a:r>
          </a:p>
          <a:p>
            <a:r>
              <a:rPr lang="sr-Latn-RS" dirty="0"/>
              <a:t>End on explode – odredjuje da li se partija završava ako igrač otvori minu</a:t>
            </a:r>
          </a:p>
          <a:p>
            <a:r>
              <a:rPr lang="sr-Latn-RS" dirty="0"/>
              <a:t>Join after start – da li je moguće konektovati se posle početka igre</a:t>
            </a:r>
          </a:p>
        </p:txBody>
      </p:sp>
    </p:spTree>
    <p:extLst>
      <p:ext uri="{BB962C8B-B14F-4D97-AF65-F5344CB8AC3E}">
        <p14:creationId xmlns:p14="http://schemas.microsoft.com/office/powerpoint/2010/main" val="160305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FB5F-2537-4215-8AEB-0DFF70FE83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C1990F-5CCD-4ADA-99B0-297EAA3A3DCD}"/>
              </a:ext>
            </a:extLst>
          </p:cNvPr>
          <p:cNvSpPr>
            <a:spLocks noGrp="1"/>
          </p:cNvSpPr>
          <p:nvPr>
            <p:ph idx="1"/>
          </p:nvPr>
        </p:nvSpPr>
        <p:spPr>
          <a:xfrm>
            <a:off x="555347" y="2468032"/>
            <a:ext cx="10612325" cy="4389968"/>
          </a:xfrm>
        </p:spPr>
        <p:txBody>
          <a:bodyPr>
            <a:normAutofit fontScale="92500" lnSpcReduction="10000"/>
          </a:bodyPr>
          <a:lstStyle/>
          <a:p>
            <a:r>
              <a:rPr lang="sr-Latn-RS" dirty="0"/>
              <a:t>OnEvent je Callback funkcija koja se nalazi unutar photon komponenti. Tačnije unutar IOnEventCallbacks i služo sa primanje eventa sa servera</a:t>
            </a:r>
          </a:p>
          <a:p>
            <a:r>
              <a:rPr lang="sr-Latn-RS" dirty="0"/>
              <a:t>Svaki event ima svoj event kod koji moše biti od 0 – 255 ali preporučeno je do 200 pošto iznad toga postoje rezervisane funkcije za photon</a:t>
            </a:r>
          </a:p>
          <a:p>
            <a:r>
              <a:rPr lang="sr-Latn-RS" dirty="0"/>
              <a:t>Svaki event poseduje parametre koji su u vidi rečnika sa byte ključem i object vrednošću. Photon podršava sve osnovne tipove byte,int,bool,float</a:t>
            </a:r>
          </a:p>
          <a:p>
            <a:r>
              <a:rPr lang="sr-Latn-RS" dirty="0"/>
              <a:t>A za ostale složene tipove tj klase moguće je izvršiti njihovo registrovanje i potrebno je izraditi metode za serializaciju i deserializaciju pritom takva vrsta slana poseduje dodatan overhead i poprilično je veliki tako da ovaj način slanja treba koristiti u manjim poličinama i izbegavati ako je moguće</a:t>
            </a:r>
          </a:p>
          <a:p>
            <a:r>
              <a:rPr lang="sr-Latn-RS" dirty="0"/>
              <a:t>Potrebno je raspakovati rečnik i parsirate objekte u njihove prave tipove</a:t>
            </a:r>
          </a:p>
          <a:p>
            <a:r>
              <a:rPr lang="sr-Latn-RS" dirty="0"/>
              <a:t>U Suštini najbolji način bi bio da postoji bibilioteka koja služi sa pakovanje i odpakivanje podataka koja bi sve evente držala na jednom mestu. Za ovaj projekat smatram da nije bilo potrebe pošto se radi o malom broju funkcija što bi doprinelo manjoj čitljivosti i dodatno zakomplikovalo rad i razvoj projekta.</a:t>
            </a:r>
          </a:p>
        </p:txBody>
      </p:sp>
    </p:spTree>
    <p:extLst>
      <p:ext uri="{BB962C8B-B14F-4D97-AF65-F5344CB8AC3E}">
        <p14:creationId xmlns:p14="http://schemas.microsoft.com/office/powerpoint/2010/main" val="171562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961E-8367-4512-9844-BFD5563127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EF955F-6F92-45B9-9083-2B2672273A9F}"/>
              </a:ext>
            </a:extLst>
          </p:cNvPr>
          <p:cNvSpPr>
            <a:spLocks noGrp="1"/>
          </p:cNvSpPr>
          <p:nvPr>
            <p:ph idx="1"/>
          </p:nvPr>
        </p:nvSpPr>
        <p:spPr/>
        <p:txBody>
          <a:bodyPr/>
          <a:lstStyle/>
          <a:p>
            <a:r>
              <a:rPr lang="sr-Latn-RS" dirty="0"/>
              <a:t>Slanje eventa je poprilično prosto potrebno je navesti id eventa proslediti podatke ako je potrebno i odabrati režim slanjanja paketa</a:t>
            </a:r>
            <a:endParaRPr lang="en-US" dirty="0"/>
          </a:p>
        </p:txBody>
      </p:sp>
    </p:spTree>
    <p:extLst>
      <p:ext uri="{BB962C8B-B14F-4D97-AF65-F5344CB8AC3E}">
        <p14:creationId xmlns:p14="http://schemas.microsoft.com/office/powerpoint/2010/main" val="67390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28AD-0482-4369-99FE-BDADDD8D84E3}"/>
              </a:ext>
            </a:extLst>
          </p:cNvPr>
          <p:cNvSpPr>
            <a:spLocks noGrp="1"/>
          </p:cNvSpPr>
          <p:nvPr>
            <p:ph type="title"/>
          </p:nvPr>
        </p:nvSpPr>
        <p:spPr/>
        <p:txBody>
          <a:bodyPr/>
          <a:lstStyle/>
          <a:p>
            <a:r>
              <a:rPr lang="sr-Latn-RS" dirty="0"/>
              <a:t>Izrada </a:t>
            </a:r>
            <a:br>
              <a:rPr lang="sr-Latn-RS" dirty="0"/>
            </a:br>
            <a:r>
              <a:rPr lang="sr-Latn-RS" dirty="0"/>
              <a:t>Servera</a:t>
            </a:r>
            <a:endParaRPr lang="en-US" dirty="0"/>
          </a:p>
        </p:txBody>
      </p:sp>
      <p:sp>
        <p:nvSpPr>
          <p:cNvPr id="6" name="TextBox 5">
            <a:extLst>
              <a:ext uri="{FF2B5EF4-FFF2-40B4-BE49-F238E27FC236}">
                <a16:creationId xmlns:a16="http://schemas.microsoft.com/office/drawing/2014/main" id="{4931F2B4-6731-41DA-B1FC-298C0159979C}"/>
              </a:ext>
            </a:extLst>
          </p:cNvPr>
          <p:cNvSpPr txBox="1"/>
          <p:nvPr/>
        </p:nvSpPr>
        <p:spPr>
          <a:xfrm>
            <a:off x="6595672" y="1454046"/>
            <a:ext cx="4766872" cy="2031325"/>
          </a:xfrm>
          <a:prstGeom prst="rect">
            <a:avLst/>
          </a:prstGeom>
          <a:noFill/>
        </p:spPr>
        <p:txBody>
          <a:bodyPr wrap="square" rtlCol="0">
            <a:spAutoFit/>
          </a:bodyPr>
          <a:lstStyle/>
          <a:p>
            <a:r>
              <a:rPr lang="sr-Latn-RS" dirty="0"/>
              <a:t>Za izradu ovog projekta koristio sam photon plugins sa photon serverom</a:t>
            </a:r>
          </a:p>
          <a:p>
            <a:r>
              <a:rPr lang="sr-Latn-RS" dirty="0"/>
              <a:t>Koji mi se čini kao najpouzdanije opcija od svih ostalih</a:t>
            </a:r>
          </a:p>
          <a:p>
            <a:r>
              <a:rPr lang="sr-Latn-RS" dirty="0"/>
              <a:t>Dobra stvar je sto photonserver podržava server side kod i takodje je ceo izradjen u c# i potržava cross platform clente</a:t>
            </a:r>
            <a:endParaRPr lang="en-US" dirty="0"/>
          </a:p>
        </p:txBody>
      </p:sp>
    </p:spTree>
    <p:extLst>
      <p:ext uri="{BB962C8B-B14F-4D97-AF65-F5344CB8AC3E}">
        <p14:creationId xmlns:p14="http://schemas.microsoft.com/office/powerpoint/2010/main" val="289421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B2FB-1D09-4993-AC73-3B2DDA554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88E5A-D359-42E8-A767-CF7C3795E18A}"/>
              </a:ext>
            </a:extLst>
          </p:cNvPr>
          <p:cNvSpPr>
            <a:spLocks noGrp="1"/>
          </p:cNvSpPr>
          <p:nvPr>
            <p:ph idx="1"/>
          </p:nvPr>
        </p:nvSpPr>
        <p:spPr/>
        <p:txBody>
          <a:bodyPr/>
          <a:lstStyle/>
          <a:p>
            <a:r>
              <a:rPr lang="sr-Latn-RS" dirty="0"/>
              <a:t>Ovako izgleda šema servera iz naše perspektive</a:t>
            </a:r>
          </a:p>
          <a:p>
            <a:r>
              <a:rPr lang="sr-Latn-RS" dirty="0"/>
              <a:t>Clijent šalje zahtev za kreiranje sobe plugin fatory kreira sobu sa datim ražimom tj pluginom i plugin preuzima kontrolu sobe</a:t>
            </a:r>
          </a:p>
          <a:p>
            <a:r>
              <a:rPr lang="sr-Latn-RS" dirty="0"/>
              <a:t>Ostali igrači se priključuju i vrše komunikaciju sa serverom koj na sebi ima simulaciju igre kao i menadjere za tok igre i skor</a:t>
            </a:r>
          </a:p>
          <a:p>
            <a:r>
              <a:rPr lang="sr-Latn-RS" dirty="0"/>
              <a:t>Turn manager se ne koristi u potpunosti zato što se u praksi pokazalo da oduzima od iskustva igre i ograničava igrača</a:t>
            </a:r>
          </a:p>
          <a:p>
            <a:r>
              <a:rPr lang="sr-Latn-RS" dirty="0"/>
              <a:t>Score manager – vodi evidenciju o rezultatima igrača i ovrhi njihovu sinhronizaciju kod svih igrača.</a:t>
            </a:r>
            <a:endParaRPr lang="en-US" dirty="0"/>
          </a:p>
        </p:txBody>
      </p:sp>
    </p:spTree>
    <p:extLst>
      <p:ext uri="{BB962C8B-B14F-4D97-AF65-F5344CB8AC3E}">
        <p14:creationId xmlns:p14="http://schemas.microsoft.com/office/powerpoint/2010/main" val="65991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BDFF-419E-4274-8867-7927E4D09FD3}"/>
              </a:ext>
            </a:extLst>
          </p:cNvPr>
          <p:cNvSpPr>
            <a:spLocks noGrp="1"/>
          </p:cNvSpPr>
          <p:nvPr>
            <p:ph type="title"/>
          </p:nvPr>
        </p:nvSpPr>
        <p:spPr/>
        <p:txBody>
          <a:bodyPr/>
          <a:lstStyle/>
          <a:p>
            <a:r>
              <a:rPr lang="sr-Latn-RS" dirty="0"/>
              <a:t>Testiranje</a:t>
            </a:r>
            <a:endParaRPr lang="en-US" dirty="0"/>
          </a:p>
        </p:txBody>
      </p:sp>
      <p:sp>
        <p:nvSpPr>
          <p:cNvPr id="4" name="TextBox 3">
            <a:extLst>
              <a:ext uri="{FF2B5EF4-FFF2-40B4-BE49-F238E27FC236}">
                <a16:creationId xmlns:a16="http://schemas.microsoft.com/office/drawing/2014/main" id="{881C3C23-0EBE-4ACC-8D2A-14FA23B5CCD2}"/>
              </a:ext>
            </a:extLst>
          </p:cNvPr>
          <p:cNvSpPr txBox="1"/>
          <p:nvPr/>
        </p:nvSpPr>
        <p:spPr>
          <a:xfrm>
            <a:off x="6520721" y="1259174"/>
            <a:ext cx="4601981" cy="3693319"/>
          </a:xfrm>
          <a:prstGeom prst="rect">
            <a:avLst/>
          </a:prstGeom>
          <a:noFill/>
        </p:spPr>
        <p:txBody>
          <a:bodyPr wrap="square" rtlCol="0">
            <a:spAutoFit/>
          </a:bodyPr>
          <a:lstStyle/>
          <a:p>
            <a:r>
              <a:rPr lang="sr-Latn-RS" dirty="0"/>
              <a:t>Testiranje multiplejer igara je jako teško i ne praktično, u nekim slučajevim je nemoguće pokrenuti debuger i ne mogu se napisati testovi zbog same prirote multiplajer igara i asinhornih tokova igre</a:t>
            </a:r>
          </a:p>
          <a:p>
            <a:endParaRPr lang="sr-Latn-RS" dirty="0"/>
          </a:p>
          <a:p>
            <a:r>
              <a:rPr lang="sr-Latn-RS" dirty="0"/>
              <a:t>Tako da se najviše oslanjamo na samostalno testiranje igre korišćenjem tj</a:t>
            </a:r>
          </a:p>
          <a:p>
            <a:r>
              <a:rPr lang="sr-Latn-RS" dirty="0"/>
              <a:t>Plaztestingom i funkcionalnim testiranjem i najčesće se koristi beta testiranje u otvorenom ili zatvorenom obliku.</a:t>
            </a:r>
          </a:p>
        </p:txBody>
      </p:sp>
    </p:spTree>
    <p:extLst>
      <p:ext uri="{BB962C8B-B14F-4D97-AF65-F5344CB8AC3E}">
        <p14:creationId xmlns:p14="http://schemas.microsoft.com/office/powerpoint/2010/main" val="5316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5A14-264A-4110-B1F6-54D0AC8E25BA}"/>
              </a:ext>
            </a:extLst>
          </p:cNvPr>
          <p:cNvSpPr>
            <a:spLocks noGrp="1"/>
          </p:cNvSpPr>
          <p:nvPr>
            <p:ph type="title"/>
          </p:nvPr>
        </p:nvSpPr>
        <p:spPr/>
        <p:txBody>
          <a:bodyPr/>
          <a:lstStyle/>
          <a:p>
            <a:r>
              <a:rPr lang="en-US" dirty="0"/>
              <a:t>Za</a:t>
            </a:r>
            <a:r>
              <a:rPr lang="sr-Latn-RS" dirty="0"/>
              <a:t>što ova tema	</a:t>
            </a:r>
            <a:endParaRPr lang="en-US" dirty="0"/>
          </a:p>
        </p:txBody>
      </p:sp>
      <p:sp>
        <p:nvSpPr>
          <p:cNvPr id="3" name="Content Placeholder 2">
            <a:extLst>
              <a:ext uri="{FF2B5EF4-FFF2-40B4-BE49-F238E27FC236}">
                <a16:creationId xmlns:a16="http://schemas.microsoft.com/office/drawing/2014/main" id="{52BA7A41-A66B-41D0-BCC6-BC77CBD90751}"/>
              </a:ext>
            </a:extLst>
          </p:cNvPr>
          <p:cNvSpPr>
            <a:spLocks noGrp="1"/>
          </p:cNvSpPr>
          <p:nvPr>
            <p:ph idx="1"/>
          </p:nvPr>
        </p:nvSpPr>
        <p:spPr/>
        <p:txBody>
          <a:bodyPr>
            <a:normAutofit fontScale="92500" lnSpcReduction="20000"/>
          </a:bodyPr>
          <a:lstStyle/>
          <a:p>
            <a:r>
              <a:rPr lang="sr-Latn-RS" dirty="0"/>
              <a:t>Tokom proteklih godina sam se bavio razvojem video igara u unity u </a:t>
            </a:r>
          </a:p>
          <a:p>
            <a:r>
              <a:rPr lang="sr-Latn-RS" dirty="0"/>
              <a:t>Tokom srednje skole sam saznao za unity i od tada sam ga povremeno koristio da napravim neke test igre i proof of concept stvari</a:t>
            </a:r>
          </a:p>
          <a:p>
            <a:r>
              <a:rPr lang="sr-Latn-RS" dirty="0"/>
              <a:t>Zašto multiplazer ? Za mene svaka igra treba da poseduje multiplejer aspekt, sam smisao igre je u druzenju i provodjenju vremena u zabavi sto za mene nije kompletno bez ostalih igrača i prijatelja</a:t>
            </a:r>
          </a:p>
          <a:p>
            <a:r>
              <a:rPr lang="sr-Latn-RS" dirty="0"/>
              <a:t>Zašto serverski autoritet ? Prethodne godine sam bio član jednog malog tima za razvijanje coop i multiplayer društvenih igara. Tada su prioriteti bili na serverskom autoritetu i prevenciji varanja što me je dovelo u situaciju da uvidim koliko je serverski autoritet bitan i koliko zastareli model sinhronizacije scene i peer to peer konekcija imaju mana.</a:t>
            </a:r>
          </a:p>
          <a:p>
            <a:r>
              <a:rPr lang="sr-Latn-RS" dirty="0"/>
              <a:t>MineSweepers je jednostavna igra koja može da posluži kao dobra ilustracija onoga što serverski autoritet i pisanje koda na serveru može da pruži</a:t>
            </a:r>
            <a:endParaRPr lang="en-US" dirty="0"/>
          </a:p>
        </p:txBody>
      </p:sp>
    </p:spTree>
    <p:extLst>
      <p:ext uri="{BB962C8B-B14F-4D97-AF65-F5344CB8AC3E}">
        <p14:creationId xmlns:p14="http://schemas.microsoft.com/office/powerpoint/2010/main" val="382991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7B13-FC9A-4D35-9A26-868629150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C001DD-5A13-4F3C-9226-9A642964A9FA}"/>
              </a:ext>
            </a:extLst>
          </p:cNvPr>
          <p:cNvSpPr>
            <a:spLocks noGrp="1"/>
          </p:cNvSpPr>
          <p:nvPr>
            <p:ph idx="1"/>
          </p:nvPr>
        </p:nvSpPr>
        <p:spPr>
          <a:xfrm>
            <a:off x="489678" y="2363101"/>
            <a:ext cx="11212643" cy="4637306"/>
          </a:xfrm>
        </p:spPr>
        <p:txBody>
          <a:bodyPr>
            <a:normAutofit fontScale="85000" lnSpcReduction="20000"/>
          </a:bodyPr>
          <a:lstStyle/>
          <a:p>
            <a:r>
              <a:rPr lang="sr-Latn-RS" dirty="0"/>
              <a:t>U gornjem redu možemo videti ozbiljnije igrače tj kompanije koje pružaju rešenja za multiplejer kao što su unity, photon i spatialOS</a:t>
            </a:r>
          </a:p>
          <a:p>
            <a:r>
              <a:rPr lang="sr-Latn-RS" dirty="0"/>
              <a:t>U donjem redu vidimo rešenja koja su nezavisni ljudi ili mali timovi napravili i koja možemo naći u asset storu. MasterServer framework, Forge i Dark Rift.</a:t>
            </a:r>
          </a:p>
          <a:p>
            <a:r>
              <a:rPr lang="sr-Latn-RS" dirty="0"/>
              <a:t>Sva rešenja podržavaju sem unity-a koj je trenutno u ponovnoj izradi.</a:t>
            </a:r>
          </a:p>
          <a:p>
            <a:r>
              <a:rPr lang="sr-Latn-RS" dirty="0"/>
              <a:t>Unity je jos pre nekoliko godina angažovao kompaniju koja je napravili photon da im pomogne pošto je tadašnje stanje ugradjenog multiplejer rešenja bilo jako loše pritom su doneli odluku da ponovo promene ceo sistem iz korena korišcenjem multithredinga, DOTS(Data oriented tech Stack)  i korišcenjem google cloud servisa.</a:t>
            </a:r>
            <a:endParaRPr lang="en-US" dirty="0"/>
          </a:p>
          <a:p>
            <a:r>
              <a:rPr lang="en-US" dirty="0"/>
              <a:t>Photon </a:t>
            </a:r>
            <a:r>
              <a:rPr lang="en-US" dirty="0" err="1"/>
              <a:t>poseduje</a:t>
            </a:r>
            <a:r>
              <a:rPr lang="en-US" dirty="0"/>
              <a:t> </a:t>
            </a:r>
            <a:r>
              <a:rPr lang="en-US" dirty="0" err="1"/>
              <a:t>razl</a:t>
            </a:r>
            <a:r>
              <a:rPr lang="sr-Latn-RS" dirty="0"/>
              <a:t>ičita rešenja. Pošto su potrebne različite vrste rešenja za različite tipove igara tako da imamo </a:t>
            </a:r>
          </a:p>
          <a:p>
            <a:pPr marL="0" indent="0">
              <a:buNone/>
            </a:pPr>
            <a:r>
              <a:rPr lang="sr-Latn-RS" dirty="0"/>
              <a:t>Pun – koju služi za opžtu upotrebu</a:t>
            </a:r>
          </a:p>
          <a:p>
            <a:pPr marL="0" indent="0">
              <a:buNone/>
            </a:pPr>
            <a:r>
              <a:rPr lang="sr-Latn-RS" dirty="0"/>
              <a:t>Bolt – za FPS/TPS igre sa malim kašnjenjem</a:t>
            </a:r>
          </a:p>
          <a:p>
            <a:pPr marL="0" indent="0">
              <a:buNone/>
            </a:pPr>
            <a:r>
              <a:rPr lang="sr-Latn-RS" dirty="0"/>
              <a:t>Quantum – za strategije sa determinitičkom simulacijom</a:t>
            </a:r>
          </a:p>
          <a:p>
            <a:pPr marL="0" indent="0">
              <a:buNone/>
            </a:pPr>
            <a:r>
              <a:rPr lang="sr-Latn-RS" dirty="0"/>
              <a:t>I Realtime koja je u suštini osnova svih njih</a:t>
            </a:r>
          </a:p>
          <a:p>
            <a:pPr marL="0" indent="0">
              <a:buNone/>
            </a:pPr>
            <a:r>
              <a:rPr lang="sr-Latn-RS" dirty="0"/>
              <a:t>Pored toga poseduje nezavisan server koji korisnik može da preuzme i pomoću photon plugins izradi server po svojim potrebama</a:t>
            </a:r>
          </a:p>
          <a:p>
            <a:pPr marL="0" indent="0">
              <a:buNone/>
            </a:pPr>
            <a:r>
              <a:rPr lang="sr-Latn-RS" dirty="0"/>
              <a:t>Takodje poseduje i implementacije chat i voice sistema.</a:t>
            </a:r>
            <a:endParaRPr lang="en-US" dirty="0"/>
          </a:p>
        </p:txBody>
      </p:sp>
    </p:spTree>
    <p:extLst>
      <p:ext uri="{BB962C8B-B14F-4D97-AF65-F5344CB8AC3E}">
        <p14:creationId xmlns:p14="http://schemas.microsoft.com/office/powerpoint/2010/main" val="34176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83AC-BBAE-41AD-BD54-EF3D71883D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B697F8-62E0-47C1-AEBA-C00D5DDDD4A1}"/>
              </a:ext>
            </a:extLst>
          </p:cNvPr>
          <p:cNvSpPr>
            <a:spLocks noGrp="1"/>
          </p:cNvSpPr>
          <p:nvPr>
            <p:ph idx="1"/>
          </p:nvPr>
        </p:nvSpPr>
        <p:spPr/>
        <p:txBody>
          <a:bodyPr>
            <a:normAutofit lnSpcReduction="10000"/>
          </a:bodyPr>
          <a:lstStyle/>
          <a:p>
            <a:r>
              <a:rPr lang="sr-Latn-RS" dirty="0"/>
              <a:t>SpatialOS je najnoviji konkurent koji nisam ima prilike da lično testiram i ispobam ali po onome što možemo videti na njihovom sajtu zajsta pruža neke revolucionarne stvari koje ostali konkurenti ne poseduju.</a:t>
            </a:r>
          </a:p>
          <a:p>
            <a:r>
              <a:rPr lang="sr-Latn-RS" dirty="0"/>
              <a:t>Zasniva se na multiserver off-loading tehnologiji i skaliranju servera.</a:t>
            </a:r>
          </a:p>
          <a:p>
            <a:r>
              <a:rPr lang="sr-Latn-RS" dirty="0"/>
              <a:t>Tako da možete podeliti različite komponente vaše igre na više servera</a:t>
            </a:r>
          </a:p>
          <a:p>
            <a:r>
              <a:rPr lang="sr-Latn-RS" dirty="0"/>
              <a:t>Kao što su NPC ili regioni u openworld igrama.</a:t>
            </a:r>
          </a:p>
          <a:p>
            <a:r>
              <a:rPr lang="sr-Latn-RS" dirty="0"/>
              <a:t>Što se tiče ostalih rešenja mislim da zaslušuju mesto na ovoj listi iako nisu baš pogodna za kreiranje igara zato što po mom mišljenju nemaju adekvatnu dokumentaciju niti tutoriale i pritom ne poseduju veliku podršku iza sebe i nekom logikom ne mogu da pruže istu pouzdanost kao ova tri veca rešenja.</a:t>
            </a:r>
            <a:endParaRPr lang="en-US" dirty="0"/>
          </a:p>
        </p:txBody>
      </p:sp>
    </p:spTree>
    <p:extLst>
      <p:ext uri="{BB962C8B-B14F-4D97-AF65-F5344CB8AC3E}">
        <p14:creationId xmlns:p14="http://schemas.microsoft.com/office/powerpoint/2010/main" val="339253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9D5E-5AB7-414A-AC1D-F0482817B3E2}"/>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F4940090-748D-490C-B8CB-F5F90F7000EB}"/>
              </a:ext>
            </a:extLst>
          </p:cNvPr>
          <p:cNvGraphicFramePr>
            <a:graphicFrameLocks/>
          </p:cNvGraphicFramePr>
          <p:nvPr>
            <p:extLst>
              <p:ext uri="{D42A27DB-BD31-4B8C-83A1-F6EECF244321}">
                <p14:modId xmlns:p14="http://schemas.microsoft.com/office/powerpoint/2010/main" val="2233813426"/>
              </p:ext>
            </p:extLst>
          </p:nvPr>
        </p:nvGraphicFramePr>
        <p:xfrm>
          <a:off x="2716480" y="491148"/>
          <a:ext cx="6759039" cy="2937852"/>
        </p:xfrm>
        <a:graphic>
          <a:graphicData uri="http://schemas.openxmlformats.org/drawingml/2006/table">
            <a:tbl>
              <a:tblPr firstRow="1" bandRow="1">
                <a:tableStyleId>{5C22544A-7EE6-4342-B048-85BDC9FD1C3A}</a:tableStyleId>
              </a:tblPr>
              <a:tblGrid>
                <a:gridCol w="910951">
                  <a:extLst>
                    <a:ext uri="{9D8B030D-6E8A-4147-A177-3AD203B41FA5}">
                      <a16:colId xmlns:a16="http://schemas.microsoft.com/office/drawing/2014/main" val="248927955"/>
                    </a:ext>
                  </a:extLst>
                </a:gridCol>
                <a:gridCol w="778808">
                  <a:extLst>
                    <a:ext uri="{9D8B030D-6E8A-4147-A177-3AD203B41FA5}">
                      <a16:colId xmlns:a16="http://schemas.microsoft.com/office/drawing/2014/main" val="2882416853"/>
                    </a:ext>
                  </a:extLst>
                </a:gridCol>
                <a:gridCol w="844880">
                  <a:extLst>
                    <a:ext uri="{9D8B030D-6E8A-4147-A177-3AD203B41FA5}">
                      <a16:colId xmlns:a16="http://schemas.microsoft.com/office/drawing/2014/main" val="2448559856"/>
                    </a:ext>
                  </a:extLst>
                </a:gridCol>
                <a:gridCol w="844880">
                  <a:extLst>
                    <a:ext uri="{9D8B030D-6E8A-4147-A177-3AD203B41FA5}">
                      <a16:colId xmlns:a16="http://schemas.microsoft.com/office/drawing/2014/main" val="1378137905"/>
                    </a:ext>
                  </a:extLst>
                </a:gridCol>
                <a:gridCol w="844880">
                  <a:extLst>
                    <a:ext uri="{9D8B030D-6E8A-4147-A177-3AD203B41FA5}">
                      <a16:colId xmlns:a16="http://schemas.microsoft.com/office/drawing/2014/main" val="3804439184"/>
                    </a:ext>
                  </a:extLst>
                </a:gridCol>
                <a:gridCol w="844880">
                  <a:extLst>
                    <a:ext uri="{9D8B030D-6E8A-4147-A177-3AD203B41FA5}">
                      <a16:colId xmlns:a16="http://schemas.microsoft.com/office/drawing/2014/main" val="1323799930"/>
                    </a:ext>
                  </a:extLst>
                </a:gridCol>
                <a:gridCol w="844880">
                  <a:extLst>
                    <a:ext uri="{9D8B030D-6E8A-4147-A177-3AD203B41FA5}">
                      <a16:colId xmlns:a16="http://schemas.microsoft.com/office/drawing/2014/main" val="1988838256"/>
                    </a:ext>
                  </a:extLst>
                </a:gridCol>
                <a:gridCol w="844880">
                  <a:extLst>
                    <a:ext uri="{9D8B030D-6E8A-4147-A177-3AD203B41FA5}">
                      <a16:colId xmlns:a16="http://schemas.microsoft.com/office/drawing/2014/main" val="502057504"/>
                    </a:ext>
                  </a:extLst>
                </a:gridCol>
              </a:tblGrid>
              <a:tr h="728932">
                <a:tc>
                  <a:txBody>
                    <a:bodyPr/>
                    <a:lstStyle/>
                    <a:p>
                      <a:pPr algn="ctr"/>
                      <a:endParaRPr lang="en-US" sz="1100" dirty="0"/>
                    </a:p>
                  </a:txBody>
                  <a:tcPr marL="70542" marR="70542" marT="35271" marB="35271" anchor="ctr">
                    <a:solidFill>
                      <a:schemeClr val="accent1"/>
                    </a:solidFill>
                  </a:tcPr>
                </a:tc>
                <a:tc>
                  <a:txBody>
                    <a:bodyPr/>
                    <a:lstStyle/>
                    <a:p>
                      <a:pPr algn="ctr"/>
                      <a:r>
                        <a:rPr lang="en-US" sz="1100" dirty="0"/>
                        <a:t>Unity</a:t>
                      </a:r>
                    </a:p>
                  </a:txBody>
                  <a:tcPr marL="70542" marR="70542" marT="35271" marB="35271" anchor="ctr">
                    <a:solidFill>
                      <a:schemeClr val="accent1"/>
                    </a:solidFill>
                  </a:tcPr>
                </a:tc>
                <a:tc>
                  <a:txBody>
                    <a:bodyPr/>
                    <a:lstStyle/>
                    <a:p>
                      <a:pPr algn="ctr"/>
                      <a:r>
                        <a:rPr lang="en-US" sz="1100" dirty="0"/>
                        <a:t>Photon</a:t>
                      </a:r>
                    </a:p>
                  </a:txBody>
                  <a:tcPr marL="70542" marR="70542" marT="35271" marB="35271" anchor="ctr">
                    <a:solidFill>
                      <a:schemeClr val="accent1"/>
                    </a:solidFill>
                  </a:tcPr>
                </a:tc>
                <a:tc>
                  <a:txBody>
                    <a:bodyPr/>
                    <a:lstStyle/>
                    <a:p>
                      <a:pPr algn="ctr"/>
                      <a:r>
                        <a:rPr lang="en-US" sz="1100" dirty="0" err="1"/>
                        <a:t>SpatialOS</a:t>
                      </a:r>
                      <a:endParaRPr lang="en-US" sz="1100" dirty="0"/>
                    </a:p>
                  </a:txBody>
                  <a:tcPr marL="70542" marR="70542" marT="35271" marB="35271" anchor="ctr">
                    <a:solidFill>
                      <a:schemeClr val="accent1"/>
                    </a:solidFill>
                  </a:tcPr>
                </a:tc>
                <a:tc>
                  <a:txBody>
                    <a:bodyPr/>
                    <a:lstStyle/>
                    <a:p>
                      <a:pPr algn="ctr"/>
                      <a:r>
                        <a:rPr lang="en-US" sz="1100" dirty="0" err="1"/>
                        <a:t>Masterserver</a:t>
                      </a:r>
                      <a:endParaRPr lang="en-US" sz="1100" dirty="0"/>
                    </a:p>
                    <a:p>
                      <a:pPr algn="ctr"/>
                      <a:r>
                        <a:rPr lang="en-US" sz="1100" dirty="0"/>
                        <a:t>Framework</a:t>
                      </a:r>
                    </a:p>
                  </a:txBody>
                  <a:tcPr marL="70542" marR="70542" marT="35271" marB="35271" anchor="ctr">
                    <a:solidFill>
                      <a:schemeClr val="accent1"/>
                    </a:solidFill>
                  </a:tcPr>
                </a:tc>
                <a:tc>
                  <a:txBody>
                    <a:bodyPr/>
                    <a:lstStyle/>
                    <a:p>
                      <a:pPr algn="ctr"/>
                      <a:r>
                        <a:rPr lang="en-US" sz="1100" dirty="0"/>
                        <a:t>Forge</a:t>
                      </a:r>
                    </a:p>
                  </a:txBody>
                  <a:tcPr marL="70542" marR="70542" marT="35271" marB="35271" anchor="ctr">
                    <a:solidFill>
                      <a:schemeClr val="accent1"/>
                    </a:solidFill>
                  </a:tcPr>
                </a:tc>
                <a:tc>
                  <a:txBody>
                    <a:bodyPr/>
                    <a:lstStyle/>
                    <a:p>
                      <a:pPr algn="ctr"/>
                      <a:r>
                        <a:rPr lang="en-US" sz="1100" dirty="0"/>
                        <a:t>Dark Rift</a:t>
                      </a:r>
                    </a:p>
                  </a:txBody>
                  <a:tcPr marL="70542" marR="70542" marT="35271" marB="35271" anchor="ctr">
                    <a:solidFill>
                      <a:schemeClr val="accent1"/>
                    </a:solidFill>
                  </a:tcPr>
                </a:tc>
                <a:tc>
                  <a:txBody>
                    <a:bodyPr/>
                    <a:lstStyle/>
                    <a:p>
                      <a:pPr algn="ctr"/>
                      <a:r>
                        <a:rPr lang="en-US" sz="1100" dirty="0"/>
                        <a:t>Photon</a:t>
                      </a:r>
                    </a:p>
                    <a:p>
                      <a:pPr algn="ctr"/>
                      <a:r>
                        <a:rPr lang="en-US" sz="1100" dirty="0"/>
                        <a:t>On-premise</a:t>
                      </a:r>
                    </a:p>
                  </a:txBody>
                  <a:tcPr marL="70542" marR="70542" marT="35271" marB="35271" anchor="ctr">
                    <a:solidFill>
                      <a:schemeClr val="accent1"/>
                    </a:solidFill>
                  </a:tcPr>
                </a:tc>
                <a:extLst>
                  <a:ext uri="{0D108BD9-81ED-4DB2-BD59-A6C34878D82A}">
                    <a16:rowId xmlns:a16="http://schemas.microsoft.com/office/drawing/2014/main" val="1292515851"/>
                  </a:ext>
                </a:extLst>
              </a:tr>
              <a:tr h="399737">
                <a:tc>
                  <a:txBody>
                    <a:bodyPr/>
                    <a:lstStyle/>
                    <a:p>
                      <a:pPr algn="ctr"/>
                      <a:r>
                        <a:rPr lang="en-US" sz="1100" dirty="0"/>
                        <a:t>Server Authority</a:t>
                      </a:r>
                    </a:p>
                  </a:txBody>
                  <a:tcPr marL="70542" marR="70542" marT="35271" marB="35271"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X</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extLst>
                  <a:ext uri="{0D108BD9-81ED-4DB2-BD59-A6C34878D82A}">
                    <a16:rowId xmlns:a16="http://schemas.microsoft.com/office/drawing/2014/main" val="3335667340"/>
                  </a:ext>
                </a:extLst>
              </a:tr>
              <a:tr h="399737">
                <a:tc>
                  <a:txBody>
                    <a:bodyPr/>
                    <a:lstStyle/>
                    <a:p>
                      <a:pPr algn="ctr"/>
                      <a:r>
                        <a:rPr lang="en-US" sz="1100" dirty="0" err="1"/>
                        <a:t>Loadbalancing</a:t>
                      </a:r>
                      <a:endParaRPr lang="en-US" sz="1100" dirty="0"/>
                    </a:p>
                  </a:txBody>
                  <a:tcPr marL="70542" marR="70542" marT="35271" marB="35271"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1100" dirty="0"/>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extLst>
                  <a:ext uri="{0D108BD9-81ED-4DB2-BD59-A6C34878D82A}">
                    <a16:rowId xmlns:a16="http://schemas.microsoft.com/office/drawing/2014/main" val="357129401"/>
                  </a:ext>
                </a:extLst>
              </a:tr>
              <a:tr h="399737">
                <a:tc>
                  <a:txBody>
                    <a:bodyPr/>
                    <a:lstStyle/>
                    <a:p>
                      <a:pPr algn="ctr"/>
                      <a:r>
                        <a:rPr lang="en-US" sz="1100" dirty="0"/>
                        <a:t>Headless</a:t>
                      </a:r>
                    </a:p>
                  </a:txBody>
                  <a:tcPr marL="70542" marR="70542" marT="35271" marB="35271"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extLst>
                  <a:ext uri="{0D108BD9-81ED-4DB2-BD59-A6C34878D82A}">
                    <a16:rowId xmlns:a16="http://schemas.microsoft.com/office/drawing/2014/main" val="3076103032"/>
                  </a:ext>
                </a:extLst>
              </a:tr>
              <a:tr h="399737">
                <a:tc>
                  <a:txBody>
                    <a:bodyPr/>
                    <a:lstStyle/>
                    <a:p>
                      <a:pPr algn="ctr"/>
                      <a:r>
                        <a:rPr lang="en-US" sz="1100" dirty="0"/>
                        <a:t>Matchmaking</a:t>
                      </a:r>
                    </a:p>
                  </a:txBody>
                  <a:tcPr marL="70542" marR="70542" marT="35271" marB="35271"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tc>
                  <a:txBody>
                    <a:bodyPr/>
                    <a:lstStyle/>
                    <a:p>
                      <a:pPr algn="ctr"/>
                      <a:r>
                        <a:rPr lang="en-US" sz="1100" dirty="0">
                          <a:effectLst/>
                        </a:rPr>
                        <a:t>poor</a:t>
                      </a:r>
                      <a:endParaRPr lang="en-US" sz="1100" dirty="0"/>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txBody>
                  <a:tcPr marL="70542" marR="70542" marT="35271" marB="35271" anchor="ctr"/>
                </a:tc>
                <a:extLst>
                  <a:ext uri="{0D108BD9-81ED-4DB2-BD59-A6C34878D82A}">
                    <a16:rowId xmlns:a16="http://schemas.microsoft.com/office/drawing/2014/main" val="3320355578"/>
                  </a:ext>
                </a:extLst>
              </a:tr>
              <a:tr h="564335">
                <a:tc>
                  <a:txBody>
                    <a:bodyPr/>
                    <a:lstStyle/>
                    <a:p>
                      <a:pPr algn="ctr"/>
                      <a:r>
                        <a:rPr lang="en-US" sz="1100" dirty="0"/>
                        <a:t>Free CCU</a:t>
                      </a:r>
                    </a:p>
                  </a:txBody>
                  <a:tcPr marL="70542" marR="70542" marT="35271" marB="35271"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20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effectLst/>
                        </a:rPr>
                        <a:t>20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sz="1100" dirty="0"/>
                    </a:p>
                  </a:txBody>
                  <a:tcPr marL="70542" marR="70542" marT="35271" marB="35271" anchor="ctr"/>
                </a:tc>
                <a:tc>
                  <a:txBody>
                    <a:bodyPr/>
                    <a:lstStyle/>
                    <a:p>
                      <a:pPr algn="ctr"/>
                      <a:r>
                        <a:rPr lang="en-US" sz="1100" dirty="0"/>
                        <a:t>Free Development</a:t>
                      </a:r>
                    </a:p>
                  </a:txBody>
                  <a:tcPr marL="70542" marR="70542" marT="35271" marB="35271" anchor="ctr"/>
                </a:tc>
                <a:tc>
                  <a:txBody>
                    <a:bodyPr/>
                    <a:lstStyle/>
                    <a:p>
                      <a:pPr algn="ctr"/>
                      <a:r>
                        <a:rPr lang="en-US" sz="1100" dirty="0"/>
                        <a:t>No limit</a:t>
                      </a:r>
                    </a:p>
                  </a:txBody>
                  <a:tcPr marL="70542" marR="70542" marT="35271" marB="35271" anchor="ctr"/>
                </a:tc>
                <a:tc>
                  <a:txBody>
                    <a:bodyPr/>
                    <a:lstStyle/>
                    <a:p>
                      <a:pPr algn="ctr"/>
                      <a:r>
                        <a:rPr lang="en-US" sz="1100" dirty="0"/>
                        <a:t>No limit</a:t>
                      </a:r>
                    </a:p>
                  </a:txBody>
                  <a:tcPr marL="70542" marR="70542" marT="35271" marB="35271" anchor="ctr"/>
                </a:tc>
                <a:tc>
                  <a:txBody>
                    <a:bodyPr/>
                    <a:lstStyle/>
                    <a:p>
                      <a:pPr algn="ctr"/>
                      <a:r>
                        <a:rPr lang="en-US" sz="1100" dirty="0"/>
                        <a:t>No limit</a:t>
                      </a:r>
                    </a:p>
                  </a:txBody>
                  <a:tcPr marL="70542" marR="70542" marT="35271" marB="35271" anchor="ctr"/>
                </a:tc>
                <a:tc>
                  <a:txBody>
                    <a:bodyPr/>
                    <a:lstStyle/>
                    <a:p>
                      <a:pPr algn="ctr"/>
                      <a:r>
                        <a:rPr lang="en-US" sz="1100" dirty="0"/>
                        <a:t>100</a:t>
                      </a:r>
                    </a:p>
                  </a:txBody>
                  <a:tcPr marL="70542" marR="70542" marT="35271" marB="35271" anchor="ctr"/>
                </a:tc>
                <a:extLst>
                  <a:ext uri="{0D108BD9-81ED-4DB2-BD59-A6C34878D82A}">
                    <a16:rowId xmlns:a16="http://schemas.microsoft.com/office/drawing/2014/main" val="2465420045"/>
                  </a:ext>
                </a:extLst>
              </a:tr>
            </a:tbl>
          </a:graphicData>
        </a:graphic>
      </p:graphicFrame>
      <p:sp>
        <p:nvSpPr>
          <p:cNvPr id="3" name="Content Placeholder 2">
            <a:extLst>
              <a:ext uri="{FF2B5EF4-FFF2-40B4-BE49-F238E27FC236}">
                <a16:creationId xmlns:a16="http://schemas.microsoft.com/office/drawing/2014/main" id="{7D461138-9960-4B55-B38A-FF6FA9D91B5E}"/>
              </a:ext>
            </a:extLst>
          </p:cNvPr>
          <p:cNvSpPr>
            <a:spLocks noGrp="1"/>
          </p:cNvSpPr>
          <p:nvPr>
            <p:ph idx="1"/>
          </p:nvPr>
        </p:nvSpPr>
        <p:spPr>
          <a:xfrm>
            <a:off x="1619649" y="3441700"/>
            <a:ext cx="7524351" cy="3416300"/>
          </a:xfrm>
        </p:spPr>
        <p:txBody>
          <a:bodyPr>
            <a:normAutofit/>
          </a:bodyPr>
          <a:lstStyle/>
          <a:p>
            <a:r>
              <a:rPr lang="sr-Latn-RS" dirty="0"/>
              <a:t>Ovo je medjusobna usporedba ovih rešenja</a:t>
            </a:r>
          </a:p>
          <a:p>
            <a:r>
              <a:rPr lang="sr-Latn-RS" dirty="0"/>
              <a:t>U nekim kategorijama koje nas najviše interesuju</a:t>
            </a:r>
          </a:p>
          <a:p>
            <a:endParaRPr lang="en-US" dirty="0"/>
          </a:p>
        </p:txBody>
      </p:sp>
    </p:spTree>
    <p:extLst>
      <p:ext uri="{BB962C8B-B14F-4D97-AF65-F5344CB8AC3E}">
        <p14:creationId xmlns:p14="http://schemas.microsoft.com/office/powerpoint/2010/main" val="206378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DB3B-444B-4688-A853-D593AC20F3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231636-2C00-40BC-A37A-6A74E4E4BFC3}"/>
              </a:ext>
            </a:extLst>
          </p:cNvPr>
          <p:cNvSpPr>
            <a:spLocks noGrp="1"/>
          </p:cNvSpPr>
          <p:nvPr>
            <p:ph idx="1"/>
          </p:nvPr>
        </p:nvSpPr>
        <p:spPr/>
        <p:txBody>
          <a:bodyPr/>
          <a:lstStyle/>
          <a:p>
            <a:r>
              <a:rPr lang="en-US" dirty="0" err="1"/>
              <a:t>Potrebno</a:t>
            </a:r>
            <a:r>
              <a:rPr lang="en-US" dirty="0"/>
              <a:t> je </a:t>
            </a:r>
            <a:r>
              <a:rPr lang="en-US" dirty="0" err="1"/>
              <a:t>bilo</a:t>
            </a:r>
            <a:r>
              <a:rPr lang="en-US" dirty="0"/>
              <a:t> </a:t>
            </a:r>
            <a:r>
              <a:rPr lang="en-US" dirty="0" err="1"/>
              <a:t>izraditi</a:t>
            </a:r>
            <a:r>
              <a:rPr lang="en-US" dirty="0"/>
              <a:t> </a:t>
            </a:r>
            <a:r>
              <a:rPr lang="en-US" dirty="0" err="1"/>
              <a:t>jedan</a:t>
            </a:r>
            <a:r>
              <a:rPr lang="en-US" dirty="0"/>
              <a:t> </a:t>
            </a:r>
            <a:r>
              <a:rPr lang="en-US" dirty="0" err="1"/>
              <a:t>spritesheet</a:t>
            </a:r>
            <a:r>
              <a:rPr lang="en-US" dirty="0"/>
              <a:t> </a:t>
            </a:r>
            <a:r>
              <a:rPr lang="en-US" dirty="0" err="1"/>
              <a:t>sa</a:t>
            </a:r>
            <a:r>
              <a:rPr lang="en-US" dirty="0"/>
              <a:t> </a:t>
            </a:r>
            <a:r>
              <a:rPr lang="en-US" dirty="0" err="1"/>
              <a:t>svim</a:t>
            </a:r>
            <a:r>
              <a:rPr lang="en-US" dirty="0"/>
              <a:t> </a:t>
            </a:r>
            <a:r>
              <a:rPr lang="en-US" dirty="0" err="1"/>
              <a:t>stanjima</a:t>
            </a:r>
            <a:r>
              <a:rPr lang="en-US" dirty="0"/>
              <a:t> </a:t>
            </a:r>
            <a:r>
              <a:rPr lang="en-US" dirty="0" err="1"/>
              <a:t>polja</a:t>
            </a:r>
            <a:endParaRPr lang="en-US" dirty="0"/>
          </a:p>
          <a:p>
            <a:r>
              <a:rPr lang="en-US" dirty="0" err="1"/>
              <a:t>Takodje</a:t>
            </a:r>
            <a:r>
              <a:rPr lang="en-US" dirty="0"/>
              <a:t> </a:t>
            </a:r>
            <a:r>
              <a:rPr lang="en-US" dirty="0" err="1"/>
              <a:t>su</a:t>
            </a:r>
            <a:r>
              <a:rPr lang="en-US" dirty="0"/>
              <a:t> </a:t>
            </a:r>
            <a:r>
              <a:rPr lang="en-US" dirty="0" err="1"/>
              <a:t>nam</a:t>
            </a:r>
            <a:r>
              <a:rPr lang="en-US" dirty="0"/>
              <a:t> </a:t>
            </a:r>
            <a:r>
              <a:rPr lang="en-US" dirty="0" err="1"/>
              <a:t>potrebni</a:t>
            </a:r>
            <a:r>
              <a:rPr lang="en-US" dirty="0"/>
              <a:t> </a:t>
            </a:r>
            <a:r>
              <a:rPr lang="en-US" dirty="0" err="1"/>
              <a:t>sprajtovi</a:t>
            </a:r>
            <a:r>
              <a:rPr lang="en-US" dirty="0"/>
              <a:t> za </a:t>
            </a:r>
            <a:r>
              <a:rPr lang="en-US" dirty="0" err="1"/>
              <a:t>kliza</a:t>
            </a:r>
            <a:r>
              <a:rPr lang="sr-Latn-RS" dirty="0"/>
              <a:t>č i dugme za koje smo iskoristili sprajtove za minu i ne otvoreno polje</a:t>
            </a:r>
            <a:endParaRPr lang="en-US" dirty="0"/>
          </a:p>
        </p:txBody>
      </p:sp>
    </p:spTree>
    <p:extLst>
      <p:ext uri="{BB962C8B-B14F-4D97-AF65-F5344CB8AC3E}">
        <p14:creationId xmlns:p14="http://schemas.microsoft.com/office/powerpoint/2010/main" val="94881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E140-BD76-4804-A116-B48567C861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151C59-5F00-4251-9C9E-912E53A1A496}"/>
              </a:ext>
            </a:extLst>
          </p:cNvPr>
          <p:cNvSpPr>
            <a:spLocks noGrp="1"/>
          </p:cNvSpPr>
          <p:nvPr>
            <p:ph idx="1"/>
          </p:nvPr>
        </p:nvSpPr>
        <p:spPr/>
        <p:txBody>
          <a:bodyPr/>
          <a:lstStyle/>
          <a:p>
            <a:r>
              <a:rPr lang="sr-Latn-RS" dirty="0"/>
              <a:t>Glavni meni se nalaze tri dugmeta za kreiranje igre, brzo priključivanje nekoj igri i izlistavanje svih servera tj. Igara. I polja za unošenje usernama</a:t>
            </a:r>
          </a:p>
          <a:p>
            <a:endParaRPr lang="en-US" dirty="0"/>
          </a:p>
        </p:txBody>
      </p:sp>
    </p:spTree>
    <p:extLst>
      <p:ext uri="{BB962C8B-B14F-4D97-AF65-F5344CB8AC3E}">
        <p14:creationId xmlns:p14="http://schemas.microsoft.com/office/powerpoint/2010/main" val="64385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8D95-4A2F-434F-8665-192C624593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4AD8CB-8FC2-458A-A7D5-8178108B9757}"/>
              </a:ext>
            </a:extLst>
          </p:cNvPr>
          <p:cNvSpPr>
            <a:spLocks noGrp="1"/>
          </p:cNvSpPr>
          <p:nvPr>
            <p:ph idx="1"/>
          </p:nvPr>
        </p:nvSpPr>
        <p:spPr>
          <a:xfrm>
            <a:off x="1154954" y="2603500"/>
            <a:ext cx="8825659" cy="3812290"/>
          </a:xfrm>
        </p:spPr>
        <p:txBody>
          <a:bodyPr>
            <a:normAutofit/>
          </a:bodyPr>
          <a:lstStyle/>
          <a:p>
            <a:r>
              <a:rPr lang="sr-Latn-RS" dirty="0"/>
              <a:t>Panel za kreiranje igre sadrži </a:t>
            </a:r>
          </a:p>
          <a:p>
            <a:r>
              <a:rPr lang="sr-Latn-RS" dirty="0"/>
              <a:t>polje za unos imena sobe</a:t>
            </a:r>
          </a:p>
          <a:p>
            <a:r>
              <a:rPr lang="sr-Latn-RS" dirty="0"/>
              <a:t>Polje za odabir režima igre</a:t>
            </a:r>
          </a:p>
          <a:p>
            <a:r>
              <a:rPr lang="sr-Latn-RS" dirty="0"/>
              <a:t>Veličinu table , maksimalan broj igrača i gustinu mina možemo odrediti slajderima</a:t>
            </a:r>
          </a:p>
          <a:p>
            <a:r>
              <a:rPr lang="sr-Latn-RS" dirty="0"/>
              <a:t>Takodje imamo tri toggle polja za aktiviranje </a:t>
            </a:r>
          </a:p>
          <a:p>
            <a:r>
              <a:rPr lang="sr-Latn-RS" dirty="0"/>
              <a:t>Bezbedne prve mine</a:t>
            </a:r>
          </a:p>
          <a:p>
            <a:r>
              <a:rPr lang="sr-Latn-RS" dirty="0"/>
              <a:t>Završetka partije prilikom otvaranja mine</a:t>
            </a:r>
          </a:p>
          <a:p>
            <a:r>
              <a:rPr lang="sr-Latn-RS" dirty="0"/>
              <a:t>I priključivanje partiji nakon početka</a:t>
            </a:r>
            <a:endParaRPr lang="en-US" dirty="0"/>
          </a:p>
        </p:txBody>
      </p:sp>
    </p:spTree>
    <p:extLst>
      <p:ext uri="{BB962C8B-B14F-4D97-AF65-F5344CB8AC3E}">
        <p14:creationId xmlns:p14="http://schemas.microsoft.com/office/powerpoint/2010/main" val="165208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1DB4-840F-47E4-95C5-A74EA5C71B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8BAB89-8EB7-4171-BB75-98F657F8B5C4}"/>
              </a:ext>
            </a:extLst>
          </p:cNvPr>
          <p:cNvSpPr>
            <a:spLocks noGrp="1"/>
          </p:cNvSpPr>
          <p:nvPr>
            <p:ph idx="1"/>
          </p:nvPr>
        </p:nvSpPr>
        <p:spPr/>
        <p:txBody>
          <a:bodyPr/>
          <a:lstStyle/>
          <a:p>
            <a:r>
              <a:rPr lang="sr-Latn-RS" dirty="0"/>
              <a:t>Panel za servere izlistava sve server njihova imena,modove, broj igrača, veličinu table i gustinu mina</a:t>
            </a:r>
            <a:endParaRPr lang="en-US" dirty="0"/>
          </a:p>
        </p:txBody>
      </p:sp>
    </p:spTree>
    <p:extLst>
      <p:ext uri="{BB962C8B-B14F-4D97-AF65-F5344CB8AC3E}">
        <p14:creationId xmlns:p14="http://schemas.microsoft.com/office/powerpoint/2010/main" val="110654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1483</TotalTime>
  <Words>1218</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PowerPoint Presentation</vt:lpstr>
      <vt:lpstr>Zašto ova tema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Izrada igre</vt:lpstr>
      <vt:lpstr>PowerPoint Presentation</vt:lpstr>
      <vt:lpstr>PowerPoint Presentation</vt:lpstr>
      <vt:lpstr>PowerPoint Presentation</vt:lpstr>
      <vt:lpstr>PowerPoint Presentation</vt:lpstr>
      <vt:lpstr>Izrada  Servera</vt:lpstr>
      <vt:lpstr>PowerPoint Presentation</vt:lpstr>
      <vt:lpstr>Testiranje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cp:revision>
  <dcterms:created xsi:type="dcterms:W3CDTF">2020-12-22T19:03:11Z</dcterms:created>
  <dcterms:modified xsi:type="dcterms:W3CDTF">2020-12-23T19:47:04Z</dcterms:modified>
</cp:coreProperties>
</file>